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9445A-AF4A-484C-93A9-AA17C6D5F96C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8C136-6E60-41D7-A795-91FDD609C4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3284538" y="619125"/>
            <a:ext cx="2659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bs-Cyrl-BA" sz="2400"/>
              <a:t>ВРСТЕ</a:t>
            </a:r>
            <a:r>
              <a:rPr lang="bs-Latn-BA" sz="2400"/>
              <a:t> </a:t>
            </a:r>
            <a:r>
              <a:rPr lang="bs-Cyrl-BA" sz="2400"/>
              <a:t>БИЉАКА</a:t>
            </a:r>
            <a:endParaRPr lang="en-US" sz="2400"/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1071563" y="1143000"/>
            <a:ext cx="77073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s-Cyrl-BA" sz="2400" dirty="0">
                <a:solidFill>
                  <a:srgbClr val="FF0000"/>
                </a:solidFill>
              </a:rPr>
              <a:t>Шта</a:t>
            </a:r>
            <a:r>
              <a:rPr lang="bs-Latn-BA" sz="2400" dirty="0">
                <a:solidFill>
                  <a:srgbClr val="FF0000"/>
                </a:solidFill>
              </a:rPr>
              <a:t> </a:t>
            </a:r>
            <a:r>
              <a:rPr lang="bs-Cyrl-BA" sz="2400" dirty="0">
                <a:solidFill>
                  <a:srgbClr val="FF0000"/>
                </a:solidFill>
              </a:rPr>
              <a:t>све</a:t>
            </a:r>
            <a:r>
              <a:rPr lang="bs-Latn-BA" sz="2400" dirty="0">
                <a:solidFill>
                  <a:srgbClr val="FF0000"/>
                </a:solidFill>
              </a:rPr>
              <a:t> </a:t>
            </a:r>
            <a:r>
              <a:rPr lang="bs-Cyrl-BA" sz="2400" dirty="0">
                <a:solidFill>
                  <a:srgbClr val="FF0000"/>
                </a:solidFill>
              </a:rPr>
              <a:t>спада</a:t>
            </a:r>
            <a:r>
              <a:rPr lang="bs-Latn-BA" sz="2400" dirty="0">
                <a:solidFill>
                  <a:srgbClr val="FF0000"/>
                </a:solidFill>
              </a:rPr>
              <a:t> </a:t>
            </a:r>
            <a:r>
              <a:rPr lang="bs-Cyrl-BA" sz="2400" dirty="0">
                <a:solidFill>
                  <a:srgbClr val="FF0000"/>
                </a:solidFill>
              </a:rPr>
              <a:t>у</a:t>
            </a:r>
            <a:r>
              <a:rPr lang="bs-Latn-BA" sz="2400" dirty="0">
                <a:solidFill>
                  <a:srgbClr val="FF0000"/>
                </a:solidFill>
              </a:rPr>
              <a:t> </a:t>
            </a:r>
            <a:r>
              <a:rPr lang="bs-Cyrl-BA" sz="2400" dirty="0">
                <a:solidFill>
                  <a:srgbClr val="FF0000"/>
                </a:solidFill>
              </a:rPr>
              <a:t>биљке</a:t>
            </a:r>
            <a:r>
              <a:rPr lang="bs-Latn-BA" sz="2400" dirty="0">
                <a:solidFill>
                  <a:srgbClr val="FF0000"/>
                </a:solidFill>
              </a:rPr>
              <a:t> ?</a:t>
            </a:r>
          </a:p>
          <a:p>
            <a:endParaRPr lang="bs-Latn-BA" sz="2400" dirty="0">
              <a:solidFill>
                <a:srgbClr val="FF0000"/>
              </a:solidFill>
            </a:endParaRPr>
          </a:p>
          <a:p>
            <a:r>
              <a:rPr lang="bs-Cyrl-BA" sz="2400" dirty="0"/>
              <a:t>У</a:t>
            </a:r>
            <a:r>
              <a:rPr lang="bs-Latn-BA" sz="2400" dirty="0"/>
              <a:t> </a:t>
            </a:r>
            <a:r>
              <a:rPr lang="bs-Cyrl-BA" sz="2400" dirty="0"/>
              <a:t>биљке</a:t>
            </a:r>
            <a:r>
              <a:rPr lang="bs-Latn-BA" sz="2400" dirty="0"/>
              <a:t> </a:t>
            </a:r>
            <a:r>
              <a:rPr lang="bs-Cyrl-BA" sz="2400" dirty="0"/>
              <a:t>спадају</a:t>
            </a:r>
            <a:r>
              <a:rPr lang="bs-Latn-BA" sz="2400" dirty="0"/>
              <a:t> </a:t>
            </a:r>
            <a:r>
              <a:rPr lang="bs-Cyrl-BA" sz="2400" dirty="0"/>
              <a:t>траве</a:t>
            </a:r>
            <a:r>
              <a:rPr lang="bs-Latn-BA" sz="2400" dirty="0"/>
              <a:t>, </a:t>
            </a:r>
            <a:r>
              <a:rPr lang="bs-Cyrl-BA" sz="2400" dirty="0"/>
              <a:t>воће</a:t>
            </a:r>
            <a:r>
              <a:rPr lang="bs-Latn-BA" sz="2400" dirty="0"/>
              <a:t>, </a:t>
            </a:r>
            <a:r>
              <a:rPr lang="bs-Cyrl-BA" sz="2400" dirty="0"/>
              <a:t>поврће</a:t>
            </a:r>
            <a:r>
              <a:rPr lang="bs-Latn-BA" sz="2400" dirty="0"/>
              <a:t>, </a:t>
            </a:r>
            <a:r>
              <a:rPr lang="bs-Cyrl-BA" sz="2400" dirty="0"/>
              <a:t>индустријске</a:t>
            </a:r>
            <a:endParaRPr lang="bs-Latn-BA" sz="2400" dirty="0"/>
          </a:p>
          <a:p>
            <a:r>
              <a:rPr lang="bs-Latn-BA" sz="2400" dirty="0"/>
              <a:t> </a:t>
            </a:r>
            <a:r>
              <a:rPr lang="bs-Cyrl-BA" sz="2400" dirty="0"/>
              <a:t>биљке</a:t>
            </a:r>
            <a:r>
              <a:rPr lang="bs-Latn-BA" sz="2400" dirty="0"/>
              <a:t>, </a:t>
            </a:r>
            <a:r>
              <a:rPr lang="bs-Cyrl-BA" sz="2400" dirty="0"/>
              <a:t>житарице</a:t>
            </a:r>
            <a:r>
              <a:rPr lang="bs-Latn-BA" sz="2400" dirty="0"/>
              <a:t>, </a:t>
            </a:r>
            <a:r>
              <a:rPr lang="bs-Cyrl-BA" sz="2400" dirty="0"/>
              <a:t>шуме</a:t>
            </a:r>
            <a:r>
              <a:rPr lang="bs-Latn-BA" sz="2400" dirty="0"/>
              <a:t>, </a:t>
            </a:r>
            <a:r>
              <a:rPr lang="bs-Cyrl-BA" sz="2400" dirty="0"/>
              <a:t>цвијеће</a:t>
            </a:r>
            <a:r>
              <a:rPr lang="bs-Latn-BA" sz="2400" dirty="0"/>
              <a:t>.</a:t>
            </a:r>
          </a:p>
          <a:p>
            <a:endParaRPr lang="bs-Latn-BA" sz="2400" dirty="0"/>
          </a:p>
          <a:p>
            <a:endParaRPr lang="bs-Latn-BA" sz="2400" dirty="0"/>
          </a:p>
          <a:p>
            <a:r>
              <a:rPr lang="bs-Cyrl-BA" sz="2400" dirty="0">
                <a:solidFill>
                  <a:schemeClr val="folHlink"/>
                </a:solidFill>
              </a:rPr>
              <a:t>По</a:t>
            </a:r>
            <a:r>
              <a:rPr lang="bs-Latn-BA" sz="2400" dirty="0">
                <a:solidFill>
                  <a:schemeClr val="folHlink"/>
                </a:solidFill>
              </a:rPr>
              <a:t> </a:t>
            </a:r>
            <a:r>
              <a:rPr lang="bs-Cyrl-BA" sz="2400" dirty="0">
                <a:solidFill>
                  <a:schemeClr val="folHlink"/>
                </a:solidFill>
              </a:rPr>
              <a:t>чему</a:t>
            </a:r>
            <a:r>
              <a:rPr lang="bs-Latn-BA" sz="2400" dirty="0">
                <a:solidFill>
                  <a:schemeClr val="folHlink"/>
                </a:solidFill>
              </a:rPr>
              <a:t> </a:t>
            </a:r>
            <a:r>
              <a:rPr lang="bs-Cyrl-BA" sz="2400" dirty="0">
                <a:solidFill>
                  <a:schemeClr val="folHlink"/>
                </a:solidFill>
              </a:rPr>
              <a:t>се</a:t>
            </a:r>
            <a:r>
              <a:rPr lang="bs-Latn-BA" sz="2400" dirty="0">
                <a:solidFill>
                  <a:schemeClr val="folHlink"/>
                </a:solidFill>
              </a:rPr>
              <a:t> </a:t>
            </a:r>
            <a:r>
              <a:rPr lang="bs-Cyrl-BA" sz="2400" dirty="0">
                <a:solidFill>
                  <a:schemeClr val="folHlink"/>
                </a:solidFill>
              </a:rPr>
              <a:t>оне</a:t>
            </a:r>
            <a:r>
              <a:rPr lang="bs-Latn-BA" sz="2400" dirty="0">
                <a:solidFill>
                  <a:schemeClr val="folHlink"/>
                </a:solidFill>
              </a:rPr>
              <a:t> </a:t>
            </a:r>
            <a:r>
              <a:rPr lang="bs-Cyrl-BA" sz="2400" dirty="0">
                <a:solidFill>
                  <a:schemeClr val="folHlink"/>
                </a:solidFill>
              </a:rPr>
              <a:t>разликују</a:t>
            </a:r>
            <a:r>
              <a:rPr lang="bs-Latn-BA" sz="2400" dirty="0">
                <a:solidFill>
                  <a:schemeClr val="folHlink"/>
                </a:solidFill>
              </a:rPr>
              <a:t> ?</a:t>
            </a:r>
          </a:p>
          <a:p>
            <a:endParaRPr lang="bs-Latn-BA" sz="2400" dirty="0">
              <a:solidFill>
                <a:schemeClr val="folHlink"/>
              </a:solidFill>
            </a:endParaRPr>
          </a:p>
          <a:p>
            <a:r>
              <a:rPr lang="bs-Cyrl-BA" sz="2400" dirty="0"/>
              <a:t>Биљке</a:t>
            </a:r>
            <a:r>
              <a:rPr lang="bs-Latn-BA" sz="2400" dirty="0"/>
              <a:t> </a:t>
            </a:r>
            <a:r>
              <a:rPr lang="bs-Cyrl-BA" sz="2400" dirty="0"/>
              <a:t>се</a:t>
            </a:r>
            <a:r>
              <a:rPr lang="bs-Latn-BA" sz="2400" dirty="0"/>
              <a:t> </a:t>
            </a:r>
            <a:r>
              <a:rPr lang="bs-Cyrl-BA" sz="2400" dirty="0"/>
              <a:t>разликују</a:t>
            </a:r>
            <a:r>
              <a:rPr lang="bs-Latn-BA" sz="2400" dirty="0"/>
              <a:t> </a:t>
            </a:r>
            <a:r>
              <a:rPr lang="bs-Cyrl-BA" sz="2400" dirty="0"/>
              <a:t>по</a:t>
            </a:r>
            <a:r>
              <a:rPr lang="bs-Latn-BA" sz="2400" dirty="0"/>
              <a:t> </a:t>
            </a:r>
            <a:r>
              <a:rPr lang="bs-Cyrl-BA" sz="2400" dirty="0"/>
              <a:t>изгледу</a:t>
            </a:r>
            <a:r>
              <a:rPr lang="bs-Latn-BA" sz="2400" dirty="0"/>
              <a:t>, </a:t>
            </a:r>
            <a:r>
              <a:rPr lang="bs-Cyrl-BA" sz="2400" dirty="0"/>
              <a:t>начину</a:t>
            </a:r>
            <a:r>
              <a:rPr lang="bs-Latn-BA" sz="2400" dirty="0"/>
              <a:t> </a:t>
            </a:r>
            <a:r>
              <a:rPr lang="bs-Cyrl-BA" sz="2400" dirty="0"/>
              <a:t>употребе</a:t>
            </a:r>
            <a:r>
              <a:rPr lang="bs-Latn-BA" sz="2400" dirty="0"/>
              <a:t>, </a:t>
            </a:r>
            <a:r>
              <a:rPr lang="bs-Cyrl-BA" sz="2400" dirty="0"/>
              <a:t>по</a:t>
            </a:r>
            <a:r>
              <a:rPr lang="bs-Latn-BA" sz="2400" dirty="0"/>
              <a:t> </a:t>
            </a:r>
          </a:p>
          <a:p>
            <a:r>
              <a:rPr lang="bs-Cyrl-BA" sz="2400" dirty="0"/>
              <a:t>годинама</a:t>
            </a:r>
            <a:r>
              <a:rPr lang="bs-Latn-BA" sz="2400" dirty="0"/>
              <a:t> </a:t>
            </a:r>
            <a:r>
              <a:rPr lang="bs-Cyrl-BA" sz="2400" dirty="0"/>
              <a:t>живота</a:t>
            </a:r>
            <a:r>
              <a:rPr lang="bs-Latn-BA" sz="2400" dirty="0"/>
              <a:t>.</a:t>
            </a:r>
          </a:p>
          <a:p>
            <a:endParaRPr lang="bs-Latn-BA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3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03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034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034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1034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2000"/>
                                        <p:tgtEl>
                                          <p:spTgt spid="103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735013" y="566738"/>
            <a:ext cx="570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s-Cyrl-BA" sz="2400"/>
              <a:t>По чему се разликују следеће биљке ?</a:t>
            </a:r>
            <a:endParaRPr lang="en-US" sz="2400"/>
          </a:p>
        </p:txBody>
      </p:sp>
      <p:pic>
        <p:nvPicPr>
          <p:cNvPr id="1239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1052513"/>
            <a:ext cx="179863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1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4076700"/>
            <a:ext cx="181768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1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4437063"/>
            <a:ext cx="16986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13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2988" y="1268413"/>
            <a:ext cx="2736850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14" name="Picture 10" descr="sekvojaa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1125538"/>
            <a:ext cx="1184275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1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0" y="4365625"/>
            <a:ext cx="1811338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16" name="Picture 12" descr="sargarep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62775" y="4070350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2051050" y="2636838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s-Cyrl-BA" sz="2400"/>
              <a:t>РАЗЛИКУЈУ СЕ ПО ИЗГЛЕДУ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323850" y="-920750"/>
            <a:ext cx="12588875" cy="511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r>
              <a:rPr lang="sr-Cyrl-CS" sz="2400"/>
              <a:t>Биљке које имају мало, мекано, сочно стабло,</a:t>
            </a:r>
            <a:endParaRPr lang="bs-Latn-BA" sz="2400"/>
          </a:p>
          <a:p>
            <a:r>
              <a:rPr lang="sr-Cyrl-CS" sz="2400"/>
              <a:t>најчешће зелене боје, називају се </a:t>
            </a:r>
            <a:r>
              <a:rPr lang="sr-Cyrl-CS" sz="2400" b="1" u="sng"/>
              <a:t>зељасте биљке</a:t>
            </a:r>
            <a:r>
              <a:rPr lang="sr-Cyrl-CS" sz="2400"/>
              <a:t>. </a:t>
            </a:r>
            <a:endParaRPr lang="bs-Latn-BA" sz="2400"/>
          </a:p>
          <a:p>
            <a:endParaRPr lang="bs-Cyrl-BA" sz="2400"/>
          </a:p>
          <a:p>
            <a:r>
              <a:rPr lang="bs-Cyrl-BA" sz="2400"/>
              <a:t>Шта спада у зељасте биљке ?</a:t>
            </a:r>
          </a:p>
          <a:p>
            <a:endParaRPr lang="bs-Latn-BA" sz="2400"/>
          </a:p>
          <a:p>
            <a:r>
              <a:rPr lang="sr-Cyrl-CS" sz="2400"/>
              <a:t>У њих спадају траве и цвеће</a:t>
            </a:r>
            <a:r>
              <a:rPr lang="bs-Cyrl-BA" sz="2400"/>
              <a:t>, неко поврће и воће</a:t>
            </a:r>
            <a:r>
              <a:rPr lang="sr-Cyrl-CS" sz="2400"/>
              <a:t>.</a:t>
            </a:r>
            <a:endParaRPr lang="bs-Cyrl-BA" sz="2400"/>
          </a:p>
          <a:p>
            <a:endParaRPr lang="bs-Cyrl-BA" sz="2400"/>
          </a:p>
          <a:p>
            <a:endParaRPr lang="bs-Cyrl-BA" sz="2400"/>
          </a:p>
          <a:p>
            <a:r>
              <a:rPr lang="bs-Cyrl-BA" sz="2400"/>
              <a:t>Знате ли да наведете неки примјер ?</a:t>
            </a:r>
          </a:p>
          <a:p>
            <a:endParaRPr lang="bs-Cyrl-BA" sz="2400"/>
          </a:p>
          <a:p>
            <a:endParaRPr lang="sr-Cyrl-CS"/>
          </a:p>
        </p:txBody>
      </p:sp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429000"/>
            <a:ext cx="186055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5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3789363"/>
            <a:ext cx="2232025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3933825"/>
            <a:ext cx="176053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7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3357563"/>
            <a:ext cx="1693862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2000"/>
                                        <p:tgtEl>
                                          <p:spTgt spid="12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20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500063" y="357188"/>
            <a:ext cx="9050337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bs-Cyrl-BA" sz="2400"/>
              <a:t>Гдје расту зељасте биљке ?</a:t>
            </a:r>
          </a:p>
          <a:p>
            <a:r>
              <a:rPr lang="sr-Cyrl-CS" sz="2400"/>
              <a:t>Зељасте биљке расту на ливадама, у шумама, баштама, </a:t>
            </a:r>
            <a:endParaRPr lang="bs-Cyrl-BA" sz="2400"/>
          </a:p>
          <a:p>
            <a:r>
              <a:rPr lang="sr-Cyrl-CS" sz="2400"/>
              <a:t>двориштима... </a:t>
            </a:r>
            <a:endParaRPr lang="bs-Cyrl-BA" sz="2400"/>
          </a:p>
          <a:p>
            <a:r>
              <a:rPr lang="sr-Cyrl-CS" sz="2400"/>
              <a:t>На ливадама срећемо разне врсте трава: ливадарку,детелину, </a:t>
            </a:r>
            <a:endParaRPr lang="bs-Cyrl-BA" sz="2400"/>
          </a:p>
          <a:p>
            <a:r>
              <a:rPr lang="sr-Cyrl-CS" sz="2400"/>
              <a:t>попино прасе.</a:t>
            </a:r>
            <a:endParaRPr lang="bs-Cyrl-BA" sz="2400"/>
          </a:p>
          <a:p>
            <a:r>
              <a:rPr lang="sr-Cyrl-CS" sz="2400"/>
              <a:t> Неке траве су лековита. Нпр. нана, матичњак,хајдучка трава,</a:t>
            </a:r>
            <a:endParaRPr lang="bs-Cyrl-BA" sz="2400"/>
          </a:p>
          <a:p>
            <a:r>
              <a:rPr lang="sr-Cyrl-CS" sz="2400"/>
              <a:t> кантарион</a:t>
            </a:r>
            <a:r>
              <a:rPr lang="sr-Cyrl-CS"/>
              <a:t>.</a:t>
            </a:r>
            <a:endParaRPr lang="en-US"/>
          </a:p>
          <a:p>
            <a:pPr eaLnBrk="0" hangingPunct="0"/>
            <a:endParaRPr lang="en-US"/>
          </a:p>
        </p:txBody>
      </p:sp>
      <p:pic>
        <p:nvPicPr>
          <p:cNvPr id="12288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8" y="3000375"/>
            <a:ext cx="163353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3357563"/>
            <a:ext cx="2305050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3143250"/>
            <a:ext cx="205581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88" y="4986338"/>
            <a:ext cx="175577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90" name="Picture 10" descr="kantari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50101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91" name="Picture 11" descr="nan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50" y="5114925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22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122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228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228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228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28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228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228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7" name="Rectangle 11"/>
          <p:cNvSpPr>
            <a:spLocks noChangeArrowheads="1"/>
          </p:cNvSpPr>
          <p:nvPr/>
        </p:nvSpPr>
        <p:spPr bwMode="auto">
          <a:xfrm>
            <a:off x="-931863" y="-3148013"/>
            <a:ext cx="9623426" cy="942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r>
              <a:rPr lang="bs-Cyrl-BA"/>
              <a:t>                      </a:t>
            </a:r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r>
              <a:rPr lang="bs-Cyrl-BA"/>
              <a:t>                      Б</a:t>
            </a:r>
            <a:r>
              <a:rPr lang="sr-Cyrl-CS"/>
              <a:t>иљке које имају чврсто стабло прекривено кором називају се </a:t>
            </a:r>
            <a:r>
              <a:rPr lang="sr-Cyrl-CS" b="1" u="sng"/>
              <a:t>дрвенасте</a:t>
            </a:r>
            <a:r>
              <a:rPr lang="sr-Cyrl-CS"/>
              <a:t>. </a:t>
            </a:r>
            <a:endParaRPr lang="bs-Cyrl-BA"/>
          </a:p>
          <a:p>
            <a:r>
              <a:rPr lang="sr-Cyrl-CS"/>
              <a:t> </a:t>
            </a:r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r>
              <a:rPr lang="bs-Cyrl-BA"/>
              <a:t>                       </a:t>
            </a:r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endParaRPr lang="bs-Cyrl-BA"/>
          </a:p>
          <a:p>
            <a:r>
              <a:rPr lang="bs-Cyrl-BA"/>
              <a:t>                        Може бити листопадно и зимзелено.</a:t>
            </a:r>
          </a:p>
          <a:p>
            <a:endParaRPr lang="en-US"/>
          </a:p>
          <a:p>
            <a:r>
              <a:rPr lang="sr-Cyrl-CS"/>
              <a:t>	</a:t>
            </a:r>
          </a:p>
        </p:txBody>
      </p:sp>
      <p:pic>
        <p:nvPicPr>
          <p:cNvPr id="121868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628775"/>
            <a:ext cx="150653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9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1484313"/>
            <a:ext cx="12954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74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1341438"/>
            <a:ext cx="2292350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75" name="Picture 19" descr="ribizl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95513" y="3644900"/>
            <a:ext cx="2089150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218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2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2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1867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3" name="Picture 5" descr="je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4076700"/>
            <a:ext cx="356076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4" name="Picture 6" descr="brez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620713"/>
            <a:ext cx="2952750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5" name="Picture 7" descr="hra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263" y="908050"/>
            <a:ext cx="2160587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6" name="Picture 8" descr="bijeli bo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2988" y="3500438"/>
            <a:ext cx="28003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4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1166813" y="352425"/>
            <a:ext cx="6778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s-Cyrl-BA"/>
              <a:t>Живот биљака није једнако дуг, да ли знате то да објасните ?</a:t>
            </a:r>
          </a:p>
          <a:p>
            <a:endParaRPr lang="en-US"/>
          </a:p>
        </p:txBody>
      </p:sp>
      <p:pic>
        <p:nvPicPr>
          <p:cNvPr id="126982" name="Picture 6" descr="brez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1412875"/>
            <a:ext cx="18478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3" name="Picture 7" descr="sargarep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4797425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4" name="Picture 8" descr="kukuruz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32131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5" name="Picture 9" descr="pasulj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6325" y="981075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6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2988" y="1196975"/>
            <a:ext cx="2376487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1538" y="857232"/>
            <a:ext cx="6572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785786" y="714356"/>
            <a:ext cx="60722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Cyrl-BA" dirty="0" smtClean="0"/>
              <a:t> </a:t>
            </a:r>
            <a:r>
              <a:rPr lang="bs-Cyrl-BA" sz="2400" dirty="0" smtClean="0"/>
              <a:t>Врсте биљака</a:t>
            </a:r>
          </a:p>
          <a:p>
            <a:endParaRPr lang="bs-Cyrl-BA" sz="2400" dirty="0" smtClean="0"/>
          </a:p>
          <a:p>
            <a:endParaRPr lang="bs-Cyrl-BA" sz="2400" dirty="0" smtClean="0"/>
          </a:p>
          <a:p>
            <a:r>
              <a:rPr lang="bs-Cyrl-BA" sz="2400" dirty="0" smtClean="0"/>
              <a:t>Биљке се разликују по изгледу, годинама живота, по употреби.</a:t>
            </a:r>
          </a:p>
          <a:p>
            <a:endParaRPr lang="bs-Cyrl-BA" sz="2400" dirty="0" smtClean="0"/>
          </a:p>
          <a:p>
            <a:r>
              <a:rPr lang="bs-Cyrl-BA" sz="2400" dirty="0" smtClean="0"/>
              <a:t>Према изгледу стабла биљке дијелимо на:</a:t>
            </a:r>
          </a:p>
          <a:p>
            <a:r>
              <a:rPr lang="bs-Cyrl-BA" sz="2400" dirty="0" smtClean="0"/>
              <a:t>- Дрвенасте (јабука, храст, јела, крушка...)</a:t>
            </a:r>
          </a:p>
          <a:p>
            <a:pPr>
              <a:buFontTx/>
              <a:buChar char="-"/>
            </a:pPr>
            <a:r>
              <a:rPr lang="bs-Cyrl-BA" sz="2400" dirty="0" smtClean="0"/>
              <a:t> Зељасте (разно цвијеће, поврће, траве)</a:t>
            </a:r>
          </a:p>
          <a:p>
            <a:endParaRPr lang="bs-Cyrl-BA" sz="2400" dirty="0" smtClean="0"/>
          </a:p>
          <a:p>
            <a:r>
              <a:rPr lang="bs-Cyrl-BA" sz="2400" dirty="0" smtClean="0"/>
              <a:t>Према годинама живота биљке дијелимо на:</a:t>
            </a:r>
          </a:p>
          <a:p>
            <a:pPr>
              <a:buFontTx/>
              <a:buChar char="-"/>
            </a:pPr>
            <a:r>
              <a:rPr lang="bs-Cyrl-BA" sz="2400" dirty="0" smtClean="0"/>
              <a:t>Једногодишње (пасуљ, кукуруз, першун....)</a:t>
            </a:r>
          </a:p>
          <a:p>
            <a:pPr>
              <a:buFontTx/>
              <a:buChar char="-"/>
            </a:pPr>
            <a:r>
              <a:rPr lang="bs-Cyrl-BA" sz="2400" dirty="0" smtClean="0"/>
              <a:t>Вишегодишње (бреза, бор, шљива...)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249</Words>
  <Application>Microsoft Office PowerPoint</Application>
  <PresentationFormat>On-screen Show (4:3)</PresentationFormat>
  <Paragraphs>80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1</cp:revision>
  <dcterms:created xsi:type="dcterms:W3CDTF">2012-05-03T16:36:06Z</dcterms:created>
  <dcterms:modified xsi:type="dcterms:W3CDTF">2012-05-03T16:43:02Z</dcterms:modified>
</cp:coreProperties>
</file>