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3" r:id="rId15"/>
    <p:sldId id="274" r:id="rId16"/>
    <p:sldId id="275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709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1CF05-C194-4CFA-B01C-50BE88889179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8DEFE-2098-45F6-A524-664F20B812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1CF05-C194-4CFA-B01C-50BE88889179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8DEFE-2098-45F6-A524-664F20B812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1CF05-C194-4CFA-B01C-50BE88889179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8DEFE-2098-45F6-A524-664F20B812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1CF05-C194-4CFA-B01C-50BE88889179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8DEFE-2098-45F6-A524-664F20B812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1CF05-C194-4CFA-B01C-50BE88889179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8DEFE-2098-45F6-A524-664F20B812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1CF05-C194-4CFA-B01C-50BE88889179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8DEFE-2098-45F6-A524-664F20B812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1CF05-C194-4CFA-B01C-50BE88889179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8DEFE-2098-45F6-A524-664F20B812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1CF05-C194-4CFA-B01C-50BE88889179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8DEFE-2098-45F6-A524-664F20B812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1CF05-C194-4CFA-B01C-50BE88889179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8DEFE-2098-45F6-A524-664F20B812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1CF05-C194-4CFA-B01C-50BE88889179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8DEFE-2098-45F6-A524-664F20B812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1CF05-C194-4CFA-B01C-50BE88889179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08DEFE-2098-45F6-A524-664F20B812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E11CF05-C194-4CFA-B01C-50BE88889179}" type="datetimeFigureOut">
              <a:rPr lang="en-US" smtClean="0"/>
              <a:pPr/>
              <a:t>4/2/2014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A08DEFE-2098-45F6-A524-664F20B8125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 smtClean="0"/>
              <a:t>Биљке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CS" dirty="0" smtClean="0"/>
              <a:t>Сад ћемо поновити све што смо досад научили о биљкама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sr-Cyrl-CS" sz="2800" b="1" dirty="0" smtClean="0"/>
              <a:t>Биљке</a:t>
            </a:r>
            <a:r>
              <a:rPr lang="sr-Cyrl-CS" sz="2800" dirty="0" smtClean="0"/>
              <a:t> су жива бића која сама себи стварају </a:t>
            </a:r>
            <a:r>
              <a:rPr lang="sr-Cyrl-CS" sz="2800" dirty="0" smtClean="0"/>
              <a:t>храну,а за  </a:t>
            </a:r>
            <a:r>
              <a:rPr lang="sr-Cyrl-CS" sz="2800" dirty="0" smtClean="0"/>
              <a:t>то користе сунчеву светлост,ваздух и воду.</a:t>
            </a:r>
            <a:endParaRPr lang="en-US" sz="2800" dirty="0"/>
          </a:p>
        </p:txBody>
      </p:sp>
      <p:pic>
        <p:nvPicPr>
          <p:cNvPr id="1026" name="Picture 2" descr="C:\Documents and Settings\Dragana\Desktop\biljk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714488"/>
            <a:ext cx="4572032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smtClean="0"/>
              <a:t>Биљке не могу да мењају место,али се покрећу.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sr-Cyrl-CS" dirty="0" smtClean="0"/>
              <a:t>При стварању хране, биљке производе кисеоник </a:t>
            </a:r>
            <a:r>
              <a:rPr lang="sr-Cyrl-CS" dirty="0" smtClean="0"/>
              <a:t>- </a:t>
            </a:r>
            <a:r>
              <a:rPr lang="sr-Cyrl-CS" dirty="0" smtClean="0"/>
              <a:t>гас који се налази у ваздуху и који је неопходан живим бићима а дисање</a:t>
            </a:r>
            <a:endParaRPr lang="en-US" dirty="0"/>
          </a:p>
        </p:txBody>
      </p:sp>
      <p:pic>
        <p:nvPicPr>
          <p:cNvPr id="2050" name="Picture 2" descr="C:\Documents and Settings\Dragana\Desktop\nymphaea alba-witte waterlelie-0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69987" y="1863725"/>
            <a:ext cx="3810000" cy="28575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sz="2800" dirty="0">
                <a:latin typeface="Times New Roman" pitchFamily="18" charset="0"/>
                <a:cs typeface="Times New Roman" pitchFamily="18" charset="0"/>
              </a:rPr>
              <a:t>Грађа и животни циклус биљке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CS" sz="2600" b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sr-Cyrl-C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600" b="1" dirty="0">
                <a:latin typeface="Times New Roman" pitchFamily="18" charset="0"/>
                <a:cs typeface="Times New Roman" pitchFamily="18" charset="0"/>
              </a:rPr>
              <a:t>Главни делови биљке су: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6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6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sr-Cyrl-CS" sz="2600" b="1" dirty="0">
                <a:latin typeface="Times New Roman" pitchFamily="18" charset="0"/>
                <a:cs typeface="Times New Roman" pitchFamily="18" charset="0"/>
              </a:rPr>
              <a:t>Лист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6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600" b="1" dirty="0">
                <a:latin typeface="Times New Roman" pitchFamily="18" charset="0"/>
                <a:cs typeface="Times New Roman" pitchFamily="18" charset="0"/>
              </a:rPr>
              <a:t>2  Цвет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6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600" b="1" dirty="0">
                <a:latin typeface="Times New Roman" pitchFamily="18" charset="0"/>
                <a:cs typeface="Times New Roman" pitchFamily="18" charset="0"/>
              </a:rPr>
              <a:t>3. Плод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6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600" b="1" dirty="0">
                <a:latin typeface="Times New Roman" pitchFamily="18" charset="0"/>
                <a:cs typeface="Times New Roman" pitchFamily="18" charset="0"/>
              </a:rPr>
              <a:t>4. Стабло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6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600" b="1" dirty="0">
                <a:latin typeface="Times New Roman" pitchFamily="18" charset="0"/>
                <a:cs typeface="Times New Roman" pitchFamily="18" charset="0"/>
              </a:rPr>
              <a:t>5. Семе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6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600" b="1" dirty="0">
                <a:latin typeface="Times New Roman" pitchFamily="18" charset="0"/>
                <a:cs typeface="Times New Roman" pitchFamily="18" charset="0"/>
              </a:rPr>
              <a:t>6. Корен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6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5" name="Picture 2" descr="plantdiagram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279525" y="2011362"/>
            <a:ext cx="3590925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1472" y="57148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sr-Cyrl-CS" sz="2800" b="1" dirty="0" smtClean="0"/>
              <a:t>2.</a:t>
            </a:r>
            <a:r>
              <a:rPr lang="sr-Cyrl-CS" sz="2800" dirty="0" smtClean="0"/>
              <a:t> </a:t>
            </a:r>
            <a:r>
              <a:rPr lang="ru-RU" sz="2800" b="1" dirty="0"/>
              <a:t>Напиши назив који би</a:t>
            </a:r>
            <a:r>
              <a:rPr lang="sr-Cyrl-CS" sz="2800" b="1" dirty="0"/>
              <a:t>љ</a:t>
            </a:r>
            <a:r>
              <a:rPr lang="ru-RU" sz="2800" b="1" dirty="0"/>
              <a:t>ци служи за: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63350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</a:rPr>
              <a:t>      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14414" y="1500174"/>
            <a:ext cx="664373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6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стварање </a:t>
            </a: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хране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endParaRPr lang="ru-RU" sz="36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ницање нове исте такве биљке</a:t>
            </a: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endParaRPr lang="ru-RU" sz="36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узимање воде</a:t>
            </a: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642918"/>
            <a:ext cx="7898160" cy="980122"/>
          </a:xfrm>
        </p:spPr>
        <p:txBody>
          <a:bodyPr>
            <a:normAutofit/>
          </a:bodyPr>
          <a:lstStyle/>
          <a:p>
            <a:r>
              <a:rPr lang="sr-Cyrl-CS" sz="2400" b="1" dirty="0" smtClean="0"/>
              <a:t>2.</a:t>
            </a:r>
            <a:r>
              <a:rPr lang="sr-Cyrl-CS" sz="2400" dirty="0" smtClean="0"/>
              <a:t> </a:t>
            </a:r>
            <a:r>
              <a:rPr lang="ru-RU" sz="2400" b="1" dirty="0" smtClean="0"/>
              <a:t>Напиши назив који би</a:t>
            </a:r>
            <a:r>
              <a:rPr lang="sr-Cyrl-CS" sz="2400" b="1" dirty="0" smtClean="0"/>
              <a:t>љ</a:t>
            </a:r>
            <a:r>
              <a:rPr lang="ru-RU" sz="2400" b="1" dirty="0" smtClean="0"/>
              <a:t>ци служи за: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2143108" y="1785926"/>
            <a:ext cx="54292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стварање хране : </a:t>
            </a:r>
            <a:r>
              <a:rPr lang="ru-RU" sz="3200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лист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б) ницање нове исте такве биљке: </a:t>
            </a:r>
            <a:r>
              <a:rPr lang="ru-RU" sz="3200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семе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в) узимање воде: </a:t>
            </a:r>
            <a:r>
              <a:rPr lang="ru-RU" sz="3200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корен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120" y="428604"/>
            <a:ext cx="8183880" cy="1051560"/>
          </a:xfrm>
        </p:spPr>
        <p:txBody>
          <a:bodyPr>
            <a:normAutofit/>
          </a:bodyPr>
          <a:lstStyle/>
          <a:p>
            <a:r>
              <a:rPr lang="sr-Cyrl-CS" sz="3200" dirty="0" smtClean="0"/>
              <a:t>Животни циклус биљака</a:t>
            </a:r>
            <a:endParaRPr lang="en-US" sz="3200" dirty="0"/>
          </a:p>
        </p:txBody>
      </p:sp>
      <p:sp>
        <p:nvSpPr>
          <p:cNvPr id="21523" name="Rectangle 19"/>
          <p:cNvSpPr>
            <a:spLocks noChangeArrowheads="1"/>
          </p:cNvSpPr>
          <p:nvPr/>
        </p:nvSpPr>
        <p:spPr bwMode="auto">
          <a:xfrm>
            <a:off x="0" y="0"/>
            <a:ext cx="31931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  </a:t>
            </a:r>
            <a:endParaRPr kumimoji="0" lang="sr-Cyrl-C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00100" y="1643050"/>
            <a:ext cx="69294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sr-Cyrl-C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1</a:t>
            </a:r>
            <a:r>
              <a:rPr kumimoji="0" lang="sr-Cyrl-C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.   Корен расте из семена 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Garamond" pitchFamily="18" charset="0"/>
              <a:ea typeface="Times New Roman" pitchFamily="18" charset="0"/>
              <a:cs typeface="Arial" pitchFamily="34" charset="0"/>
            </a:endParaRPr>
          </a:p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AutoNum type="arabicPeriod" startAt="2"/>
            </a:pPr>
            <a:r>
              <a:rPr kumimoji="0" lang="sr-Cyrl-C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Појављују се први листови.</a:t>
            </a:r>
          </a:p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AutoNum type="arabicPeriod" startAt="2"/>
            </a:pPr>
            <a:r>
              <a:rPr kumimoji="0" lang="sr-Cyrl-C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Појављују се цветови који се расцветавају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r-Cyrl-C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sr-Cyrl-C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Цвет се суши. Из цвета се формира плод са семењем.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r-Cyrl-C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5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sr-Cyrl-C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Семење доспева на земљу и циклус поново може да почне.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r-Cyrl-C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sr-Cyrl-C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Биљке се разликују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CS" dirty="0" smtClean="0"/>
              <a:t>Дрвеће се разликује по изгледу.Врсту дрвета најлакше одређујемо по изгледу лишћа</a:t>
            </a:r>
            <a:endParaRPr lang="en-US" dirty="0"/>
          </a:p>
        </p:txBody>
      </p:sp>
      <p:pic>
        <p:nvPicPr>
          <p:cNvPr id="5" name="Picture 4" descr="C:\Users\Marija Biljana\Desktop\lip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2976" y="3929066"/>
            <a:ext cx="1295400" cy="1628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9520" y="571480"/>
            <a:ext cx="1351101" cy="15121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86050" y="3357562"/>
            <a:ext cx="1440160" cy="1611998"/>
          </a:xfrm>
          <a:prstGeom prst="rect">
            <a:avLst/>
          </a:prstGeom>
        </p:spPr>
      </p:pic>
      <p:pic>
        <p:nvPicPr>
          <p:cNvPr id="26625" name="Picture 1" descr="C:\Documents and Settings\Dragana\Desktop\izbliza omorika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1714488"/>
            <a:ext cx="2369909" cy="1357321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 rot="10800000" flipV="1">
            <a:off x="4643438" y="3938136"/>
            <a:ext cx="32861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CS" dirty="0">
                <a:latin typeface="Times New Roman" pitchFamily="18" charset="0"/>
                <a:cs typeface="Times New Roman" pitchFamily="18" charset="0"/>
              </a:rPr>
              <a:t>Биљке се разликују по изгледу делова од којих су грађене. Већина биљака има корен, стабло ,лист, цвет, плод и семе.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183880" cy="1051560"/>
          </a:xfrm>
        </p:spPr>
        <p:txBody>
          <a:bodyPr/>
          <a:lstStyle/>
          <a:p>
            <a:r>
              <a:rPr lang="sr-Cyrl-CS" dirty="0" smtClean="0"/>
              <a:t>Упознајмо дрвеће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643050"/>
            <a:ext cx="8183880" cy="4187952"/>
          </a:xfrm>
        </p:spPr>
        <p:txBody>
          <a:bodyPr>
            <a:normAutofit lnSpcReduction="10000"/>
          </a:bodyPr>
          <a:lstStyle/>
          <a:p>
            <a:r>
              <a:rPr lang="sr-Cyrl-CS" dirty="0" smtClean="0"/>
              <a:t>Пљоснато ,зелено лишће у јесен жути и опада са дрвећа, па гране остају голе до пролећа. Дрвеће које у јесен губи лишће називамо </a:t>
            </a:r>
            <a:r>
              <a:rPr lang="sr-Cyrl-CS" b="1" dirty="0" smtClean="0"/>
              <a:t>листопадно</a:t>
            </a:r>
            <a:r>
              <a:rPr lang="sr-Cyrl-CS" dirty="0" smtClean="0"/>
              <a:t> дрвеће.</a:t>
            </a:r>
          </a:p>
          <a:p>
            <a:r>
              <a:rPr lang="sr-Cyrl-CS" dirty="0" smtClean="0"/>
              <a:t>Код појединих врста дрвенастих биљака листови су уски,зелени и у облику иглица.Они остају на дрвећу током целе године,па и током зиме. Такво дрвеће називамо </a:t>
            </a:r>
            <a:r>
              <a:rPr lang="sr-Cyrl-CS" b="1" dirty="0" smtClean="0"/>
              <a:t>зимзелено(четинарско) </a:t>
            </a:r>
            <a:r>
              <a:rPr lang="sr-Cyrl-CS" dirty="0" smtClean="0"/>
              <a:t>дрвеће,а лист (иглица)се зове </a:t>
            </a:r>
            <a:r>
              <a:rPr lang="sr-Cyrl-CS" b="1" dirty="0" smtClean="0"/>
              <a:t>четина.</a:t>
            </a:r>
            <a:endParaRPr 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sz="2800" dirty="0" smtClean="0"/>
              <a:t>Различита стабла биљака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r>
              <a:rPr lang="sr-Cyrl-CS" sz="3600" dirty="0" smtClean="0">
                <a:latin typeface="Times New Roman" pitchFamily="18" charset="0"/>
                <a:cs typeface="Times New Roman" pitchFamily="18" charset="0"/>
              </a:rPr>
              <a:t>Биљке чија су стабла мека, сошна, обично зелене боје, називају се </a:t>
            </a:r>
            <a:r>
              <a:rPr lang="sr-Cyrl-CS" sz="3600" b="1" dirty="0" smtClean="0">
                <a:latin typeface="Times New Roman" pitchFamily="18" charset="0"/>
                <a:cs typeface="Times New Roman" pitchFamily="18" charset="0"/>
              </a:rPr>
              <a:t>зељасте </a:t>
            </a:r>
            <a:r>
              <a:rPr lang="sr-Cyrl-CS" sz="3600" dirty="0" smtClean="0">
                <a:latin typeface="Times New Roman" pitchFamily="18" charset="0"/>
                <a:cs typeface="Times New Roman" pitchFamily="18" charset="0"/>
              </a:rPr>
              <a:t>биљке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2976" y="2071678"/>
            <a:ext cx="2214578" cy="1474815"/>
          </a:xfrm>
          <a:prstGeom prst="rect">
            <a:avLst/>
          </a:prstGeom>
        </p:spPr>
      </p:pic>
      <p:pic>
        <p:nvPicPr>
          <p:cNvPr id="6" name="Picture 5" descr="kamilic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24" y="785794"/>
            <a:ext cx="2286016" cy="1428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54" name="Picture 2" descr="http://www.lisa.rs/thumbnail.php?file=najpodesnijie_biljke_za_ivice_leja_1_263758568.jpg&amp;size=summary_lar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714356"/>
            <a:ext cx="2286016" cy="1535606"/>
          </a:xfrm>
          <a:prstGeom prst="rect">
            <a:avLst/>
          </a:prstGeom>
          <a:noFill/>
        </p:spPr>
      </p:pic>
      <p:pic>
        <p:nvPicPr>
          <p:cNvPr id="23556" name="Picture 4" descr="https://encrypted-tbn3.gstatic.com/images?q=tbn:ANd9GcRHkBGUbj-ys8jWbvlzPC0QY0U0Ju2bCn0VgE6wjVCnOOGVTzq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3000372"/>
            <a:ext cx="1743075" cy="2619375"/>
          </a:xfrm>
          <a:prstGeom prst="rect">
            <a:avLst/>
          </a:prstGeom>
          <a:noFill/>
        </p:spPr>
      </p:pic>
      <p:pic>
        <p:nvPicPr>
          <p:cNvPr id="23558" name="Picture 6" descr="https://encrypted-tbn1.gstatic.com/images?q=tbn:ANd9GcQLXlG_RuOpDpzbUs2zLg0-YM9AuZNQIBDVPL3IPNFlfMs0YNHNWw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57290" y="4000504"/>
            <a:ext cx="1473701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Различита стабла биљака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sr-Cyrl-CS" sz="3200" dirty="0" smtClean="0">
                <a:latin typeface="Times New Roman" pitchFamily="18" charset="0"/>
                <a:cs typeface="Times New Roman" pitchFamily="18" charset="0"/>
              </a:rPr>
              <a:t>Све биљке које имају чврсто, тврдо стабло називају се </a:t>
            </a:r>
            <a:r>
              <a:rPr lang="sr-Cyrl-CS" sz="3200" b="1" dirty="0" smtClean="0">
                <a:latin typeface="Times New Roman" pitchFamily="18" charset="0"/>
                <a:cs typeface="Times New Roman" pitchFamily="18" charset="0"/>
              </a:rPr>
              <a:t>дрвенасте </a:t>
            </a:r>
            <a:r>
              <a:rPr lang="sr-Cyrl-CS" sz="3200" dirty="0" smtClean="0">
                <a:latin typeface="Times New Roman" pitchFamily="18" charset="0"/>
                <a:cs typeface="Times New Roman" pitchFamily="18" charset="0"/>
              </a:rPr>
              <a:t>биљке.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 descr="C:\Users\Marija Biljana\Desktop\353749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1736" y="714356"/>
            <a:ext cx="1928826" cy="1857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50" name="Picture 2" descr="C:\Documents and Settings\Dragana\Desktop\image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714620"/>
            <a:ext cx="2736643" cy="1814513"/>
          </a:xfrm>
          <a:prstGeom prst="rect">
            <a:avLst/>
          </a:prstGeom>
          <a:noFill/>
        </p:spPr>
      </p:pic>
      <p:pic>
        <p:nvPicPr>
          <p:cNvPr id="27652" name="Picture 4" descr="https://encrypted-tbn0.gstatic.com/images?q=tbn:ANd9GcQGh0jp8vqjH5FS5bM1mv-rzHnYcNl4iBIj27swjfnGocLedJN-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3929066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928670"/>
            <a:ext cx="8183880" cy="1051560"/>
          </a:xfrm>
        </p:spPr>
        <p:txBody>
          <a:bodyPr/>
          <a:lstStyle/>
          <a:p>
            <a:r>
              <a:rPr lang="sr-Cyrl-CS" dirty="0" smtClean="0"/>
              <a:t>Самоникле и гајене биљке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2670048"/>
            <a:ext cx="8183880" cy="2544902"/>
          </a:xfrm>
        </p:spPr>
        <p:txBody>
          <a:bodyPr/>
          <a:lstStyle/>
          <a:p>
            <a:r>
              <a:rPr lang="sr-Cyrl-CS" dirty="0" smtClean="0"/>
              <a:t>По шумама, ливадама, око бара и река, без помоћи човека, многе биљке ничу и расту саме.Због тога их називамо </a:t>
            </a:r>
            <a:r>
              <a:rPr lang="sr-Cyrl-CS" b="1" dirty="0" smtClean="0"/>
              <a:t>самоникле </a:t>
            </a:r>
            <a:r>
              <a:rPr lang="sr-Cyrl-CS" dirty="0" smtClean="0"/>
              <a:t>биљке.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6519" y="2967335"/>
            <a:ext cx="72709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x-none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БИЉКЕ НА ЛИВАДИ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Picture 2" descr="Cvijet_Maslaca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4414" y="785794"/>
            <a:ext cx="1807840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Marija Biljana\Desktop\popin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4744" y="857232"/>
            <a:ext cx="2025362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nana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50" y="785794"/>
            <a:ext cx="1828800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kamilica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10" y="3857628"/>
            <a:ext cx="2151881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Marija Biljana\Desktop\yalfija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8992" y="3857628"/>
            <a:ext cx="1973181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bela rada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3636" y="3929066"/>
            <a:ext cx="2016224" cy="1658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Гајене биљке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 smtClean="0"/>
              <a:t>Биљке које човек сеје и негује зовемо </a:t>
            </a:r>
            <a:r>
              <a:rPr lang="sr-Cyrl-CS" b="1" dirty="0" smtClean="0"/>
              <a:t>гајене (култивисане) биљке</a:t>
            </a:r>
            <a:r>
              <a:rPr lang="sr-Cyrl-CS" dirty="0" smtClean="0"/>
              <a:t>. Човек их гаји зато што од </a:t>
            </a:r>
            <a:r>
              <a:rPr lang="sr-Cyrl-CS" dirty="0" smtClean="0"/>
              <a:t>њих </a:t>
            </a:r>
            <a:r>
              <a:rPr lang="sr-Cyrl-CS" dirty="0" smtClean="0"/>
              <a:t>има многобројне користи.</a:t>
            </a:r>
            <a:endParaRPr lang="en-US" dirty="0"/>
          </a:p>
        </p:txBody>
      </p:sp>
      <p:pic>
        <p:nvPicPr>
          <p:cNvPr id="4" name="Picture 3" descr="C:\Users\Marija Biljana\Desktop\malin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100" y="3857628"/>
            <a:ext cx="1512168" cy="1420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Marija Biljana\Desktop\kupus-v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6116" y="3500438"/>
            <a:ext cx="1440160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Marija Biljana\Desktop\zelenajabuka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3504" y="3429000"/>
            <a:ext cx="1506697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Marija Biljana\Desktop\organski paradajz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9454" y="4143380"/>
            <a:ext cx="1368152" cy="13681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9665" y="2967335"/>
            <a:ext cx="562468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БИЉКЕ У ВОЋЊАКУ </a:t>
            </a:r>
          </a:p>
          <a:p>
            <a:pPr algn="ctr"/>
            <a:r>
              <a:rPr lang="x-none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ПОВРТЊАКУ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Picture 2" descr="C:\Users\Marija Biljana\Desktop\paprik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9665" y="1412776"/>
            <a:ext cx="2236271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Marija Biljana\Desktop\16sljiva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12776"/>
            <a:ext cx="1944216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Marija Biljana\Desktop\grasak-tex-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290774"/>
            <a:ext cx="2016224" cy="1226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Marija Biljana\Desktop\pear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221088"/>
            <a:ext cx="1584176" cy="1296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8928" y="2967335"/>
            <a:ext cx="65461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БИЉКЕ НА ЊИВИ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Picture 2" descr="C:\Users\Marija Biljana\Desktop\kukuruz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3128" y="3883738"/>
            <a:ext cx="2512808" cy="15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Marija Biljana\Desktop\ovas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5" y="3893263"/>
            <a:ext cx="2808312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Marija Biljana\Desktop\psenica-klas-obilie_sccc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3128" y="1124744"/>
            <a:ext cx="2584816" cy="1675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Marija Biljana\Desktop\suncokret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24744"/>
            <a:ext cx="2736304" cy="1768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52" y="1571612"/>
            <a:ext cx="6143668" cy="1357322"/>
          </a:xfrm>
        </p:spPr>
        <p:txBody>
          <a:bodyPr>
            <a:noAutofit/>
          </a:bodyPr>
          <a:lstStyle/>
          <a:p>
            <a:r>
              <a:rPr lang="sr-Cyrl-CS" sz="3200" dirty="0" smtClean="0"/>
              <a:t>А сад кроз неколико питања и ваших одговора да поновимо шта смо научили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3214686"/>
            <a:ext cx="8183880" cy="236087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x-none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Наведите   три  зељасте биљке</a:t>
            </a:r>
            <a:r>
              <a:rPr lang="x-none" sz="1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1857364"/>
            <a:ext cx="8229600" cy="1143000"/>
          </a:xfrm>
        </p:spPr>
        <p:txBody>
          <a:bodyPr>
            <a:normAutofit/>
          </a:bodyPr>
          <a:lstStyle/>
          <a:p>
            <a:pPr marL="742950" indent="-742950"/>
            <a:r>
              <a:rPr lang="sr-Cyrl-CS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x-none" b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Наведите три дрвенасте биљке.</a:t>
            </a:r>
            <a:endParaRPr lang="en-US" b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1"/>
              </a:solidFill>
              <a:effectLst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00034" y="2000240"/>
            <a:ext cx="8183880" cy="1051560"/>
          </a:xfr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sr-Cyrl-CS" sz="4000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x-none" sz="4000" smtClean="0">
                <a:latin typeface="Times New Roman" pitchFamily="18" charset="0"/>
                <a:cs typeface="Times New Roman" pitchFamily="18" charset="0"/>
              </a:rPr>
              <a:t>.Наведите</a:t>
            </a:r>
            <a:r>
              <a:rPr lang="x-none" smtClean="0"/>
              <a:t> </a:t>
            </a:r>
            <a:r>
              <a:rPr lang="x-none" sz="4000" dirty="0" smtClean="0"/>
              <a:t>три поврћа.</a:t>
            </a:r>
            <a:endParaRPr lang="x-none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4583122"/>
          </a:xfrm>
        </p:spPr>
        <p:txBody>
          <a:bodyPr>
            <a:noAutofit/>
          </a:bodyPr>
          <a:lstStyle/>
          <a:p>
            <a:r>
              <a:rPr lang="sr-Cyrl-CS" sz="2800" dirty="0" smtClean="0"/>
              <a:t>4</a:t>
            </a:r>
            <a:r>
              <a:rPr lang="sr-Cyrl-CS" sz="3200" dirty="0" smtClean="0"/>
              <a:t>.</a:t>
            </a:r>
            <a:r>
              <a:rPr lang="x-none" sz="2800" smtClean="0"/>
              <a:t> Допуните.</a:t>
            </a:r>
            <a:br>
              <a:rPr lang="x-none" sz="2800" smtClean="0"/>
            </a:br>
            <a:r>
              <a:rPr lang="x-none" sz="3200" smtClean="0"/>
              <a:t/>
            </a:r>
            <a:br>
              <a:rPr lang="x-none" sz="3200" smtClean="0"/>
            </a:br>
            <a:r>
              <a:rPr lang="x-none" sz="3200" smtClean="0"/>
              <a:t>Биљке које сам</a:t>
            </a:r>
            <a:r>
              <a:rPr lang="x-none" sz="2800" smtClean="0"/>
              <a:t>е ничу из земље називају се __________ биљке</a:t>
            </a:r>
            <a:endParaRPr 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1071546"/>
            <a:ext cx="8183880" cy="1051560"/>
          </a:xfrm>
        </p:spPr>
        <p:txBody>
          <a:bodyPr>
            <a:normAutofit/>
          </a:bodyPr>
          <a:lstStyle/>
          <a:p>
            <a:r>
              <a:rPr lang="sr-Cyrl-CS" sz="3600" dirty="0" smtClean="0">
                <a:latin typeface="Times New Roman" pitchFamily="18" charset="0"/>
                <a:cs typeface="Times New Roman" pitchFamily="18" charset="0"/>
              </a:rPr>
              <a:t>5.Допуни: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071678"/>
            <a:ext cx="8183880" cy="4187952"/>
          </a:xfrm>
        </p:spPr>
        <p:txBody>
          <a:bodyPr/>
          <a:lstStyle/>
          <a:p>
            <a:pPr>
              <a:buNone/>
            </a:pPr>
            <a:endParaRPr lang="x-none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x-none" smtClean="0">
                <a:latin typeface="Times New Roman" pitchFamily="18" charset="0"/>
                <a:cs typeface="Times New Roman" pitchFamily="18" charset="0"/>
              </a:rPr>
              <a:t>Дрвеће коме у јесен опада лишће назива се __________дрвеће.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183880" cy="1051560"/>
          </a:xfrm>
        </p:spPr>
        <p:txBody>
          <a:bodyPr>
            <a:normAutofit/>
          </a:bodyPr>
          <a:lstStyle/>
          <a:p>
            <a:r>
              <a:rPr lang="sr-Cyrl-CS" sz="4000" dirty="0" smtClean="0"/>
              <a:t>6.</a:t>
            </a:r>
            <a:r>
              <a:rPr lang="en-US" sz="4000" dirty="0" smtClean="0"/>
              <a:t> </a:t>
            </a:r>
            <a:r>
              <a:rPr lang="x-none" sz="4000" smtClean="0">
                <a:latin typeface="Times New Roman" pitchFamily="18" charset="0"/>
                <a:cs typeface="Times New Roman" pitchFamily="18" charset="0"/>
              </a:rPr>
              <a:t>Допуните</a:t>
            </a:r>
            <a:r>
              <a:rPr lang="sr-Cyrl-CS" sz="4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475656" y="1628800"/>
            <a:ext cx="6840760" cy="3170099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endParaRPr lang="x-none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x-none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x-none" sz="4000" dirty="0" smtClean="0">
                <a:latin typeface="Times New Roman" pitchFamily="18" charset="0"/>
                <a:cs typeface="Times New Roman" pitchFamily="18" charset="0"/>
              </a:rPr>
              <a:t>Дрвеће коме је лишће зелено и током зиме назива се ____________ дрвеће. </a:t>
            </a:r>
            <a:endParaRPr lang="x-none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183880" cy="1051560"/>
          </a:xfrm>
        </p:spPr>
        <p:txBody>
          <a:bodyPr>
            <a:normAutofit/>
          </a:bodyPr>
          <a:lstStyle/>
          <a:p>
            <a:r>
              <a:rPr lang="sr-Cyrl-CS" sz="4000" dirty="0" smtClean="0"/>
              <a:t>7.</a:t>
            </a:r>
            <a:r>
              <a:rPr lang="x-none" sz="4000" smtClean="0">
                <a:latin typeface="Times New Roman" pitchFamily="18" charset="0"/>
                <a:cs typeface="Times New Roman" pitchFamily="18" charset="0"/>
              </a:rPr>
              <a:t> . Гајене биљке расту: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2143108" y="2000240"/>
            <a:ext cx="55721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000" smtClean="0">
                <a:latin typeface="Times New Roman" pitchFamily="18" charset="0"/>
                <a:cs typeface="Times New Roman" pitchFamily="18" charset="0"/>
              </a:rPr>
              <a:t>а. у воћњаку</a:t>
            </a:r>
          </a:p>
          <a:p>
            <a:r>
              <a:rPr lang="x-none" sz="4000" smtClean="0">
                <a:latin typeface="Times New Roman" pitchFamily="18" charset="0"/>
                <a:cs typeface="Times New Roman" pitchFamily="18" charset="0"/>
              </a:rPr>
              <a:t>б. у шуми</a:t>
            </a:r>
          </a:p>
          <a:p>
            <a:r>
              <a:rPr lang="x-none" sz="4000" smtClean="0">
                <a:latin typeface="Times New Roman" pitchFamily="18" charset="0"/>
                <a:cs typeface="Times New Roman" pitchFamily="18" charset="0"/>
              </a:rPr>
              <a:t>в. на ливади</a:t>
            </a:r>
            <a:endParaRPr lang="x-none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1214422"/>
            <a:ext cx="8183880" cy="1051560"/>
          </a:xfrm>
        </p:spPr>
        <p:txBody>
          <a:bodyPr/>
          <a:lstStyle/>
          <a:p>
            <a:r>
              <a:rPr lang="sr-Cyrl-CS" dirty="0" smtClean="0"/>
              <a:t>8.</a:t>
            </a:r>
            <a:r>
              <a:rPr lang="x-none" smtClean="0">
                <a:latin typeface="Times New Roman" pitchFamily="18" charset="0"/>
                <a:cs typeface="Times New Roman" pitchFamily="18" charset="0"/>
              </a:rPr>
              <a:t> Храст је: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500298" y="2357430"/>
            <a:ext cx="50720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000" smtClean="0">
                <a:latin typeface="Times New Roman" pitchFamily="18" charset="0"/>
                <a:cs typeface="Times New Roman" pitchFamily="18" charset="0"/>
              </a:rPr>
              <a:t>а. зељаста биљка</a:t>
            </a:r>
          </a:p>
          <a:p>
            <a:r>
              <a:rPr lang="x-none" sz="4000" smtClean="0">
                <a:latin typeface="Times New Roman" pitchFamily="18" charset="0"/>
                <a:cs typeface="Times New Roman" pitchFamily="18" charset="0"/>
              </a:rPr>
              <a:t>б. гајена биљка</a:t>
            </a:r>
          </a:p>
          <a:p>
            <a:r>
              <a:rPr lang="x-none" sz="4000" smtClean="0">
                <a:latin typeface="Times New Roman" pitchFamily="18" charset="0"/>
                <a:cs typeface="Times New Roman" pitchFamily="18" charset="0"/>
              </a:rPr>
              <a:t>в. дрвенаста биљка</a:t>
            </a:r>
            <a:endParaRPr lang="x-none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1285860"/>
            <a:ext cx="8183880" cy="1051560"/>
          </a:xfrm>
        </p:spPr>
        <p:txBody>
          <a:bodyPr/>
          <a:lstStyle/>
          <a:p>
            <a:r>
              <a:rPr lang="sr-Cyrl-CS" dirty="0" smtClean="0"/>
              <a:t>9.</a:t>
            </a:r>
            <a:r>
              <a:rPr lang="x-none" smtClean="0"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sr-Cyrl-CS" dirty="0" smtClean="0">
                <a:latin typeface="Times New Roman" pitchFamily="18" charset="0"/>
                <a:cs typeface="Times New Roman" pitchFamily="18" charset="0"/>
              </a:rPr>
              <a:t>укуруз је: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86000" y="2967335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x-none" sz="4000" smtClean="0">
                <a:latin typeface="Times New Roman" pitchFamily="18" charset="0"/>
                <a:cs typeface="Times New Roman" pitchFamily="18" charset="0"/>
              </a:rPr>
              <a:t>а. воће</a:t>
            </a:r>
          </a:p>
          <a:p>
            <a:r>
              <a:rPr lang="x-none" sz="4000" smtClean="0">
                <a:latin typeface="Times New Roman" pitchFamily="18" charset="0"/>
                <a:cs typeface="Times New Roman" pitchFamily="18" charset="0"/>
              </a:rPr>
              <a:t>б. житарица</a:t>
            </a:r>
          </a:p>
          <a:p>
            <a:r>
              <a:rPr lang="x-none" sz="4000" smtClean="0">
                <a:latin typeface="Times New Roman" pitchFamily="18" charset="0"/>
                <a:cs typeface="Times New Roman" pitchFamily="18" charset="0"/>
              </a:rPr>
              <a:t>в. поврће</a:t>
            </a:r>
            <a:endParaRPr lang="x-none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sr-Cyrl-CS" dirty="0" smtClean="0"/>
              <a:t>10.</a:t>
            </a:r>
            <a:r>
              <a:rPr lang="x-none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x-none" smtClean="0">
                <a:latin typeface="Times New Roman" pitchFamily="18" charset="0"/>
                <a:cs typeface="Times New Roman" pitchFamily="18" charset="0"/>
              </a:rPr>
              <a:t>КОЈИ ЈЕ ПОСТУПАК  ИСПРАВАН?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00034" y="1857364"/>
            <a:ext cx="8358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200" b="1" smtClean="0">
                <a:latin typeface="Times New Roman" pitchFamily="18" charset="0"/>
                <a:cs typeface="Times New Roman" pitchFamily="18" charset="0"/>
              </a:rPr>
              <a:t>а. Игор је урезао своје име на стаблу кестена. </a:t>
            </a:r>
          </a:p>
          <a:p>
            <a:r>
              <a:rPr lang="x-none" sz="3200" b="1" smtClean="0">
                <a:latin typeface="Times New Roman" pitchFamily="18" charset="0"/>
                <a:cs typeface="Times New Roman" pitchFamily="18" charset="0"/>
              </a:rPr>
              <a:t>б. Јелена је омот од чоколаде оставила на ливади.</a:t>
            </a:r>
          </a:p>
          <a:p>
            <a:r>
              <a:rPr lang="x-none" sz="3200" b="1" smtClean="0">
                <a:latin typeface="Times New Roman" pitchFamily="18" charset="0"/>
                <a:cs typeface="Times New Roman" pitchFamily="18" charset="0"/>
              </a:rPr>
              <a:t>в. Зоран је ватру у шуми угасио водом, пре него што је отишао кући. </a:t>
            </a:r>
            <a:endParaRPr lang="x-none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CS" dirty="0" smtClean="0"/>
              <a:t>Крај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107</TotalTime>
  <Words>564</Words>
  <Application>Microsoft Office PowerPoint</Application>
  <PresentationFormat>On-screen Show (4:3)</PresentationFormat>
  <Paragraphs>89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Aspect</vt:lpstr>
      <vt:lpstr>Биљке</vt:lpstr>
      <vt:lpstr>Биљке су жива бића која сама себи стварају храну,а за  то користе сунчеву светлост,ваздух и воду.</vt:lpstr>
      <vt:lpstr>Биљке не могу да мењају место,али се покрећу.</vt:lpstr>
      <vt:lpstr>Грађа и животни циклус биљке</vt:lpstr>
      <vt:lpstr>2. Напиши назив који биљци служи за: </vt:lpstr>
      <vt:lpstr>2. Напиши назив који биљци служи за: </vt:lpstr>
      <vt:lpstr>Животни циклус биљака</vt:lpstr>
      <vt:lpstr>Биљке се разликују</vt:lpstr>
      <vt:lpstr>Упознајмо дрвеће</vt:lpstr>
      <vt:lpstr>Различита стабла биљака</vt:lpstr>
      <vt:lpstr>Различита стабла биљака</vt:lpstr>
      <vt:lpstr>Самоникле и гајене биљке</vt:lpstr>
      <vt:lpstr>Slide 13</vt:lpstr>
      <vt:lpstr>Гајене биљке</vt:lpstr>
      <vt:lpstr>Slide 15</vt:lpstr>
      <vt:lpstr>Slide 16</vt:lpstr>
      <vt:lpstr>А сад кроз неколико питања и ваших одговора да поновимо шта смо научили</vt:lpstr>
      <vt:lpstr>2.Наведите три дрвенасте биљке.</vt:lpstr>
      <vt:lpstr>3..Наведите три поврћа.</vt:lpstr>
      <vt:lpstr>4. Допуните.  Биљке које саме ничу из земље називају се __________ биљке</vt:lpstr>
      <vt:lpstr>5.Допуни:</vt:lpstr>
      <vt:lpstr>6. Допуните:</vt:lpstr>
      <vt:lpstr>7. . Гајене биљке расту:</vt:lpstr>
      <vt:lpstr>8. Храст је:</vt:lpstr>
      <vt:lpstr>9. Кукуруз је:</vt:lpstr>
      <vt:lpstr>10. КОЈИ ЈЕ ПОСТУПАК  ИСПРАВАН? </vt:lpstr>
      <vt:lpstr>Крај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Биљке</dc:title>
  <dc:creator>Dragana</dc:creator>
  <cp:lastModifiedBy>Dragana</cp:lastModifiedBy>
  <cp:revision>12</cp:revision>
  <dcterms:created xsi:type="dcterms:W3CDTF">2014-03-27T07:52:52Z</dcterms:created>
  <dcterms:modified xsi:type="dcterms:W3CDTF">2014-04-02T17:57:05Z</dcterms:modified>
</cp:coreProperties>
</file>