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6"/>
  </p:notesMasterIdLst>
  <p:sldIdLst>
    <p:sldId id="275" r:id="rId2"/>
    <p:sldId id="290" r:id="rId3"/>
    <p:sldId id="287" r:id="rId4"/>
    <p:sldId id="277" r:id="rId5"/>
    <p:sldId id="279" r:id="rId6"/>
    <p:sldId id="278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8" r:id="rId15"/>
    <p:sldId id="289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1" r:id="rId26"/>
    <p:sldId id="302" r:id="rId27"/>
    <p:sldId id="303" r:id="rId28"/>
    <p:sldId id="304" r:id="rId29"/>
    <p:sldId id="305" r:id="rId30"/>
    <p:sldId id="307" r:id="rId31"/>
    <p:sldId id="306" r:id="rId32"/>
    <p:sldId id="308" r:id="rId33"/>
    <p:sldId id="310" r:id="rId34"/>
    <p:sldId id="309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5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AE9723B-D2B5-437D-8106-42B6081F921C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70996BF-697F-4663-A56D-541460E11A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613567-1BCD-499F-AA95-E984C36D2C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0996BF-697F-4663-A56D-541460E11AB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A9482-D4B8-4E6E-AE76-1AB1DA0CB0C4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90FA1-053C-418B-A0F7-BCC44A84E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D85E6-D3D4-403B-A0B3-0B0C7152F2FD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850A6-14B0-4E38-8AA7-33B5230BEC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B0AF0-DCC9-4C96-B538-061F9C0005AE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F8AD2-CCE8-4F0B-AB19-A333C82B2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AD548-AF74-4627-A50F-3396E426499F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E4CA7-6949-48FA-A6BF-F10255EABB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D0CCD-1E4E-4C39-903C-ED7EA148A4FE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63AA0-BC26-4846-A0DE-F869160B4F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9825D-7D7D-4C81-ACF4-61BBCBFB647A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943D2-5473-4D1E-A4A2-D6C4EDC45B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28039-BC7A-493F-85A4-6AEC8FED312A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12238-E7C6-424C-965B-153CE215D2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E6B70-4AF8-4DB4-9A46-1F582A6383C5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F6DEE-5800-4D12-AD7B-1B7F88CF47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56D0A-ABA3-4801-B026-28512A8566F5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C3E30-3804-45CF-83A5-DB3E922F4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F0CF0-33C0-4634-B766-BAA3CB0722C3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7851B-AFA8-4495-BCB8-CCA243D7DE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9E8B1-2925-4BAA-A350-0C7157734593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0112B-9840-4B5C-91FE-3FC562E7D0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9909C-D12F-479F-89F7-586F2A1843B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A23534-099E-4FC3-B89C-6C11CC8EF17A}" type="datetimeFigureOut">
              <a:rPr lang="en-US"/>
              <a:pPr>
                <a:defRPr/>
              </a:pPr>
              <a:t>4/29/2010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763397-A535-4F12-9596-171F4C663E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8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9" r:id="rId9"/>
    <p:sldLayoutId id="2147483680" r:id="rId10"/>
    <p:sldLayoutId id="2147483679" r:id="rId11"/>
    <p:sldLayoutId id="214748369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aralica.bosko@gmail.com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85720" y="857232"/>
            <a:ext cx="8223405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КВИЗ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ПРИРОДА И ДРУШТВО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28596" y="4429132"/>
            <a:ext cx="8305800" cy="221457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sz="4800" dirty="0" smtClean="0">
                <a:latin typeface="Arial" pitchFamily="34" charset="0"/>
                <a:cs typeface="Arial" pitchFamily="34" charset="0"/>
              </a:rPr>
              <a:t>БОШКО АРАЛИЦА</a:t>
            </a:r>
            <a:br>
              <a:rPr lang="sr-Cyrl-CS" sz="4800" dirty="0" smtClean="0">
                <a:latin typeface="Arial" pitchFamily="34" charset="0"/>
                <a:cs typeface="Arial" pitchFamily="34" charset="0"/>
              </a:rPr>
            </a:br>
            <a:r>
              <a:rPr lang="sr-Cyrl-CS" sz="4800" dirty="0" smtClean="0">
                <a:latin typeface="Arial" pitchFamily="34" charset="0"/>
                <a:cs typeface="Arial" pitchFamily="34" charset="0"/>
              </a:rPr>
              <a:t>ОШ ,,КОСТА СТАМЕНКОВИЋ”</a:t>
            </a:r>
            <a:br>
              <a:rPr lang="sr-Cyrl-CS" sz="4800" dirty="0" smtClean="0">
                <a:latin typeface="Arial" pitchFamily="34" charset="0"/>
                <a:cs typeface="Arial" pitchFamily="34" charset="0"/>
              </a:rPr>
            </a:br>
            <a:r>
              <a:rPr lang="sr-Cyrl-CS" sz="4800" i="1" dirty="0" smtClean="0">
                <a:latin typeface="Arial" pitchFamily="34" charset="0"/>
                <a:cs typeface="Arial" pitchFamily="34" charset="0"/>
              </a:rPr>
              <a:t>29.04.2010. СРПСКИ МИЛЕТИЋ</a:t>
            </a:r>
            <a:endParaRPr lang="en-US" sz="4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WordArt 3"/>
          <p:cNvSpPr>
            <a:spLocks noChangeArrowheads="1" noChangeShapeType="1" noTextEdit="1"/>
          </p:cNvSpPr>
          <p:nvPr/>
        </p:nvSpPr>
        <p:spPr bwMode="auto">
          <a:xfrm>
            <a:off x="8101013" y="188913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8675688" y="765175"/>
            <a:ext cx="2889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>
          <a:xfrm>
            <a:off x="428625" y="785813"/>
            <a:ext cx="8229600" cy="5715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УПУСТВО</a:t>
            </a:r>
            <a:endParaRPr lang="hr-HR" dirty="0" smtClean="0">
              <a:solidFill>
                <a:srgbClr val="C00000"/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свако</a:t>
            </a:r>
            <a:r>
              <a:rPr lang="en-US" dirty="0" smtClean="0"/>
              <a:t> </a:t>
            </a:r>
            <a:r>
              <a:rPr lang="en-US" dirty="0" err="1" smtClean="0"/>
              <a:t>питање</a:t>
            </a:r>
            <a:r>
              <a:rPr lang="hr-HR" dirty="0" smtClean="0"/>
              <a:t> </a:t>
            </a:r>
            <a:r>
              <a:rPr lang="en-US" dirty="0" err="1" smtClean="0"/>
              <a:t>понуђена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три</a:t>
            </a:r>
            <a:r>
              <a:rPr lang="en-US" dirty="0" smtClean="0"/>
              <a:t> </a:t>
            </a:r>
            <a:r>
              <a:rPr lang="en-US" dirty="0" err="1" smtClean="0"/>
              <a:t>одговора</a:t>
            </a:r>
            <a:r>
              <a:rPr lang="hr-HR" dirty="0" smtClean="0"/>
              <a:t> . </a:t>
            </a:r>
            <a:r>
              <a:rPr lang="en-US" dirty="0" err="1" smtClean="0"/>
              <a:t>Поред</a:t>
            </a:r>
            <a:r>
              <a:rPr lang="en-US" dirty="0" smtClean="0"/>
              <a:t> </a:t>
            </a:r>
            <a:r>
              <a:rPr lang="en-US" dirty="0" err="1" smtClean="0"/>
              <a:t>њих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семафор</a:t>
            </a:r>
            <a:r>
              <a:rPr lang="hr-HR" dirty="0" smtClean="0"/>
              <a:t>. </a:t>
            </a:r>
            <a:endParaRPr lang="sr-Cyrl-C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 smtClean="0"/>
              <a:t>Одабери</a:t>
            </a:r>
            <a:r>
              <a:rPr lang="en-US" dirty="0" smtClean="0"/>
              <a:t> </a:t>
            </a:r>
            <a:r>
              <a:rPr lang="en-US" dirty="0" err="1" smtClean="0"/>
              <a:t>одговор</a:t>
            </a:r>
            <a:r>
              <a:rPr lang="hr-HR" dirty="0" smtClean="0"/>
              <a:t> A, </a:t>
            </a:r>
            <a:r>
              <a:rPr lang="en-US" dirty="0" smtClean="0"/>
              <a:t>Б</a:t>
            </a:r>
            <a:r>
              <a:rPr lang="hr-HR" dirty="0" smtClean="0"/>
              <a:t> </a:t>
            </a:r>
            <a:r>
              <a:rPr lang="sr-Cyrl-CS" dirty="0" smtClean="0"/>
              <a:t>или</a:t>
            </a:r>
            <a:r>
              <a:rPr lang="hr-HR" dirty="0" smtClean="0"/>
              <a:t> </a:t>
            </a:r>
            <a:r>
              <a:rPr lang="en-US" dirty="0" smtClean="0"/>
              <a:t>В</a:t>
            </a:r>
            <a:r>
              <a:rPr lang="hr-HR" dirty="0" smtClean="0"/>
              <a:t> </a:t>
            </a:r>
            <a:r>
              <a:rPr lang="en-US" b="1" dirty="0" smtClean="0"/>
              <a:t>и </a:t>
            </a:r>
            <a:r>
              <a:rPr lang="en-US" b="1" dirty="0" err="1" smtClean="0"/>
              <a:t>образложи</a:t>
            </a:r>
            <a:r>
              <a:rPr lang="en-US" b="1" dirty="0" smtClean="0"/>
              <a:t> </a:t>
            </a:r>
            <a:r>
              <a:rPr lang="en-US" b="1" dirty="0" err="1" smtClean="0"/>
              <a:t>га</a:t>
            </a:r>
            <a:r>
              <a:rPr lang="hr-HR" dirty="0" smtClean="0"/>
              <a:t>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 smtClean="0"/>
              <a:t>Затим</a:t>
            </a:r>
            <a:r>
              <a:rPr lang="en-US" dirty="0" smtClean="0"/>
              <a:t> </a:t>
            </a:r>
            <a:r>
              <a:rPr lang="en-US" dirty="0" err="1" smtClean="0"/>
              <a:t>кликни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tx2"/>
                </a:solidFill>
              </a:rPr>
              <a:t>одабрани</a:t>
            </a:r>
            <a:r>
              <a:rPr lang="en-US" dirty="0" smtClean="0"/>
              <a:t> </a:t>
            </a:r>
            <a:r>
              <a:rPr lang="en-US" dirty="0" err="1" smtClean="0"/>
              <a:t>одговор</a:t>
            </a:r>
            <a:r>
              <a:rPr lang="en-US" dirty="0" smtClean="0"/>
              <a:t> и</a:t>
            </a:r>
            <a:r>
              <a:rPr lang="hr-HR" dirty="0" smtClean="0"/>
              <a:t> </a:t>
            </a:r>
            <a:r>
              <a:rPr lang="en-US" dirty="0" err="1" smtClean="0"/>
              <a:t>нестат</a:t>
            </a:r>
            <a:r>
              <a:rPr lang="en-US" dirty="0" smtClean="0"/>
              <a:t> </a:t>
            </a:r>
            <a:r>
              <a:rPr lang="en-US" dirty="0" err="1" smtClean="0"/>
              <a:t>ће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жута</a:t>
            </a:r>
            <a:r>
              <a:rPr lang="en-US" dirty="0" smtClean="0"/>
              <a:t> </a:t>
            </a:r>
            <a:r>
              <a:rPr lang="en-US" dirty="0" err="1" smtClean="0"/>
              <a:t>боја</a:t>
            </a:r>
            <a:r>
              <a:rPr lang="hr-HR" dirty="0" smtClean="0"/>
              <a:t>.  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 smtClean="0"/>
              <a:t>Нетачан</a:t>
            </a:r>
            <a:r>
              <a:rPr lang="en-US" dirty="0" smtClean="0"/>
              <a:t> </a:t>
            </a:r>
            <a:r>
              <a:rPr lang="en-US" dirty="0" err="1" smtClean="0"/>
              <a:t>одговор</a:t>
            </a:r>
            <a:r>
              <a:rPr lang="en-US" dirty="0" smtClean="0"/>
              <a:t> </a:t>
            </a:r>
            <a:r>
              <a:rPr lang="en-US" dirty="0" err="1" smtClean="0"/>
              <a:t>означит</a:t>
            </a:r>
            <a:r>
              <a:rPr lang="en-US" dirty="0" smtClean="0"/>
              <a:t> </a:t>
            </a:r>
            <a:r>
              <a:rPr lang="en-US" dirty="0" err="1" smtClean="0"/>
              <a:t>ће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црвена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боја</a:t>
            </a:r>
            <a:r>
              <a:rPr lang="hr-HR" dirty="0" smtClean="0"/>
              <a:t>, </a:t>
            </a:r>
            <a:r>
              <a:rPr lang="en-US" dirty="0" smtClean="0"/>
              <a:t>а </a:t>
            </a:r>
            <a:r>
              <a:rPr lang="en-US" dirty="0" err="1" smtClean="0"/>
              <a:t>тачан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55DE4A"/>
                </a:solidFill>
              </a:rPr>
              <a:t>зелена</a:t>
            </a:r>
            <a:r>
              <a:rPr lang="hr-HR" dirty="0" smtClean="0">
                <a:solidFill>
                  <a:srgbClr val="66FF33"/>
                </a:solidFill>
              </a:rPr>
              <a:t> </a:t>
            </a:r>
            <a:r>
              <a:rPr lang="en-US" dirty="0" err="1" smtClean="0"/>
              <a:t>боја</a:t>
            </a:r>
            <a:r>
              <a:rPr lang="hr-HR" dirty="0" smtClean="0"/>
              <a:t>.</a:t>
            </a:r>
            <a:r>
              <a:rPr lang="en-US" dirty="0" err="1" smtClean="0"/>
              <a:t>Побеђује</a:t>
            </a:r>
            <a:r>
              <a:rPr lang="hr-HR" dirty="0" smtClean="0"/>
              <a:t> </a:t>
            </a:r>
            <a:r>
              <a:rPr lang="en-US" dirty="0" err="1" smtClean="0"/>
              <a:t>онај</a:t>
            </a:r>
            <a:r>
              <a:rPr lang="hr-HR" dirty="0" smtClean="0"/>
              <a:t> (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екипа</a:t>
            </a:r>
            <a:r>
              <a:rPr lang="hr-HR" dirty="0" smtClean="0"/>
              <a:t>) </a:t>
            </a:r>
            <a:r>
              <a:rPr lang="en-US" dirty="0" err="1" smtClean="0"/>
              <a:t>ко</a:t>
            </a:r>
            <a:r>
              <a:rPr lang="hr-HR" dirty="0" smtClean="0"/>
              <a:t> </a:t>
            </a:r>
            <a:r>
              <a:rPr lang="en-US" dirty="0" err="1" smtClean="0"/>
              <a:t>та</a:t>
            </a:r>
            <a:r>
              <a:rPr lang="sr-Cyrl-CS" dirty="0" smtClean="0"/>
              <a:t>ч</a:t>
            </a:r>
            <a:r>
              <a:rPr lang="en-US" dirty="0" err="1" smtClean="0"/>
              <a:t>но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образложењем</a:t>
            </a:r>
            <a:r>
              <a:rPr lang="en-US" dirty="0" smtClean="0"/>
              <a:t> </a:t>
            </a:r>
            <a:r>
              <a:rPr lang="en-US" dirty="0" err="1" smtClean="0"/>
              <a:t>одговори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више</a:t>
            </a:r>
            <a:r>
              <a:rPr lang="en-US" dirty="0" smtClean="0"/>
              <a:t> </a:t>
            </a:r>
            <a:r>
              <a:rPr lang="en-US" dirty="0" err="1" smtClean="0"/>
              <a:t>питања</a:t>
            </a:r>
            <a:r>
              <a:rPr lang="hr-HR" dirty="0" smtClean="0"/>
              <a:t>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sr-Cyrl-CS" dirty="0" smtClean="0">
                <a:solidFill>
                  <a:srgbClr val="FF0000"/>
                </a:solidFill>
              </a:rPr>
              <a:t>СР</a:t>
            </a:r>
            <a:r>
              <a:rPr lang="sr-Cyrl-CS" dirty="0" smtClean="0">
                <a:solidFill>
                  <a:srgbClr val="00B0F0"/>
                </a:solidFill>
              </a:rPr>
              <a:t>ЕЋ</a:t>
            </a:r>
            <a:r>
              <a:rPr lang="sr-Cyrl-CS" dirty="0" smtClean="0">
                <a:solidFill>
                  <a:schemeClr val="bg1"/>
                </a:solidFill>
              </a:rPr>
              <a:t>НО</a:t>
            </a:r>
            <a:r>
              <a:rPr lang="hr-HR" dirty="0" smtClean="0"/>
              <a:t>!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3143250" y="1643063"/>
            <a:ext cx="285750" cy="642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6389" name="Oval 7"/>
          <p:cNvSpPr>
            <a:spLocks noChangeArrowheads="1"/>
          </p:cNvSpPr>
          <p:nvPr/>
        </p:nvSpPr>
        <p:spPr bwMode="auto">
          <a:xfrm>
            <a:off x="3143250" y="1643063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1400">
                <a:latin typeface="Constantia" pitchFamily="18" charset="0"/>
              </a:rPr>
              <a:t>A</a:t>
            </a:r>
          </a:p>
        </p:txBody>
      </p:sp>
      <p:sp>
        <p:nvSpPr>
          <p:cNvPr id="16390" name="Oval 8"/>
          <p:cNvSpPr>
            <a:spLocks noChangeArrowheads="1"/>
          </p:cNvSpPr>
          <p:nvPr/>
        </p:nvSpPr>
        <p:spPr bwMode="auto">
          <a:xfrm>
            <a:off x="3143250" y="2071688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nstantia" pitchFamily="18" charset="0"/>
              </a:rPr>
              <a:t>В</a:t>
            </a:r>
            <a:endParaRPr lang="hr-HR" sz="1400">
              <a:latin typeface="Constantia" pitchFamily="18" charset="0"/>
            </a:endParaRPr>
          </a:p>
        </p:txBody>
      </p:sp>
      <p:sp>
        <p:nvSpPr>
          <p:cNvPr id="16391" name="Oval 9"/>
          <p:cNvSpPr>
            <a:spLocks noChangeArrowheads="1"/>
          </p:cNvSpPr>
          <p:nvPr/>
        </p:nvSpPr>
        <p:spPr bwMode="auto">
          <a:xfrm>
            <a:off x="3143250" y="1857375"/>
            <a:ext cx="228600" cy="228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nstantia" pitchFamily="18" charset="0"/>
              </a:rPr>
              <a:t>Б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Шта чини живу природу</a:t>
            </a:r>
            <a:r>
              <a:rPr lang="sr-Latn-CS" smtClean="0"/>
              <a:t>?</a:t>
            </a:r>
            <a:endParaRPr lang="hr-HR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28813" y="1714500"/>
          <a:ext cx="7000924" cy="3323388"/>
        </p:xfrm>
        <a:graphic>
          <a:graphicData uri="http://schemas.openxmlformats.org/drawingml/2006/table">
            <a:tbl>
              <a:tblPr/>
              <a:tblGrid>
                <a:gridCol w="7000924"/>
              </a:tblGrid>
              <a:tr h="1483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БИЉКЕ, ЖИВОТИЊЕ И ЉУДИ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9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ЉУДИ, ВОДА И ВАЗДУХ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9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БИЉКЕ, СУНЦЕ И ЉУДИ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4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1844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8446" name="Rectangle 6"/>
          <p:cNvSpPr>
            <a:spLocks noChangeArrowheads="1"/>
          </p:cNvSpPr>
          <p:nvPr/>
        </p:nvSpPr>
        <p:spPr bwMode="auto">
          <a:xfrm>
            <a:off x="762000" y="1643063"/>
            <a:ext cx="1066800" cy="3357562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8447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48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49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Све</a:t>
            </a:r>
            <a:r>
              <a:rPr lang="en-US" dirty="0" smtClean="0"/>
              <a:t> </a:t>
            </a:r>
            <a:r>
              <a:rPr lang="en-US" dirty="0" err="1" smtClean="0"/>
              <a:t>што</a:t>
            </a:r>
            <a:r>
              <a:rPr lang="en-US" dirty="0" smtClean="0"/>
              <a:t> </a:t>
            </a:r>
            <a:r>
              <a:rPr lang="en-US" dirty="0" err="1" smtClean="0"/>
              <a:t>нас</a:t>
            </a:r>
            <a:r>
              <a:rPr lang="en-US" dirty="0" smtClean="0"/>
              <a:t> </a:t>
            </a:r>
            <a:r>
              <a:rPr lang="en-US" dirty="0" err="1" smtClean="0"/>
              <a:t>окружује</a:t>
            </a:r>
            <a:r>
              <a:rPr lang="en-US" dirty="0" smtClean="0"/>
              <a:t> </a:t>
            </a:r>
            <a:r>
              <a:rPr lang="en-US" dirty="0" err="1" smtClean="0"/>
              <a:t>називамо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x-none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ПРИРОДА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x-none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ДРУШТВО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x-none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СТАНИШТЕ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6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1946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9470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9471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9472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9473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У колико стања се јавља вода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049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049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049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049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049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Извор топлоте и светлости на Земљи је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СУНЦЕ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РАДИЈАТОР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ШИБИЦЕ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1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151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1518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1519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1520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1521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Плин без боје, укуса и мириса је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ВОДА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СМОГ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КИСЕОНИК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254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2542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2543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2544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2545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У плоду биљке налазе се</a:t>
            </a:r>
            <a:endParaRPr lang="hr-HR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СЕМЕ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КОРЕН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ЦВЕТ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356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567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3568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3569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Из оплођеног цвета настаје</a:t>
            </a:r>
            <a:endParaRPr lang="hr-HR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ПРАШНИК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ПЛОД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ТУЧАК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8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458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4590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4591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4592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4593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Шта од наведеног не припада природи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КУКУРУЗ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ПЕСАК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КЛУПА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1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561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561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561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561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561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Које је заједничко својство воде и свих других течности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643063"/>
          <a:ext cx="6524652" cy="3233751"/>
        </p:xfrm>
        <a:graphic>
          <a:graphicData uri="http://schemas.openxmlformats.org/drawingml/2006/table">
            <a:tbl>
              <a:tblPr/>
              <a:tblGrid>
                <a:gridCol w="6524652"/>
              </a:tblGrid>
              <a:tr h="107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НЕМА СТАЛАН ОБЛИК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НЕМА БОЈУ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79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НЕМА МИРИС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663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6638" name="Rectangle 6"/>
          <p:cNvSpPr>
            <a:spLocks noChangeArrowheads="1"/>
          </p:cNvSpPr>
          <p:nvPr/>
        </p:nvSpPr>
        <p:spPr bwMode="auto">
          <a:xfrm>
            <a:off x="762000" y="1643063"/>
            <a:ext cx="1066800" cy="32337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6639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6640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6641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По чему се биљке разликују од осталих живих бића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785938"/>
          <a:ext cx="6881842" cy="3143271"/>
        </p:xfrm>
        <a:graphic>
          <a:graphicData uri="http://schemas.openxmlformats.org/drawingml/2006/table">
            <a:tbl>
              <a:tblPr/>
              <a:tblGrid>
                <a:gridCol w="6881842"/>
              </a:tblGrid>
              <a:tr h="10001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ДИШУ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СТВАРАЈУ ХРАНУ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РАСТУ И РАЗВИЈАЈУ СЕ 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766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7662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7663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7664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7665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 је у ланцу исхране увек произвођач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785938"/>
          <a:ext cx="6596063" cy="3171825"/>
        </p:xfrm>
        <a:graphic>
          <a:graphicData uri="http://schemas.openxmlformats.org/drawingml/2006/table">
            <a:tbl>
              <a:tblPr/>
              <a:tblGrid>
                <a:gridCol w="6596090"/>
              </a:tblGrid>
              <a:tr h="1028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ЧОВЕК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5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ЖИВОТИЊА МЕСОЈЕД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БИЉКА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8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868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8686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8687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8688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8689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Животиње настањене у земљишту помажу да оно буде</a:t>
            </a:r>
            <a:endParaRPr lang="hr-HR" dirty="0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ТОПЛИЈЕ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РАСТРЕСИТИЈЕ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ВЛАЖНИЈЕ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0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2970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29710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9711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29712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29713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Људи који производе аутомобиле раде у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САОБРАЋАЈУ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ТРГОВИНИ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ИНДУСТРИЈИ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073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073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073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073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073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Које занимање припада производној делатности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ПЕКАР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ВЕТЕРИНАР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НАСТАВНИК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5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175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1758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1759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1760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1761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И као извор енергије и као сировину људи користе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ДРВО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КАМЕН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ГАС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278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2782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2783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2784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2785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Повратна промена је</a:t>
            </a:r>
            <a:endParaRPr lang="hr-HR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РЂАЊЕ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ИСПАРАВАЊЕ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САГОРЕВАЊЕ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0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380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3806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3807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3808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3809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r>
              <a:rPr lang="sr-Cyrl-CS" smtClean="0"/>
              <a:t>Обновљиви извори енергије су</a:t>
            </a:r>
            <a:endParaRPr lang="hr-HR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2000250" y="1857375"/>
          <a:ext cx="6643688" cy="3201988"/>
        </p:xfrm>
        <a:graphic>
          <a:graphicData uri="http://schemas.openxmlformats.org/drawingml/2006/table">
            <a:tbl>
              <a:tblPr/>
              <a:tblGrid>
                <a:gridCol w="6643734"/>
              </a:tblGrid>
              <a:tr h="884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НАФТА, УГАЉ И ГАС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ВОДА, СУНЦЕ И ГАС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ВЕТАР, ВОДА И СУНЦЕ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2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482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4830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4831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4832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4833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/>
          </a:bodyPr>
          <a:lstStyle/>
          <a:p>
            <a:r>
              <a:rPr lang="sr-Cyrl-CS" sz="4500" smtClean="0"/>
              <a:t>Темељни део сваког скелета човека чини</a:t>
            </a:r>
            <a:endParaRPr lang="hr-HR" sz="450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КОЖА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ОРГАНИЗАМ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КИЧМА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5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585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585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585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585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585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Срце и крвне жиле чине органе за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КРВОТОК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ПРОБАВУ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КРЕТАЊЕ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7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687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6878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6879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6880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6881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Способност размножавања, односно рађања деце означава</a:t>
            </a:r>
            <a:endParaRPr lang="hr-HR" dirty="0" smtClean="0"/>
          </a:p>
        </p:txBody>
      </p:sp>
      <p:graphicFrame>
        <p:nvGraphicFramePr>
          <p:cNvPr id="37910" name="Group 22"/>
          <p:cNvGraphicFramePr>
            <a:graphicFrameLocks noGrp="1"/>
          </p:cNvGraphicFramePr>
          <p:nvPr/>
        </p:nvGraphicFramePr>
        <p:xfrm>
          <a:off x="1905000" y="1828800"/>
          <a:ext cx="6400800" cy="3462338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ПОЛНА ЗРЕЛОСТ</a:t>
                      </a:r>
                      <a:endParaRPr kumimoji="0" lang="hr-HR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ПУШЕЊЕ</a:t>
                      </a:r>
                      <a:endParaRPr kumimoji="0" lang="hr-HR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КОНЗУМИРАЊЕ АЛКОХОЛА</a:t>
                      </a:r>
                      <a:endParaRPr kumimoji="0" lang="hr-HR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0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790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7902" name="Rectangle 6"/>
          <p:cNvSpPr>
            <a:spLocks noChangeArrowheads="1"/>
          </p:cNvSpPr>
          <p:nvPr/>
        </p:nvSpPr>
        <p:spPr bwMode="auto">
          <a:xfrm>
            <a:off x="755650" y="1844675"/>
            <a:ext cx="1066800" cy="345598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7903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7904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7905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27088" y="2852738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Са којом од наведених држава граничи Република Србија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МАЂАРСКА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ГРЧКА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СЛОВЕНИЈА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2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892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8926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8927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8928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8929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Ком делу Европе припада Србија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52613"/>
          <a:ext cx="6738938" cy="3440112"/>
        </p:xfrm>
        <a:graphic>
          <a:graphicData uri="http://schemas.openxmlformats.org/drawingml/2006/table">
            <a:tbl>
              <a:tblPr/>
              <a:tblGrid>
                <a:gridCol w="6738966"/>
              </a:tblGrid>
              <a:tr h="1427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ЈУГОИСТОЧНОЈ ЕВРОПИ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ЈУЖНОЈ ЕВРОПИ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ЗАПАДНОЈ ЕВРОПИ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4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3994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39950" name="Rectangle 6"/>
          <p:cNvSpPr>
            <a:spLocks noChangeArrowheads="1"/>
          </p:cNvSpPr>
          <p:nvPr/>
        </p:nvSpPr>
        <p:spPr bwMode="auto">
          <a:xfrm>
            <a:off x="785813" y="1828800"/>
            <a:ext cx="1042987" cy="3457575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9951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39952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39953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Како се зове химна Србије</a:t>
            </a:r>
            <a:r>
              <a:rPr lang="sr-Latn-CS" smtClean="0"/>
              <a:t>?</a:t>
            </a:r>
            <a:endParaRPr lang="hr-HR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ХЕЈ, СЛОВЕНИ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БОЖЕ ПРАВДЕ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МАРШ НА ДРИНУ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7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097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097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097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097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097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У Србији има националних паркова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9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199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1998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1999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2000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2001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Прва српска држава била је</a:t>
            </a:r>
            <a:endParaRPr lang="hr-HR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857375" y="1857375"/>
          <a:ext cx="6572250" cy="3000375"/>
        </p:xfrm>
        <a:graphic>
          <a:graphicData uri="http://schemas.openxmlformats.org/drawingml/2006/table">
            <a:tbl>
              <a:tblPr/>
              <a:tblGrid>
                <a:gridCol w="6572296"/>
              </a:tblGrid>
              <a:tr h="879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РАШКА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0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ДУШАНОВО ЦАРСТВО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9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КНЕЖЕВИНА СРБИЈА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2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302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3022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3023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3024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3025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Косовска битка се одиграла</a:t>
            </a:r>
            <a:endParaRPr lang="hr-HR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1311. године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1389. године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1815. године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44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4045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4046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4047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4048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4049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Косовска битка се одиграла 1389. г. Који је то век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1284" name="Group 20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XIV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XII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XIII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68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5069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5070" name="Rectangle 6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5071" name="Oval 7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5072" name="Oval 8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5073" name="Oval 9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0"/>
                  </p:tgtEl>
                </p:cond>
              </p:nextCondLst>
            </p:seq>
          </p:childTnLst>
        </p:cTn>
      </p:par>
    </p:tnLst>
    <p:bldLst>
      <p:bldP spid="11266" grpId="0"/>
      <p:bldP spid="11286" grpId="0" animBg="1"/>
      <p:bldP spid="11289" grpId="0" animBg="1"/>
      <p:bldP spid="1129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 је био вођа Првог српског устанка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МИЛОШ ОБРЕНОВИЋ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ЦАР ДУШАН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КАРАЂОРЂЕ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92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6093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6094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6095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6096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6097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Први светски рат почео је</a:t>
            </a:r>
            <a:endParaRPr lang="hr-HR" smtClean="0"/>
          </a:p>
        </p:txBody>
      </p:sp>
      <p:graphicFrame>
        <p:nvGraphicFramePr>
          <p:cNvPr id="18441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1918. год.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1914. год.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1941. год.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16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7117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7118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7119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7120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7121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</p:childTnLst>
        </p:cTn>
      </p:par>
    </p:tnLst>
    <p:bldLst>
      <p:bldP spid="18434" grpId="0"/>
      <p:bldP spid="18451" grpId="0" animBg="1"/>
      <p:bldP spid="18452" grpId="0" animBg="1"/>
      <p:bldP spid="1845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>Колико је република имала СФР Југославија</a:t>
            </a:r>
            <a:r>
              <a:rPr lang="sr-Latn-CS" dirty="0" smtClean="0"/>
              <a:t>?</a:t>
            </a:r>
            <a:endParaRPr lang="hr-HR" dirty="0" smtClean="0"/>
          </a:p>
        </p:txBody>
      </p:sp>
      <p:graphicFrame>
        <p:nvGraphicFramePr>
          <p:cNvPr id="17417" name="Group 9"/>
          <p:cNvGraphicFramePr>
            <a:graphicFrameLocks noGrp="1"/>
          </p:cNvGraphicFramePr>
          <p:nvPr>
            <p:ph type="tbl" idx="1"/>
          </p:nvPr>
        </p:nvGraphicFramePr>
        <p:xfrm>
          <a:off x="1905000" y="1828800"/>
          <a:ext cx="6400800" cy="3048000"/>
        </p:xfrm>
        <a:graphic>
          <a:graphicData uri="http://schemas.openxmlformats.org/drawingml/2006/table">
            <a:tbl>
              <a:tblPr/>
              <a:tblGrid>
                <a:gridCol w="6400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hr-HR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40" name="WordArt 3"/>
          <p:cNvSpPr>
            <a:spLocks noChangeArrowheads="1" noChangeShapeType="1" noTextEdit="1"/>
          </p:cNvSpPr>
          <p:nvPr/>
        </p:nvSpPr>
        <p:spPr bwMode="auto">
          <a:xfrm>
            <a:off x="8077200" y="5849938"/>
            <a:ext cx="863600" cy="1008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sr-Cyrl-CS" sz="1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ПРИРОДА И ДРУШТВО</a:t>
            </a:r>
            <a:endParaRPr lang="en-US" sz="14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48141" name="WordArt 4"/>
          <p:cNvSpPr>
            <a:spLocks noChangeArrowheads="1" noChangeShapeType="1" noTextEdit="1"/>
          </p:cNvSpPr>
          <p:nvPr/>
        </p:nvSpPr>
        <p:spPr bwMode="auto">
          <a:xfrm>
            <a:off x="8610600" y="6477000"/>
            <a:ext cx="304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8142" name="Rectangle 5"/>
          <p:cNvSpPr>
            <a:spLocks noChangeArrowheads="1"/>
          </p:cNvSpPr>
          <p:nvPr/>
        </p:nvSpPr>
        <p:spPr bwMode="auto">
          <a:xfrm>
            <a:off x="762000" y="1828800"/>
            <a:ext cx="1066800" cy="3048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48143" name="Oval 6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48144" name="Oval 7"/>
          <p:cNvSpPr>
            <a:spLocks noChangeArrowheads="1"/>
          </p:cNvSpPr>
          <p:nvPr/>
        </p:nvSpPr>
        <p:spPr bwMode="auto">
          <a:xfrm>
            <a:off x="838200" y="3886200"/>
            <a:ext cx="914400" cy="914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48145" name="Oval 8"/>
          <p:cNvSpPr>
            <a:spLocks noChangeArrowheads="1"/>
          </p:cNvSpPr>
          <p:nvPr/>
        </p:nvSpPr>
        <p:spPr bwMode="auto">
          <a:xfrm>
            <a:off x="838200" y="2895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38200" y="1905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hr-HR" sz="4000">
                <a:latin typeface="Constantia" pitchFamily="18" charset="0"/>
              </a:rPr>
              <a:t>A</a:t>
            </a: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38200" y="3857625"/>
            <a:ext cx="914400" cy="9429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В</a:t>
            </a:r>
            <a:endParaRPr lang="hr-HR" sz="4000">
              <a:latin typeface="Constantia" pitchFamily="18" charset="0"/>
            </a:endParaRP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838200" y="2857500"/>
            <a:ext cx="914400" cy="952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r-Cyrl-CS" sz="4000">
                <a:latin typeface="Constantia" pitchFamily="18" charset="0"/>
              </a:rPr>
              <a:t>Б</a:t>
            </a:r>
            <a:endParaRPr lang="hr-HR" sz="40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9"/>
                  </p:tgtEl>
                </p:cond>
              </p:nextCondLst>
            </p:seq>
          </p:childTnLst>
        </p:cTn>
      </p:par>
    </p:tnLst>
    <p:bldLst>
      <p:bldP spid="17410" grpId="0"/>
      <p:bldP spid="17427" grpId="0" animBg="1"/>
      <p:bldP spid="17429" grpId="0" animBg="1"/>
      <p:bldP spid="174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5720" y="1142984"/>
            <a:ext cx="8305800" cy="457203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r-Cyrl-CS" sz="7200" dirty="0" smtClean="0"/>
              <a:t>Нема више питања!</a:t>
            </a:r>
            <a:br>
              <a:rPr lang="sr-Cyrl-CS" sz="7200" dirty="0" smtClean="0"/>
            </a:br>
            <a:r>
              <a:rPr lang="sr-Cyrl-CS" sz="7200" dirty="0" smtClean="0"/>
              <a:t>Честитам вам на показаном знању.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857250"/>
            <a:ext cx="8086725" cy="53578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CS" dirty="0" smtClean="0"/>
              <a:t/>
            </a:r>
            <a:br>
              <a:rPr lang="sr-Cyrl-C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>Бошко Аралица</a:t>
            </a:r>
            <a:br>
              <a:rPr lang="sr-Cyrl-CS" dirty="0" smtClean="0"/>
            </a:br>
            <a:r>
              <a:rPr lang="sr-Cyrl-CS" dirty="0" smtClean="0"/>
              <a:t>ОШ ,,Коста Стаменковић”</a:t>
            </a:r>
            <a:br>
              <a:rPr lang="sr-Cyrl-CS" dirty="0" smtClean="0"/>
            </a:br>
            <a:r>
              <a:rPr lang="sr-Cyrl-CS" dirty="0" smtClean="0"/>
              <a:t>Српски Милетић</a:t>
            </a:r>
            <a:br>
              <a:rPr lang="sr-Cyrl-CS" dirty="0" smtClean="0"/>
            </a:br>
            <a:r>
              <a:rPr lang="sr-Cyrl-CS" dirty="0" smtClean="0"/>
              <a:t>Контакт: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hlinkClick r:id="rId3"/>
              </a:rPr>
              <a:t>aralica.bosko@gmail.com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Cyrl-CS" dirty="0" smtClean="0"/>
              <a:t/>
            </a:r>
            <a:br>
              <a:rPr lang="sr-Cyrl-CS" dirty="0" smtClean="0"/>
            </a:br>
            <a:r>
              <a:rPr lang="sr-Cyrl-CS" dirty="0" smtClean="0"/>
              <a:t/>
            </a:r>
            <a:br>
              <a:rPr lang="sr-Cyrl-C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</TotalTime>
  <Words>771</Words>
  <Application>Microsoft Office PowerPoint</Application>
  <PresentationFormat>On-screen Show (4:3)</PresentationFormat>
  <Paragraphs>410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Flow</vt:lpstr>
      <vt:lpstr>БОШКО АРАЛИЦА ОШ ,,КОСТА СТАМЕНКОВИЋ” 29.04.2010. СРПСКИ МИЛЕТИЋ</vt:lpstr>
      <vt:lpstr>Slide 2</vt:lpstr>
      <vt:lpstr>Шта чини живу природу?</vt:lpstr>
      <vt:lpstr>Све што нас окружује називамо</vt:lpstr>
      <vt:lpstr>У колико стања се јавља вода?</vt:lpstr>
      <vt:lpstr>Извор топлоте и светлости на Земљи је</vt:lpstr>
      <vt:lpstr>Плин без боје, укуса и мириса је</vt:lpstr>
      <vt:lpstr>У плоду биљке налазе се</vt:lpstr>
      <vt:lpstr>Из оплођеног цвета настаје</vt:lpstr>
      <vt:lpstr>Шта од наведеног не припада природи?</vt:lpstr>
      <vt:lpstr>Које је заједничко својство воде и свих других течности?</vt:lpstr>
      <vt:lpstr>По чему се биљке разликују од осталих живих бића?</vt:lpstr>
      <vt:lpstr>Ко је у ланцу исхране увек произвођач?</vt:lpstr>
      <vt:lpstr>Животиње настањене у земљишту помажу да оно буде</vt:lpstr>
      <vt:lpstr>Људи који производе аутомобиле раде у</vt:lpstr>
      <vt:lpstr>Које занимање припада производној делатности?</vt:lpstr>
      <vt:lpstr>И као извор енергије и као сировину људи користе</vt:lpstr>
      <vt:lpstr>Повратна промена је</vt:lpstr>
      <vt:lpstr>Обновљиви извори енергије су</vt:lpstr>
      <vt:lpstr>Темељни део сваког скелета човека чини</vt:lpstr>
      <vt:lpstr>Срце и крвне жиле чине органе за</vt:lpstr>
      <vt:lpstr>Способност размножавања, односно рађања деце означава</vt:lpstr>
      <vt:lpstr>Са којом од наведених држава граничи Република Србија?</vt:lpstr>
      <vt:lpstr>Ком делу Европе припада Србија?</vt:lpstr>
      <vt:lpstr>Како се зове химна Србије?</vt:lpstr>
      <vt:lpstr>У Србији има националних паркова</vt:lpstr>
      <vt:lpstr>Прва српска држава била је</vt:lpstr>
      <vt:lpstr>Косовска битка се одиграла</vt:lpstr>
      <vt:lpstr>Косовска битка се одиграла 1389. г. Који је то век?</vt:lpstr>
      <vt:lpstr>Ко је био вођа Првог српског устанка?</vt:lpstr>
      <vt:lpstr>Први светски рат почео је</vt:lpstr>
      <vt:lpstr>Колико је република имала СФР Југославија?</vt:lpstr>
      <vt:lpstr>Нема више питања! Честитам вам на показаном знању.</vt:lpstr>
      <vt:lpstr>       Бошко Аралица ОШ ,,Коста Стаменковић” Српски Милетић Контакт: aralica.bosko@gmail.com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Aralica</dc:creator>
  <cp:lastModifiedBy>pc</cp:lastModifiedBy>
  <cp:revision>34</cp:revision>
  <dcterms:created xsi:type="dcterms:W3CDTF">2010-04-18T19:36:07Z</dcterms:created>
  <dcterms:modified xsi:type="dcterms:W3CDTF">2010-04-29T08:25:29Z</dcterms:modified>
</cp:coreProperties>
</file>