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19" d="100"/>
          <a:sy n="119" d="100"/>
        </p:scale>
        <p:origin x="-612" y="15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5B4F08A-C835-48F3-94ED-886EF21E7C4F}" type="datetimeFigureOut">
              <a:rPr lang="en-US"/>
              <a:pPr>
                <a:defRPr/>
              </a:pPr>
              <a:t>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0834A7C-68CC-4BDC-AE2A-906D3E47E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F08629-88A2-4788-A978-612ABA5FEC70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11C45-4F95-468F-BBE0-9235F4C56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3CC16-9959-4531-843F-E2A7C063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449A6-870A-4E9E-867E-FE3EBA8D0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3CDC1-2F38-48FF-A588-4B4FBE76A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22160-F3B1-4098-AD8A-15F64E506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5DB2A-0132-4C4B-9375-461D609FC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DC89B-8A09-4B91-A86F-C6420548E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D542-5CEE-41D7-9159-74342A569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A4CDC-ED14-4258-8BC1-91D4E7D2A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3FD11-8E8D-43B5-A7D8-F8CA73FEF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E3EA-DED6-40CF-9DF8-C95F3D839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19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4D80B2F-BE2D-4EF5-B6F8-6D35E7C46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9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Word_Document1.docx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Word_Document2.docx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package" Target="../embeddings/Microsoft_Office_Word_Document3.docx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package" Target="../embeddings/Microsoft_Office_Word_Document4.docx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Microsoft_Office_Word_Document5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5" Type="http://schemas.openxmlformats.org/officeDocument/2006/relationships/package" Target="../embeddings/Microsoft_Office_Word_Document6.docx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grb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9750" y="260350"/>
            <a:ext cx="503238" cy="744538"/>
          </a:xfrm>
          <a:noFill/>
        </p:spPr>
      </p:pic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331913" y="188913"/>
            <a:ext cx="74898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sr-Cyrl-CS" sz="2800" dirty="0">
                <a:solidFill>
                  <a:schemeClr val="bg1"/>
                </a:solidFill>
                <a:latin typeface="Arial Black" pitchFamily="34" charset="0"/>
              </a:rPr>
              <a:t>Завод за унапређивање образовања и васпитања</a:t>
            </a:r>
            <a:endParaRPr 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107950" y="1341438"/>
            <a:ext cx="2879725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Аутори</a:t>
            </a:r>
            <a:r>
              <a:rPr lang="sr-Latn-CS" b="1"/>
              <a:t>:</a:t>
            </a: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Наставни предмет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Рад: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Тема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r>
              <a:rPr lang="sr-Cyrl-CS" b="1"/>
              <a:t>Узраст</a:t>
            </a:r>
            <a:r>
              <a:rPr lang="en-US" b="1"/>
              <a:t>:</a:t>
            </a:r>
          </a:p>
          <a:p>
            <a:pPr marL="342900" indent="-342900" algn="r" eaLnBrk="1" hangingPunct="1">
              <a:spcBef>
                <a:spcPct val="20000"/>
              </a:spcBef>
            </a:pPr>
            <a:endParaRPr lang="sr-Cyrl-CS" b="1"/>
          </a:p>
          <a:p>
            <a:pPr marL="342900" indent="-342900" algn="r" eaLnBrk="1" hangingPunct="1">
              <a:spcBef>
                <a:spcPct val="20000"/>
              </a:spcBef>
            </a:pPr>
            <a:endParaRPr lang="sr-Latn-CS" b="1"/>
          </a:p>
          <a:p>
            <a:pPr marL="342900" indent="-342900" algn="r" eaLnBrk="1" hangingPunct="1">
              <a:spcBef>
                <a:spcPct val="20000"/>
              </a:spcBef>
            </a:pPr>
            <a:endParaRPr lang="en-US" b="1"/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3059113" y="1341438"/>
            <a:ext cx="5976937" cy="395922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1600" dirty="0" err="1"/>
              <a:t>Милијана</a:t>
            </a:r>
            <a:r>
              <a:rPr lang="en-US" sz="1600" dirty="0"/>
              <a:t> </a:t>
            </a:r>
            <a:r>
              <a:rPr lang="en-US" sz="1600" dirty="0" err="1"/>
              <a:t>Петровић,ОШ”Први</a:t>
            </a:r>
            <a:r>
              <a:rPr lang="en-US" sz="1600" dirty="0"/>
              <a:t> </a:t>
            </a:r>
            <a:r>
              <a:rPr lang="en-US" sz="1600" dirty="0" err="1"/>
              <a:t>српски</a:t>
            </a:r>
            <a:r>
              <a:rPr lang="en-US" sz="1600" dirty="0"/>
              <a:t> </a:t>
            </a:r>
            <a:r>
              <a:rPr lang="en-US" sz="1600" dirty="0" err="1"/>
              <a:t>устанак”,Орашац</a:t>
            </a:r>
            <a:endParaRPr lang="en-US" sz="16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1600" dirty="0" err="1"/>
              <a:t>Даница</a:t>
            </a:r>
            <a:r>
              <a:rPr lang="en-US" sz="1600" dirty="0"/>
              <a:t> </a:t>
            </a:r>
            <a:r>
              <a:rPr lang="en-US" sz="1600" dirty="0" err="1"/>
              <a:t>Ђуровић,ОШ”Први</a:t>
            </a:r>
            <a:r>
              <a:rPr lang="en-US" sz="1600" dirty="0"/>
              <a:t> </a:t>
            </a:r>
            <a:r>
              <a:rPr lang="en-US" sz="1600" dirty="0" err="1"/>
              <a:t>српски</a:t>
            </a:r>
            <a:r>
              <a:rPr lang="en-US" sz="1600" dirty="0"/>
              <a:t> </a:t>
            </a:r>
            <a:r>
              <a:rPr lang="en-US" sz="1600" dirty="0" err="1"/>
              <a:t>устанак</a:t>
            </a:r>
            <a:r>
              <a:rPr lang="en-US" sz="1600" dirty="0"/>
              <a:t>”, </a:t>
            </a:r>
            <a:r>
              <a:rPr lang="en-US" sz="1600" dirty="0" err="1"/>
              <a:t>Орашац</a:t>
            </a:r>
            <a:endParaRPr lang="sr-Cyrl-CS" sz="16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dirty="0" err="1"/>
              <a:t>Слободне</a:t>
            </a:r>
            <a:r>
              <a:rPr lang="en-US" dirty="0"/>
              <a:t> </a:t>
            </a:r>
            <a:r>
              <a:rPr lang="en-US" dirty="0" err="1"/>
              <a:t>активности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/>
              <a:t>Међународни Дан заштите мочвара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sr-Cyrl-CS" dirty="0"/>
              <a:t>Пројектна настава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dirty="0"/>
              <a:t>I-IV </a:t>
            </a:r>
            <a:r>
              <a:rPr lang="en-US" dirty="0" err="1"/>
              <a:t>разред</a:t>
            </a:r>
            <a:endParaRPr lang="en-US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sr-Cyrl-CS" dirty="0"/>
          </a:p>
        </p:txBody>
      </p:sp>
      <p:sp>
        <p:nvSpPr>
          <p:cNvPr id="1031" name="AutoShape 10"/>
          <p:cNvSpPr>
            <a:spLocks noChangeArrowheads="1"/>
          </p:cNvSpPr>
          <p:nvPr/>
        </p:nvSpPr>
        <p:spPr bwMode="auto">
          <a:xfrm>
            <a:off x="2124075" y="5516563"/>
            <a:ext cx="1655763" cy="935037"/>
          </a:xfrm>
          <a:prstGeom prst="wedgeRoundRectCallout">
            <a:avLst>
              <a:gd name="adj1" fmla="val -74352"/>
              <a:gd name="adj2" fmla="val -26060"/>
              <a:gd name="adj3" fmla="val 16667"/>
            </a:avLst>
          </a:prstGeom>
          <a:solidFill>
            <a:srgbClr val="FFFF99">
              <a:alpha val="63136"/>
            </a:srgbClr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r-Cyrl-CS" sz="1200">
                <a:latin typeface="Verdana" pitchFamily="34" charset="0"/>
              </a:rPr>
              <a:t>Кликните овде за унос приказа часа у </a:t>
            </a:r>
            <a:r>
              <a:rPr lang="sr-Latn-CS" sz="1200">
                <a:latin typeface="Verdana" pitchFamily="34" charset="0"/>
              </a:rPr>
              <a:t>Word </a:t>
            </a:r>
            <a:r>
              <a:rPr lang="sr-Cyrl-CS" sz="1200">
                <a:latin typeface="Verdana" pitchFamily="34" charset="0"/>
              </a:rPr>
              <a:t>документу!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6732588" y="6453188"/>
            <a:ext cx="2411412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sr-Cyrl-CS" sz="1600">
                <a:latin typeface="Arial Black" pitchFamily="34" charset="0"/>
              </a:rPr>
              <a:t>Креативна школа 2012/13.</a:t>
            </a:r>
            <a:endParaRPr lang="en-US" sz="1600">
              <a:latin typeface="Arial Black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857224" y="5429264"/>
          <a:ext cx="914400" cy="771525"/>
        </p:xfrm>
        <a:graphic>
          <a:graphicData uri="http://schemas.openxmlformats.org/presentationml/2006/ole">
            <p:oleObj spid="_x0000_s1027" name="Document" showAsIcon="1" r:id="rId4" imgW="914400" imgH="7714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sr-Cyrl-CS" dirty="0" smtClean="0"/>
              <a:t>ДАН ЗАШТИТЕ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sr-Cyrl-CS" dirty="0" smtClean="0"/>
              <a:t>МОЧВАРА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16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 dirty="0" smtClean="0"/>
              <a:t>2. </a:t>
            </a:r>
            <a:r>
              <a:rPr lang="sr-Cyrl-RS" sz="1800" dirty="0" smtClean="0"/>
              <a:t>Фебруар 2013.године</a:t>
            </a:r>
            <a:endParaRPr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 algn="ctr" eaLnBrk="1" hangingPunct="1">
              <a:defRPr/>
            </a:pPr>
            <a:r>
              <a:rPr lang="sr-Cyrl-RS" sz="1600" dirty="0" smtClean="0"/>
              <a:t>“ Узводно – низводно , Влажна подручја повезују све нас! “</a:t>
            </a:r>
            <a:endParaRPr lang="en-US" sz="1600" dirty="0"/>
          </a:p>
        </p:txBody>
      </p:sp>
      <p:pic>
        <p:nvPicPr>
          <p:cNvPr id="4" name="Content Placeholder 3" descr="S630226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61837"/>
            <a:ext cx="4040188" cy="3164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246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567113"/>
          </a:xfrm>
        </p:spPr>
        <p:txBody>
          <a:bodyPr/>
          <a:lstStyle/>
          <a:p>
            <a:pPr eaLnBrk="1" hangingPunct="1"/>
            <a:endParaRPr lang="en-US" sz="1000" b="1" u="sng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u="sng" dirty="0" smtClean="0"/>
          </a:p>
          <a:p>
            <a:pPr eaLnBrk="1" hangingPunct="1"/>
            <a:endParaRPr lang="en-US" sz="1000" b="1" u="sng" dirty="0" smtClean="0"/>
          </a:p>
          <a:p>
            <a:pPr eaLnBrk="1" hangingPunct="1">
              <a:buNone/>
            </a:pPr>
            <a:r>
              <a:rPr lang="en-US" sz="1000" u="sng" dirty="0" err="1" smtClean="0"/>
              <a:t>Међународни</a:t>
            </a:r>
            <a:r>
              <a:rPr lang="en-US" sz="1000" u="sng" dirty="0" smtClean="0"/>
              <a:t> </a:t>
            </a:r>
            <a:r>
              <a:rPr lang="en-US" sz="1000" u="sng" dirty="0" err="1" smtClean="0"/>
              <a:t>дан</a:t>
            </a:r>
            <a:r>
              <a:rPr lang="en-US" sz="1000" u="sng" dirty="0" smtClean="0"/>
              <a:t> </a:t>
            </a:r>
            <a:r>
              <a:rPr lang="en-US" sz="1000" u="sng" dirty="0" err="1" smtClean="0"/>
              <a:t>заштите</a:t>
            </a:r>
            <a:r>
              <a:rPr lang="en-US" sz="1000" u="sng" dirty="0" smtClean="0"/>
              <a:t> </a:t>
            </a:r>
            <a:r>
              <a:rPr lang="en-US" sz="1000" u="sng" dirty="0" err="1" smtClean="0"/>
              <a:t>мочвара</a:t>
            </a:r>
            <a:r>
              <a:rPr lang="en-US" sz="1000" dirty="0" smtClean="0"/>
              <a:t> </a:t>
            </a:r>
            <a:r>
              <a:rPr lang="en-US" sz="1000" dirty="0" err="1" smtClean="0"/>
              <a:t>еколошки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празник</a:t>
            </a:r>
            <a:r>
              <a:rPr lang="en-US" sz="1000" dirty="0" smtClean="0"/>
              <a:t> </a:t>
            </a:r>
            <a:r>
              <a:rPr lang="en-US" sz="1000" dirty="0" err="1" smtClean="0"/>
              <a:t>који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обележава</a:t>
            </a:r>
            <a:r>
              <a:rPr lang="en-US" sz="1000" dirty="0" smtClean="0"/>
              <a:t> у </a:t>
            </a:r>
            <a:r>
              <a:rPr lang="en-US" sz="1000" dirty="0" err="1" smtClean="0"/>
              <a:t>целом</a:t>
            </a:r>
            <a:r>
              <a:rPr lang="en-US" sz="1000" dirty="0" smtClean="0"/>
              <a:t> </a:t>
            </a:r>
            <a:r>
              <a:rPr lang="en-US" sz="1000" dirty="0" err="1" smtClean="0"/>
              <a:t>свету</a:t>
            </a:r>
            <a:r>
              <a:rPr lang="en-US" sz="1000" dirty="0" smtClean="0"/>
              <a:t> </a:t>
            </a:r>
            <a:r>
              <a:rPr lang="en-US" sz="1000" dirty="0" err="1" smtClean="0"/>
              <a:t>сваког</a:t>
            </a:r>
            <a:r>
              <a:rPr lang="en-US" sz="1000" dirty="0" smtClean="0"/>
              <a:t> 2. </a:t>
            </a:r>
            <a:r>
              <a:rPr lang="en-US" sz="1000" dirty="0" err="1" smtClean="0"/>
              <a:t>фебруара</a:t>
            </a:r>
            <a:r>
              <a:rPr lang="en-US" sz="1000" dirty="0" smtClean="0"/>
              <a:t> </a:t>
            </a:r>
            <a:r>
              <a:rPr lang="en-US" sz="1000" dirty="0" err="1" smtClean="0"/>
              <a:t>са</a:t>
            </a:r>
            <a:r>
              <a:rPr lang="en-US" sz="1000" dirty="0" smtClean="0"/>
              <a:t> </a:t>
            </a:r>
            <a:r>
              <a:rPr lang="en-US" sz="1000" dirty="0" err="1" smtClean="0"/>
              <a:t>циљем</a:t>
            </a:r>
            <a:r>
              <a:rPr lang="en-US" sz="1000" dirty="0" smtClean="0"/>
              <a:t>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заштите</a:t>
            </a:r>
            <a:r>
              <a:rPr lang="en-US" sz="1000" dirty="0" smtClean="0"/>
              <a:t> </a:t>
            </a:r>
            <a:r>
              <a:rPr lang="en-US" sz="1000" dirty="0" err="1" smtClean="0"/>
              <a:t>ови</a:t>
            </a:r>
            <a:r>
              <a:rPr lang="en-US" sz="1000" dirty="0" smtClean="0"/>
              <a:t> </a:t>
            </a:r>
            <a:r>
              <a:rPr lang="en-US" sz="1000" dirty="0" err="1" smtClean="0"/>
              <a:t>јединствени</a:t>
            </a:r>
            <a:r>
              <a:rPr lang="en-US" sz="1000" dirty="0" smtClean="0"/>
              <a:t> </a:t>
            </a:r>
            <a:r>
              <a:rPr lang="en-US" sz="1000" dirty="0" err="1" smtClean="0"/>
              <a:t>екосистеми</a:t>
            </a:r>
            <a:r>
              <a:rPr lang="sr-Cyrl-RS" sz="1000" dirty="0" smtClean="0"/>
              <a:t>.</a:t>
            </a:r>
            <a:r>
              <a:rPr lang="en-US" sz="1000" dirty="0" smtClean="0"/>
              <a:t/>
            </a:r>
            <a:br>
              <a:rPr lang="en-US" sz="1000" dirty="0" smtClean="0"/>
            </a:br>
            <a:endParaRPr lang="en-US" sz="1000" dirty="0" smtClean="0"/>
          </a:p>
          <a:p>
            <a:pPr eaLnBrk="1" hangingPunct="1">
              <a:buNone/>
            </a:pPr>
            <a:r>
              <a:rPr lang="en-US" sz="1000" dirty="0" err="1" smtClean="0">
                <a:latin typeface="Times New Roman" pitchFamily="18" charset="0"/>
              </a:rPr>
              <a:t>Како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прошле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недеље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имали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за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задатак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да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прикупимо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све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што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можемо</a:t>
            </a:r>
            <a:r>
              <a:rPr lang="en-US" sz="1000" dirty="0" smtClean="0">
                <a:latin typeface="Times New Roman" pitchFamily="18" charset="0"/>
              </a:rPr>
              <a:t> о </a:t>
            </a:r>
            <a:r>
              <a:rPr lang="en-US" sz="1000" dirty="0" err="1" smtClean="0">
                <a:latin typeface="Times New Roman" pitchFamily="18" charset="0"/>
              </a:rPr>
              <a:t>мочварама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њеном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биљном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животињском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свету,наше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групе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су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већ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формиране</a:t>
            </a:r>
            <a:r>
              <a:rPr lang="en-US" sz="1000" dirty="0" smtClean="0">
                <a:latin typeface="Times New Roman" pitchFamily="18" charset="0"/>
              </a:rPr>
              <a:t>;</a:t>
            </a:r>
            <a:endParaRPr lang="en-US" sz="1000" dirty="0" smtClean="0"/>
          </a:p>
          <a:p>
            <a:pPr eaLnBrk="1" hangingPunct="1">
              <a:buNone/>
            </a:pPr>
            <a:r>
              <a:rPr lang="en-US" sz="1000" dirty="0" err="1" smtClean="0">
                <a:latin typeface="Times New Roman" pitchFamily="18" charset="0"/>
              </a:rPr>
              <a:t>Све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задатке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ученици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су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сами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наравно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уз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нашу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помоћ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реализовали</a:t>
            </a:r>
            <a:r>
              <a:rPr lang="en-US" sz="1000" dirty="0" smtClean="0">
                <a:latin typeface="Times New Roman" pitchFamily="18" charset="0"/>
              </a:rPr>
              <a:t>; </a:t>
            </a:r>
            <a:r>
              <a:rPr lang="en-US" sz="1000" dirty="0" err="1" smtClean="0">
                <a:latin typeface="Times New Roman" pitchFamily="18" charset="0"/>
              </a:rPr>
              <a:t>Користили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енциклопедије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интернет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гледали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разне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документарне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емисије</a:t>
            </a:r>
            <a:r>
              <a:rPr lang="en-US" sz="1000" dirty="0" smtClean="0">
                <a:latin typeface="Times New Roman" pitchFamily="18" charset="0"/>
              </a:rPr>
              <a:t> , </a:t>
            </a:r>
            <a:r>
              <a:rPr lang="en-US" sz="1000" dirty="0" err="1" smtClean="0">
                <a:latin typeface="Times New Roman" pitchFamily="18" charset="0"/>
              </a:rPr>
              <a:t>прикупили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фотографије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цртеже</a:t>
            </a:r>
            <a:r>
              <a:rPr lang="en-US" sz="1000" dirty="0" smtClean="0">
                <a:latin typeface="Times New Roman" pitchFamily="18" charset="0"/>
              </a:rPr>
              <a:t>. </a:t>
            </a:r>
            <a:r>
              <a:rPr lang="en-US" sz="1000" dirty="0" err="1" smtClean="0">
                <a:latin typeface="Times New Roman" pitchFamily="18" charset="0"/>
              </a:rPr>
              <a:t>Све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ћемо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то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да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вам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прикажемо</a:t>
            </a:r>
            <a:r>
              <a:rPr lang="en-US" sz="1000" dirty="0" smtClean="0">
                <a:latin typeface="Times New Roman" pitchFamily="18" charset="0"/>
              </a:rPr>
              <a:t> у </a:t>
            </a:r>
            <a:r>
              <a:rPr lang="en-US" sz="1000" dirty="0" err="1" smtClean="0">
                <a:latin typeface="Times New Roman" pitchFamily="18" charset="0"/>
              </a:rPr>
              <a:t>виду</a:t>
            </a:r>
            <a:r>
              <a:rPr lang="en-US" sz="1000" dirty="0" smtClean="0">
                <a:latin typeface="Times New Roman" pitchFamily="18" charset="0"/>
              </a:rPr>
              <a:t>  </a:t>
            </a:r>
            <a:r>
              <a:rPr lang="en-US" sz="1000" b="1" dirty="0" err="1" smtClean="0"/>
              <a:t>изложб</a:t>
            </a:r>
            <a:r>
              <a:rPr lang="en-US" sz="1000" b="1" dirty="0" err="1" smtClean="0">
                <a:latin typeface="Times New Roman" pitchFamily="18" charset="0"/>
              </a:rPr>
              <a:t>е</a:t>
            </a:r>
            <a:r>
              <a:rPr lang="en-US" sz="1000" dirty="0" smtClean="0"/>
              <a:t> </a:t>
            </a:r>
            <a:r>
              <a:rPr lang="en-US" sz="1000" dirty="0" err="1" smtClean="0"/>
              <a:t>кроз</a:t>
            </a:r>
            <a:r>
              <a:rPr lang="en-US" sz="1000" dirty="0" smtClean="0"/>
              <a:t> </a:t>
            </a:r>
            <a:r>
              <a:rPr lang="en-US" sz="1000" dirty="0" err="1" smtClean="0"/>
              <a:t>коју</a:t>
            </a:r>
            <a:r>
              <a:rPr lang="en-US" sz="1000" dirty="0" smtClean="0"/>
              <a:t> </a:t>
            </a:r>
            <a:r>
              <a:rPr lang="en-US" sz="1000" dirty="0" err="1" smtClean="0"/>
              <a:t>ћемо</a:t>
            </a:r>
            <a:r>
              <a:rPr lang="en-US" sz="1000" dirty="0" smtClean="0"/>
              <a:t> </a:t>
            </a:r>
            <a:r>
              <a:rPr lang="en-US" sz="1000" dirty="0" err="1" smtClean="0"/>
              <a:t>вас</a:t>
            </a:r>
            <a:r>
              <a:rPr lang="en-US" sz="1000" dirty="0" smtClean="0"/>
              <a:t> </a:t>
            </a:r>
            <a:r>
              <a:rPr lang="en-US" sz="1000" dirty="0" err="1" smtClean="0"/>
              <a:t>спровести</a:t>
            </a:r>
            <a:r>
              <a:rPr lang="en-US" sz="1000" dirty="0" smtClean="0"/>
              <a:t> и </a:t>
            </a:r>
            <a:r>
              <a:rPr lang="en-US" sz="1000" dirty="0" err="1" smtClean="0"/>
              <a:t>на</a:t>
            </a:r>
            <a:r>
              <a:rPr lang="en-US" sz="1000" dirty="0" smtClean="0"/>
              <a:t> </a:t>
            </a:r>
            <a:r>
              <a:rPr lang="en-US" sz="1000" dirty="0" err="1" smtClean="0"/>
              <a:t>тај</a:t>
            </a:r>
            <a:r>
              <a:rPr lang="en-US" sz="1000" dirty="0" smtClean="0"/>
              <a:t> </a:t>
            </a:r>
            <a:r>
              <a:rPr lang="en-US" sz="1000" dirty="0" err="1" smtClean="0"/>
              <a:t>начин</a:t>
            </a:r>
            <a:r>
              <a:rPr lang="en-US" sz="1000" dirty="0" smtClean="0"/>
              <a:t> </a:t>
            </a:r>
            <a:r>
              <a:rPr lang="en-US" sz="1000" dirty="0" err="1" smtClean="0"/>
              <a:t>одвести</a:t>
            </a:r>
            <a:r>
              <a:rPr lang="en-US" sz="1000" dirty="0" smtClean="0"/>
              <a:t> у </a:t>
            </a:r>
            <a:r>
              <a:rPr lang="en-US" sz="1000" dirty="0" err="1" smtClean="0">
                <a:latin typeface="Times New Roman" pitchFamily="18" charset="0"/>
              </a:rPr>
              <a:t>биљни</a:t>
            </a:r>
            <a:r>
              <a:rPr lang="en-US" sz="1000" dirty="0" smtClean="0">
                <a:latin typeface="Times New Roman" pitchFamily="18" charset="0"/>
              </a:rPr>
              <a:t> и </a:t>
            </a:r>
            <a:r>
              <a:rPr lang="en-US" sz="1000" dirty="0" err="1" smtClean="0">
                <a:latin typeface="Times New Roman" pitchFamily="18" charset="0"/>
              </a:rPr>
              <a:t>животињски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свет</a:t>
            </a:r>
            <a:r>
              <a:rPr lang="en-US" sz="1000" dirty="0" smtClean="0">
                <a:latin typeface="Times New Roman" pitchFamily="18" charset="0"/>
              </a:rPr>
              <a:t> </a:t>
            </a:r>
            <a:r>
              <a:rPr lang="en-US" sz="1000" dirty="0" err="1" smtClean="0">
                <a:latin typeface="Times New Roman" pitchFamily="18" charset="0"/>
              </a:rPr>
              <a:t>мочвара</a:t>
            </a:r>
            <a:r>
              <a:rPr lang="en-US" sz="1000" dirty="0" smtClean="0">
                <a:latin typeface="Times New Roman" pitchFamily="18" charset="0"/>
              </a:rPr>
              <a:t>;</a:t>
            </a:r>
            <a:endParaRPr lang="en-US" sz="1000" dirty="0" smtClean="0"/>
          </a:p>
          <a:p>
            <a:pPr algn="ctr" eaLnBrk="1" hangingPunct="1">
              <a:buNone/>
            </a:pPr>
            <a:r>
              <a:rPr lang="en-US" sz="1000" b="1" dirty="0" smtClean="0">
                <a:latin typeface="Times New Roman" pitchFamily="18" charset="0"/>
              </a:rPr>
              <a:t>КРЕНИМО!</a:t>
            </a:r>
            <a:endParaRPr lang="en-US" sz="1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900618" cy="512744"/>
          </a:xfrm>
        </p:spPr>
        <p:txBody>
          <a:bodyPr/>
          <a:lstStyle/>
          <a:p>
            <a:pPr algn="ctr" eaLnBrk="1" hangingPunct="1">
              <a:defRPr/>
            </a:pPr>
            <a:r>
              <a:rPr lang="sr-Cyrl-RS" dirty="0" smtClean="0"/>
              <a:t>     </a:t>
            </a:r>
            <a:r>
              <a:rPr lang="en-US" dirty="0" smtClean="0"/>
              <a:t>O MO</a:t>
            </a:r>
            <a:r>
              <a:rPr lang="sr-Cyrl-RS" dirty="0" smtClean="0"/>
              <a:t>ЧВАРАМА</a:t>
            </a:r>
            <a:endParaRPr lang="en-US" dirty="0"/>
          </a:p>
        </p:txBody>
      </p:sp>
      <p:sp>
        <p:nvSpPr>
          <p:cNvPr id="11267" name="Text Placeholder 2"/>
          <p:cNvSpPr>
            <a:spLocks noGrp="1"/>
          </p:cNvSpPr>
          <p:nvPr>
            <p:ph type="body" idx="2"/>
          </p:nvPr>
        </p:nvSpPr>
        <p:spPr>
          <a:xfrm>
            <a:off x="457200" y="785813"/>
            <a:ext cx="6115050" cy="5857875"/>
          </a:xfrm>
        </p:spPr>
        <p:txBody>
          <a:bodyPr/>
          <a:lstStyle/>
          <a:p>
            <a:pPr eaLnBrk="1" hangingPunct="1"/>
            <a:r>
              <a:rPr lang="sr-Latn-CS" sz="900" b="1" dirty="0" smtClean="0"/>
              <a:t>Мочваре су водена станишта која обухватају плитке стајаће воде и тле натопљено најчешће слатком водом.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Мочваре треба разликовати од бара; баре су плитке водене масе у којима Сунце допире до дна и одликује се бујним биљним растињем.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Мочваре се најчешће налазе у речним низијама или уз језера. 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Према пореклу и начину дотока воде, мочваре се деле на: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ниске – </a:t>
            </a:r>
            <a:r>
              <a:rPr lang="sr-Latn-CS" sz="900" dirty="0" smtClean="0"/>
              <a:t>„пуне“ их подземне воде; слој вегетације је дебео;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високе –</a:t>
            </a:r>
            <a:r>
              <a:rPr lang="sr-Latn-CS" sz="900" dirty="0" smtClean="0"/>
              <a:t> „пуне“ их само површинске воде, најчешће атмосферске воде; слој вегетације је танак; и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мешовите –</a:t>
            </a:r>
            <a:r>
              <a:rPr lang="sr-Latn-CS" sz="900" dirty="0" smtClean="0"/>
              <a:t> најчешће су и пуне се из оба извора.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Многе мочваре су угрожене или су у потпуности исушене због потреба пољопривреде за обрадивим површинама или из здравствених разлога – маларија. У новије време је дошло до промене односа према мочварама.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Дан мочвара – међународни дан влажних подручја</a:t>
            </a:r>
            <a:r>
              <a:rPr lang="sr-Latn-CS" sz="900" dirty="0" smtClean="0"/>
              <a:t> обележава се под слоганом „Узводно – низводно: Влажна подручја повезују све нас“.</a:t>
            </a:r>
            <a:endParaRPr lang="en-US" sz="900" dirty="0" smtClean="0"/>
          </a:p>
          <a:p>
            <a:pPr eaLnBrk="1" hangingPunct="1"/>
            <a:r>
              <a:rPr lang="sr-Latn-CS" sz="900" b="1" dirty="0" smtClean="0"/>
              <a:t>Циљ</a:t>
            </a:r>
            <a:r>
              <a:rPr lang="sr-Latn-CS" sz="900" dirty="0" smtClean="0"/>
              <a:t> Дана влажних подручја и мочварних станишта, који се у свим државама света обележава 2. фебруара, је указивање на проблем мочварних подручја која спадају у најугроженија због неадекватног одводњавања и исушивања земљишта, загађивања, као и прекомерне експлоатације биолошких врста које их настањују. Едукативним програмом у Специјалном резервату природе – Засавица, стручњаци ће јавности покушати да приближе значај мочварних подручја. Мочварна подручја су значајна за хидролошке и еколошке процесе. Више од две трећине светског улова рибе зависи од стања мочварних подручја. Влажна подручја омогућују снабдевање водом у пољопривреди, производњи дрвне грађе, а такође складиште воду и умањују опасности од катастрофалних поплава.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Мочваре су незаменљива природна станишта за многобројне различите врсте флоре и фауне. Србија је чланица Рамсарске конвенције о мочварним подручјима од међународног значаја.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Човек је својом делатношћу значајно изменио изглед Земљњ и у знатној мери оштетио биљни и животињски свет. На огромним површинама планете потпуно су уништени природни екосистеми – шуме, степе, мочваре или су замењени вештачким – плантаже, фарме, насеља.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Опстанак многих биљних и животињских врста је угрожен, многе се налазе пред ишчезавањем, а велики број је заувек нестао. 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Први и важан корак у остваривању заштите је евидентирање угрожених врста флоре и фауне. Томе служе </a:t>
            </a:r>
            <a:r>
              <a:rPr lang="sr-Latn-CS" sz="900" b="1" dirty="0" smtClean="0"/>
              <a:t>Црвене књиге</a:t>
            </a:r>
            <a:r>
              <a:rPr lang="sr-Latn-CS" sz="900" dirty="0" smtClean="0"/>
              <a:t>. У њима су наведене све врсте организама које подлежу заштити према међународној класификацији степена угрожености: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врсте пред истребљењем;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врсте у опасности од истребљења;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рањиве (осетљиве) врсте; и 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ретке врсте.</a:t>
            </a:r>
            <a:endParaRPr lang="en-US" sz="900" dirty="0" smtClean="0"/>
          </a:p>
          <a:p>
            <a:pPr eaLnBrk="1" hangingPunct="1"/>
            <a:r>
              <a:rPr lang="sr-Latn-CS" sz="900" dirty="0" smtClean="0"/>
              <a:t> </a:t>
            </a:r>
            <a:endParaRPr lang="en-US" sz="900" dirty="0" smtClean="0"/>
          </a:p>
        </p:txBody>
      </p:sp>
      <p:pic>
        <p:nvPicPr>
          <p:cNvPr id="11268" name="Content Placeholder 6" descr="S6302236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572250" y="273050"/>
            <a:ext cx="2428875" cy="5853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Latn-CS" sz="900" dirty="0" smtClean="0"/>
              <a:t>Ретке и угрожене врсте су заштићене законом. Проглашавањем њихових станишта за строге природне резервате, у којима влада посебан режим и у којима је активност људи сведена на најмању меру, је најефикаснији начин заштите угрожених врста. Најсложенији, али и најобухватнији облик заштите природе су национални паркови, у чијем се оквиру налази већи број резервата.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sr-Latn-CS" sz="900" dirty="0" smtClean="0"/>
              <a:t>Осим Црвене постоји и Црна књига у којој се налази списак више хиљада врста биљака и животиња које је човек истребио својим немарним понашањем.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Заштићене</a:t>
            </a:r>
            <a:r>
              <a:rPr lang="en-US" sz="900" dirty="0" smtClean="0"/>
              <a:t> </a:t>
            </a:r>
            <a:r>
              <a:rPr lang="en-US" sz="900" dirty="0" err="1" smtClean="0"/>
              <a:t>биљке</a:t>
            </a:r>
            <a:r>
              <a:rPr lang="en-US" sz="900" dirty="0" smtClean="0"/>
              <a:t> </a:t>
            </a:r>
            <a:r>
              <a:rPr lang="en-US" sz="900" dirty="0" err="1" smtClean="0"/>
              <a:t>не</a:t>
            </a:r>
            <a:r>
              <a:rPr lang="en-US" sz="900" dirty="0" smtClean="0"/>
              <a:t> </a:t>
            </a:r>
            <a:r>
              <a:rPr lang="en-US" sz="900" dirty="0" err="1" smtClean="0"/>
              <a:t>треба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брати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скупљати</a:t>
            </a:r>
            <a:r>
              <a:rPr lang="en-US" sz="900" dirty="0" smtClean="0"/>
              <a:t>. </a:t>
            </a:r>
            <a:r>
              <a:rPr lang="en-US" sz="900" dirty="0" err="1" smtClean="0"/>
              <a:t>Угрожене</a:t>
            </a:r>
            <a:r>
              <a:rPr lang="en-US" sz="900" dirty="0" smtClean="0"/>
              <a:t> и </a:t>
            </a:r>
            <a:r>
              <a:rPr lang="en-US" sz="900" dirty="0" err="1" smtClean="0"/>
              <a:t>заштићене</a:t>
            </a:r>
            <a:r>
              <a:rPr lang="en-US" sz="900" dirty="0" smtClean="0"/>
              <a:t> </a:t>
            </a:r>
            <a:r>
              <a:rPr lang="en-US" sz="900" dirty="0" err="1" smtClean="0"/>
              <a:t>биљне</a:t>
            </a:r>
            <a:r>
              <a:rPr lang="en-US" sz="900" dirty="0" smtClean="0"/>
              <a:t> </a:t>
            </a:r>
            <a:r>
              <a:rPr lang="en-US" sz="900" dirty="0" err="1" smtClean="0"/>
              <a:t>врсте</a:t>
            </a:r>
            <a:r>
              <a:rPr lang="en-US" sz="900" dirty="0" smtClean="0"/>
              <a:t> у </a:t>
            </a:r>
            <a:r>
              <a:rPr lang="en-US" sz="900" dirty="0" err="1" smtClean="0"/>
              <a:t>нашој</a:t>
            </a:r>
            <a:r>
              <a:rPr lang="en-US" sz="900" dirty="0" smtClean="0"/>
              <a:t> </a:t>
            </a:r>
            <a:r>
              <a:rPr lang="en-US" sz="900" dirty="0" err="1" smtClean="0"/>
              <a:t>земљи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: </a:t>
            </a:r>
            <a:r>
              <a:rPr lang="en-US" sz="900" dirty="0" err="1" smtClean="0"/>
              <a:t>Панчићева</a:t>
            </a:r>
            <a:r>
              <a:rPr lang="en-US" sz="900" dirty="0" smtClean="0"/>
              <a:t> </a:t>
            </a:r>
            <a:r>
              <a:rPr lang="en-US" sz="900" dirty="0" err="1" smtClean="0"/>
              <a:t>оморика</a:t>
            </a:r>
            <a:r>
              <a:rPr lang="en-US" sz="900" dirty="0" smtClean="0"/>
              <a:t>, </a:t>
            </a:r>
            <a:r>
              <a:rPr lang="en-US" sz="900" dirty="0" err="1" smtClean="0"/>
              <a:t>тиса</a:t>
            </a:r>
            <a:r>
              <a:rPr lang="en-US" sz="900" dirty="0" smtClean="0"/>
              <a:t>, </a:t>
            </a:r>
            <a:r>
              <a:rPr lang="en-US" sz="900" dirty="0" err="1" smtClean="0"/>
              <a:t>гороцвет</a:t>
            </a:r>
            <a:r>
              <a:rPr lang="en-US" sz="900" dirty="0" smtClean="0"/>
              <a:t>, </a:t>
            </a:r>
            <a:r>
              <a:rPr lang="en-US" sz="900" dirty="0" err="1" smtClean="0"/>
              <a:t>госпина</a:t>
            </a:r>
            <a:r>
              <a:rPr lang="en-US" sz="900" dirty="0" smtClean="0"/>
              <a:t> </a:t>
            </a:r>
            <a:r>
              <a:rPr lang="en-US" sz="900" dirty="0" err="1" smtClean="0"/>
              <a:t>папучица</a:t>
            </a:r>
            <a:r>
              <a:rPr lang="en-US" sz="900" dirty="0" smtClean="0"/>
              <a:t>, </a:t>
            </a:r>
            <a:r>
              <a:rPr lang="en-US" sz="900" dirty="0" err="1" smtClean="0"/>
              <a:t>бели</a:t>
            </a:r>
            <a:r>
              <a:rPr lang="en-US" sz="900" dirty="0" smtClean="0"/>
              <a:t> и </a:t>
            </a:r>
            <a:r>
              <a:rPr lang="en-US" sz="900" dirty="0" err="1" smtClean="0"/>
              <a:t>жути</a:t>
            </a:r>
            <a:r>
              <a:rPr lang="en-US" sz="900" dirty="0" smtClean="0"/>
              <a:t> </a:t>
            </a:r>
            <a:r>
              <a:rPr lang="en-US" sz="900" dirty="0" err="1" smtClean="0"/>
              <a:t>локвањ</a:t>
            </a:r>
            <a:r>
              <a:rPr lang="en-US" sz="900" dirty="0" smtClean="0"/>
              <a:t> – </a:t>
            </a:r>
            <a:r>
              <a:rPr lang="en-US" sz="900" dirty="0" err="1" smtClean="0"/>
              <a:t>који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светска</a:t>
            </a:r>
            <a:r>
              <a:rPr lang="en-US" sz="900" dirty="0" smtClean="0"/>
              <a:t> </a:t>
            </a:r>
            <a:r>
              <a:rPr lang="en-US" sz="900" dirty="0" err="1" smtClean="0"/>
              <a:t>природна</a:t>
            </a:r>
            <a:r>
              <a:rPr lang="en-US" sz="900" dirty="0" smtClean="0"/>
              <a:t> </a:t>
            </a:r>
            <a:r>
              <a:rPr lang="en-US" sz="900" dirty="0" err="1" smtClean="0"/>
              <a:t>реткост</a:t>
            </a:r>
            <a:r>
              <a:rPr lang="en-US" sz="900" dirty="0" smtClean="0"/>
              <a:t> и </a:t>
            </a:r>
            <a:r>
              <a:rPr lang="en-US" sz="900" dirty="0" err="1" smtClean="0"/>
              <a:t>који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, </a:t>
            </a:r>
            <a:r>
              <a:rPr lang="en-US" sz="900" dirty="0" err="1" smtClean="0"/>
              <a:t>због</a:t>
            </a:r>
            <a:r>
              <a:rPr lang="en-US" sz="900" dirty="0" smtClean="0"/>
              <a:t> </a:t>
            </a:r>
            <a:r>
              <a:rPr lang="en-US" sz="900" dirty="0" err="1" smtClean="0"/>
              <a:t>исушивања</a:t>
            </a:r>
            <a:r>
              <a:rPr lang="en-US" sz="900" dirty="0" smtClean="0"/>
              <a:t> </a:t>
            </a:r>
            <a:r>
              <a:rPr lang="en-US" sz="900" dirty="0" err="1" smtClean="0"/>
              <a:t>мочвара</a:t>
            </a:r>
            <a:r>
              <a:rPr lang="en-US" sz="900" dirty="0" smtClean="0"/>
              <a:t> </a:t>
            </a:r>
            <a:r>
              <a:rPr lang="en-US" sz="900" dirty="0" err="1" smtClean="0"/>
              <a:t>пред</a:t>
            </a:r>
            <a:r>
              <a:rPr lang="en-US" sz="900" dirty="0" smtClean="0"/>
              <a:t> </a:t>
            </a:r>
            <a:r>
              <a:rPr lang="en-US" sz="900" dirty="0" err="1" smtClean="0"/>
              <a:t>истребљењем</a:t>
            </a:r>
            <a:r>
              <a:rPr lang="en-US" sz="900" dirty="0" smtClean="0"/>
              <a:t>; и </a:t>
            </a:r>
            <a:r>
              <a:rPr lang="en-US" sz="900" dirty="0" err="1" smtClean="0"/>
              <a:t>многе</a:t>
            </a:r>
            <a:r>
              <a:rPr lang="en-US" sz="900" dirty="0" smtClean="0"/>
              <a:t> </a:t>
            </a:r>
            <a:r>
              <a:rPr lang="en-US" sz="900" dirty="0" err="1" smtClean="0"/>
              <a:t>друге</a:t>
            </a:r>
            <a:r>
              <a:rPr lang="en-US" sz="900" dirty="0" smtClean="0"/>
              <a:t> </a:t>
            </a:r>
            <a:r>
              <a:rPr lang="en-US" sz="900" dirty="0" err="1" smtClean="0"/>
              <a:t>биљке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err="1" smtClean="0"/>
              <a:t>Међу</a:t>
            </a:r>
            <a:r>
              <a:rPr lang="en-US" sz="900" dirty="0" smtClean="0"/>
              <a:t> </a:t>
            </a:r>
            <a:r>
              <a:rPr lang="en-US" sz="900" dirty="0" err="1" smtClean="0"/>
              <a:t>заштићеним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животињама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: </a:t>
            </a:r>
            <a:r>
              <a:rPr lang="en-US" sz="900" dirty="0" err="1" smtClean="0"/>
              <a:t>црни</a:t>
            </a:r>
            <a:r>
              <a:rPr lang="en-US" sz="900" dirty="0" smtClean="0"/>
              <a:t> </a:t>
            </a:r>
            <a:r>
              <a:rPr lang="en-US" sz="900" dirty="0" err="1" smtClean="0"/>
              <a:t>даждевњак</a:t>
            </a:r>
            <a:r>
              <a:rPr lang="en-US" sz="900" dirty="0" smtClean="0"/>
              <a:t>, </a:t>
            </a:r>
            <a:r>
              <a:rPr lang="en-US" sz="900" dirty="0" err="1" smtClean="0"/>
              <a:t>патка</a:t>
            </a:r>
            <a:r>
              <a:rPr lang="en-US" sz="900" dirty="0" smtClean="0"/>
              <a:t> </a:t>
            </a:r>
            <a:r>
              <a:rPr lang="en-US" sz="900" dirty="0" err="1" smtClean="0"/>
              <a:t>њорка</a:t>
            </a:r>
            <a:r>
              <a:rPr lang="en-US" sz="900" dirty="0" smtClean="0"/>
              <a:t>, </a:t>
            </a:r>
            <a:r>
              <a:rPr lang="en-US" sz="900" dirty="0" err="1" smtClean="0"/>
              <a:t>орао</a:t>
            </a:r>
            <a:r>
              <a:rPr lang="en-US" sz="900" dirty="0" smtClean="0"/>
              <a:t> </a:t>
            </a:r>
            <a:r>
              <a:rPr lang="en-US" sz="900" dirty="0" err="1" smtClean="0"/>
              <a:t>крсташ</a:t>
            </a:r>
            <a:r>
              <a:rPr lang="en-US" sz="900" dirty="0" smtClean="0"/>
              <a:t>, </a:t>
            </a:r>
            <a:r>
              <a:rPr lang="en-US" sz="900" dirty="0" err="1" smtClean="0"/>
              <a:t>степски</a:t>
            </a:r>
            <a:r>
              <a:rPr lang="en-US" sz="900" dirty="0" smtClean="0"/>
              <a:t> </a:t>
            </a:r>
            <a:r>
              <a:rPr lang="en-US" sz="900" dirty="0" err="1" smtClean="0"/>
              <a:t>соко</a:t>
            </a:r>
            <a:r>
              <a:rPr lang="en-US" sz="900" dirty="0" smtClean="0"/>
              <a:t>, </a:t>
            </a:r>
            <a:r>
              <a:rPr lang="en-US" sz="900" dirty="0" err="1" smtClean="0"/>
              <a:t>видра</a:t>
            </a:r>
            <a:r>
              <a:rPr lang="en-US" sz="900" dirty="0" smtClean="0"/>
              <a:t>, </a:t>
            </a:r>
            <a:r>
              <a:rPr lang="en-US" sz="900" dirty="0" err="1" smtClean="0"/>
              <a:t>слепи</a:t>
            </a:r>
            <a:r>
              <a:rPr lang="en-US" sz="900" dirty="0" smtClean="0"/>
              <a:t> </a:t>
            </a:r>
            <a:r>
              <a:rPr lang="en-US" sz="900" dirty="0" err="1" smtClean="0"/>
              <a:t>мишеви</a:t>
            </a:r>
            <a:r>
              <a:rPr lang="en-US" sz="900" dirty="0" smtClean="0"/>
              <a:t> и </a:t>
            </a:r>
            <a:r>
              <a:rPr lang="en-US" sz="900" dirty="0" err="1" smtClean="0"/>
              <a:t>неке</a:t>
            </a:r>
            <a:r>
              <a:rPr lang="en-US" sz="900" dirty="0" smtClean="0"/>
              <a:t> </a:t>
            </a:r>
            <a:r>
              <a:rPr lang="en-US" sz="900" dirty="0" err="1" smtClean="0"/>
              <a:t>врсте</a:t>
            </a:r>
            <a:r>
              <a:rPr lang="en-US" sz="900" dirty="0" smtClean="0"/>
              <a:t> </a:t>
            </a:r>
            <a:r>
              <a:rPr lang="en-US" sz="900" dirty="0" err="1" smtClean="0"/>
              <a:t>лептира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У </a:t>
            </a:r>
            <a:r>
              <a:rPr lang="en-US" sz="900" dirty="0" err="1" smtClean="0"/>
              <a:t>Србији</a:t>
            </a:r>
            <a:r>
              <a:rPr lang="en-US" sz="900" dirty="0" smtClean="0"/>
              <a:t> </a:t>
            </a:r>
            <a:r>
              <a:rPr lang="en-US" sz="900" dirty="0" err="1" smtClean="0"/>
              <a:t>постоји</a:t>
            </a:r>
            <a:r>
              <a:rPr lang="en-US" sz="900" dirty="0" smtClean="0"/>
              <a:t> 215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биљака</a:t>
            </a:r>
            <a:r>
              <a:rPr lang="en-US" sz="900" dirty="0" smtClean="0"/>
              <a:t> и 429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животиња</a:t>
            </a:r>
            <a:r>
              <a:rPr lang="en-US" sz="900" dirty="0" smtClean="0"/>
              <a:t> </a:t>
            </a:r>
            <a:r>
              <a:rPr lang="en-US" sz="900" dirty="0" err="1" smtClean="0"/>
              <a:t>које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као</a:t>
            </a:r>
            <a:r>
              <a:rPr lang="en-US" sz="900" dirty="0" smtClean="0"/>
              <a:t> </a:t>
            </a:r>
            <a:r>
              <a:rPr lang="en-US" sz="900" dirty="0" err="1" smtClean="0"/>
              <a:t>природне</a:t>
            </a:r>
            <a:r>
              <a:rPr lang="en-US" sz="900" dirty="0" smtClean="0"/>
              <a:t> </a:t>
            </a:r>
            <a:r>
              <a:rPr lang="en-US" sz="900" dirty="0" err="1" smtClean="0"/>
              <a:t>реткости</a:t>
            </a:r>
            <a:r>
              <a:rPr lang="en-US" sz="900" dirty="0" smtClean="0"/>
              <a:t> </a:t>
            </a:r>
            <a:r>
              <a:rPr lang="en-US" sz="900" dirty="0" err="1" smtClean="0"/>
              <a:t>стављене</a:t>
            </a:r>
            <a:r>
              <a:rPr lang="en-US" sz="900" dirty="0" smtClean="0"/>
              <a:t> </a:t>
            </a:r>
            <a:r>
              <a:rPr lang="en-US" sz="900" dirty="0" err="1" smtClean="0"/>
              <a:t>под</a:t>
            </a:r>
            <a:r>
              <a:rPr lang="en-US" sz="900" dirty="0" smtClean="0"/>
              <a:t> </a:t>
            </a:r>
            <a:r>
              <a:rPr lang="en-US" sz="900" dirty="0" err="1" smtClean="0"/>
              <a:t>најстрожи</a:t>
            </a:r>
            <a:r>
              <a:rPr lang="en-US" sz="900" dirty="0" smtClean="0"/>
              <a:t> </a:t>
            </a:r>
            <a:r>
              <a:rPr lang="en-US" sz="900" dirty="0" err="1" smtClean="0"/>
              <a:t>степен</a:t>
            </a:r>
            <a:r>
              <a:rPr lang="en-US" sz="900" dirty="0" smtClean="0"/>
              <a:t> </a:t>
            </a:r>
            <a:r>
              <a:rPr lang="en-US" sz="900" dirty="0" err="1" smtClean="0"/>
              <a:t>заштите</a:t>
            </a:r>
            <a:r>
              <a:rPr lang="en-US" sz="900" dirty="0" smtClean="0"/>
              <a:t> </a:t>
            </a:r>
            <a:r>
              <a:rPr lang="en-US" sz="900" dirty="0" err="1" smtClean="0"/>
              <a:t>државе</a:t>
            </a:r>
            <a:r>
              <a:rPr lang="en-US" sz="900" dirty="0" smtClean="0"/>
              <a:t>. </a:t>
            </a:r>
            <a:r>
              <a:rPr lang="en-US" sz="900" dirty="0" err="1" smtClean="0"/>
              <a:t>Међу</a:t>
            </a:r>
            <a:r>
              <a:rPr lang="en-US" sz="900" dirty="0" smtClean="0"/>
              <a:t> </a:t>
            </a:r>
            <a:r>
              <a:rPr lang="en-US" sz="900" dirty="0" err="1" smtClean="0"/>
              <a:t>угроженим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животињама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273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птица</a:t>
            </a:r>
            <a:r>
              <a:rPr lang="en-US" sz="900" dirty="0" smtClean="0"/>
              <a:t> и 66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сисара</a:t>
            </a:r>
            <a:r>
              <a:rPr lang="en-US" sz="900" dirty="0" smtClean="0"/>
              <a:t>. </a:t>
            </a:r>
            <a:r>
              <a:rPr lang="en-US" sz="900" dirty="0" err="1" smtClean="0"/>
              <a:t>Заштићена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и 41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бескичмењака</a:t>
            </a:r>
            <a:r>
              <a:rPr lang="en-US" sz="900" dirty="0" smtClean="0"/>
              <a:t>, 34 </a:t>
            </a:r>
            <a:r>
              <a:rPr lang="en-US" sz="900" dirty="0" err="1" smtClean="0"/>
              <a:t>врсте</a:t>
            </a:r>
            <a:r>
              <a:rPr lang="en-US" sz="900" dirty="0" smtClean="0"/>
              <a:t> </a:t>
            </a:r>
            <a:r>
              <a:rPr lang="en-US" sz="900" dirty="0" err="1" smtClean="0"/>
              <a:t>инсеката</a:t>
            </a:r>
            <a:r>
              <a:rPr lang="en-US" sz="900" dirty="0" smtClean="0"/>
              <a:t> и 15 </a:t>
            </a:r>
            <a:r>
              <a:rPr lang="en-US" sz="900" dirty="0" err="1" smtClean="0"/>
              <a:t>врста</a:t>
            </a:r>
            <a:r>
              <a:rPr lang="en-US" sz="900" dirty="0" smtClean="0"/>
              <a:t> </a:t>
            </a:r>
            <a:r>
              <a:rPr lang="en-US" sz="900" dirty="0" err="1" smtClean="0"/>
              <a:t>риба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Код</a:t>
            </a:r>
            <a:r>
              <a:rPr lang="en-US" sz="900" dirty="0" smtClean="0"/>
              <a:t> </a:t>
            </a:r>
            <a:r>
              <a:rPr lang="en-US" sz="900" dirty="0" err="1" smtClean="0"/>
              <a:t>нас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најпознатије</a:t>
            </a:r>
            <a:r>
              <a:rPr lang="en-US" sz="900" dirty="0" smtClean="0"/>
              <a:t>: </a:t>
            </a:r>
            <a:r>
              <a:rPr lang="en-US" sz="900" dirty="0" err="1" smtClean="0"/>
              <a:t>Обедска</a:t>
            </a:r>
            <a:r>
              <a:rPr lang="en-US" sz="900" dirty="0" smtClean="0"/>
              <a:t> </a:t>
            </a:r>
            <a:r>
              <a:rPr lang="en-US" sz="900" dirty="0" err="1" smtClean="0"/>
              <a:t>бара</a:t>
            </a:r>
            <a:r>
              <a:rPr lang="en-US" sz="900" dirty="0" smtClean="0"/>
              <a:t>, </a:t>
            </a:r>
            <a:r>
              <a:rPr lang="en-US" sz="900" dirty="0" err="1" smtClean="0"/>
              <a:t>Царска</a:t>
            </a:r>
            <a:r>
              <a:rPr lang="en-US" sz="900" dirty="0" smtClean="0"/>
              <a:t> </a:t>
            </a:r>
            <a:r>
              <a:rPr lang="en-US" sz="900" dirty="0" err="1" smtClean="0"/>
              <a:t>бара</a:t>
            </a:r>
            <a:r>
              <a:rPr lang="en-US" sz="900" dirty="0" smtClean="0"/>
              <a:t>, </a:t>
            </a:r>
            <a:r>
              <a:rPr lang="en-US" sz="900" dirty="0" err="1" smtClean="0"/>
              <a:t>Лабудово</a:t>
            </a:r>
            <a:r>
              <a:rPr lang="en-US" sz="900" dirty="0" smtClean="0"/>
              <a:t> </a:t>
            </a:r>
            <a:r>
              <a:rPr lang="en-US" sz="900" dirty="0" err="1" smtClean="0"/>
              <a:t>окно</a:t>
            </a:r>
            <a:r>
              <a:rPr lang="en-US" sz="900" dirty="0" smtClean="0"/>
              <a:t>, </a:t>
            </a:r>
            <a:r>
              <a:rPr lang="en-US" sz="900" dirty="0" err="1" smtClean="0"/>
              <a:t>Лудашко</a:t>
            </a:r>
            <a:r>
              <a:rPr lang="en-US" sz="900" dirty="0" smtClean="0"/>
              <a:t> </a:t>
            </a:r>
            <a:r>
              <a:rPr lang="en-US" sz="900" dirty="0" err="1" smtClean="0"/>
              <a:t>језеро</a:t>
            </a:r>
            <a:r>
              <a:rPr lang="en-US" sz="900" dirty="0" smtClean="0"/>
              <a:t>, </a:t>
            </a:r>
            <a:r>
              <a:rPr lang="en-US" sz="900" dirty="0" err="1" smtClean="0"/>
              <a:t>Бегечка</a:t>
            </a:r>
            <a:r>
              <a:rPr lang="en-US" sz="900" dirty="0" smtClean="0"/>
              <a:t> </a:t>
            </a:r>
            <a:r>
              <a:rPr lang="en-US" sz="900" dirty="0" err="1" smtClean="0"/>
              <a:t>јама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endParaRPr lang="en-US" sz="900" dirty="0"/>
          </a:p>
        </p:txBody>
      </p:sp>
      <p:pic>
        <p:nvPicPr>
          <p:cNvPr id="4" name="Content Placeholder 3" descr="S63022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983" y="2428867"/>
            <a:ext cx="6639479" cy="3929091"/>
          </a:xfrm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71528"/>
            <a:ext cx="8229600" cy="342902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Cyrl-RS" sz="1200" dirty="0" smtClean="0"/>
              <a:t/>
            </a:r>
            <a:br>
              <a:rPr lang="sr-Cyrl-R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sr-Cyrl-RS" sz="1200" dirty="0" smtClean="0"/>
              <a:t>КРЕЋЕМО КРОЗ ИЗЛОЖБУ ! УЖИВАЈТЕ !</a:t>
            </a:r>
            <a:br>
              <a:rPr lang="sr-Cyrl-RS" sz="1200" dirty="0" smtClean="0"/>
            </a:br>
            <a:r>
              <a:rPr lang="sr-Cyrl-RS" sz="1200" dirty="0" smtClean="0"/>
              <a:t/>
            </a:r>
            <a:br>
              <a:rPr lang="sr-Cyrl-RS" sz="1200" dirty="0" smtClean="0"/>
            </a:br>
            <a:r>
              <a:rPr lang="sr-Cyrl-RS" sz="2000" dirty="0" smtClean="0"/>
              <a:t>БИЉКЕ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> – </a:t>
            </a:r>
            <a:r>
              <a:rPr lang="en-US" sz="900" dirty="0" err="1" smtClean="0"/>
              <a:t>Бранко</a:t>
            </a:r>
            <a:r>
              <a:rPr lang="en-US" sz="900" dirty="0" smtClean="0"/>
              <a:t> </a:t>
            </a:r>
            <a:r>
              <a:rPr lang="en-US" sz="900" dirty="0" err="1" smtClean="0"/>
              <a:t>Миљковић</a:t>
            </a:r>
            <a:r>
              <a:rPr lang="en-US" sz="900" dirty="0" smtClean="0"/>
              <a:t> 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још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проговорио</a:t>
            </a:r>
            <a:r>
              <a:rPr lang="en-US" sz="900" dirty="0" smtClean="0"/>
              <a:t> </a:t>
            </a:r>
            <a:r>
              <a:rPr lang="en-US" sz="900" dirty="0" err="1" smtClean="0"/>
              <a:t>није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а </a:t>
            </a:r>
            <a:r>
              <a:rPr lang="en-US" sz="900" dirty="0" err="1" smtClean="0"/>
              <a:t>већ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знао</a:t>
            </a:r>
            <a:r>
              <a:rPr lang="en-US" sz="900" dirty="0" smtClean="0"/>
              <a:t> </a:t>
            </a:r>
            <a:r>
              <a:rPr lang="en-US" sz="900" dirty="0" err="1" smtClean="0"/>
              <a:t>све</a:t>
            </a:r>
            <a:r>
              <a:rPr lang="en-US" sz="900" dirty="0" smtClean="0"/>
              <a:t> </a:t>
            </a:r>
            <a:r>
              <a:rPr lang="en-US" sz="900" dirty="0" err="1" smtClean="0"/>
              <a:t>тајне</a:t>
            </a:r>
            <a:r>
              <a:rPr lang="en-US" sz="900" dirty="0" smtClean="0"/>
              <a:t> </a:t>
            </a:r>
            <a:r>
              <a:rPr lang="en-US" sz="900" dirty="0" err="1" smtClean="0"/>
              <a:t>Сунца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све</a:t>
            </a:r>
            <a:r>
              <a:rPr lang="en-US" sz="900" dirty="0" smtClean="0"/>
              <a:t> </a:t>
            </a:r>
            <a:r>
              <a:rPr lang="en-US" sz="900" dirty="0" err="1" smtClean="0"/>
              <a:t>што</a:t>
            </a:r>
            <a:r>
              <a:rPr lang="en-US" sz="900" dirty="0" smtClean="0"/>
              <a:t> </a:t>
            </a:r>
            <a:r>
              <a:rPr lang="en-US" sz="900" dirty="0" err="1" smtClean="0"/>
              <a:t>земља</a:t>
            </a:r>
            <a:r>
              <a:rPr lang="en-US" sz="900" dirty="0" smtClean="0"/>
              <a:t> </a:t>
            </a:r>
            <a:r>
              <a:rPr lang="en-US" sz="900" dirty="0" err="1" smtClean="0"/>
              <a:t>крије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још</a:t>
            </a:r>
            <a:r>
              <a:rPr lang="en-US" sz="900" dirty="0" smtClean="0"/>
              <a:t> </a:t>
            </a:r>
            <a:r>
              <a:rPr lang="en-US" sz="900" dirty="0" err="1" smtClean="0"/>
              <a:t>није</a:t>
            </a:r>
            <a:r>
              <a:rPr lang="en-US" sz="900" dirty="0" smtClean="0"/>
              <a:t> </a:t>
            </a:r>
            <a:r>
              <a:rPr lang="en-US" sz="900" dirty="0" err="1" smtClean="0"/>
              <a:t>ни</a:t>
            </a:r>
            <a:r>
              <a:rPr lang="en-US" sz="900" dirty="0" smtClean="0"/>
              <a:t> </a:t>
            </a:r>
            <a:r>
              <a:rPr lang="en-US" sz="900" dirty="0" err="1" smtClean="0"/>
              <a:t>проходо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а </a:t>
            </a:r>
            <a:r>
              <a:rPr lang="en-US" sz="900" dirty="0" err="1" smtClean="0"/>
              <a:t>већ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умео</a:t>
            </a:r>
            <a:r>
              <a:rPr lang="en-US" sz="900" dirty="0" smtClean="0"/>
              <a:t> </a:t>
            </a:r>
            <a:r>
              <a:rPr lang="en-US" sz="900" dirty="0" err="1" smtClean="0"/>
              <a:t>сам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храни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светлошћу</a:t>
            </a:r>
            <a:r>
              <a:rPr lang="en-US" sz="900" dirty="0" smtClean="0"/>
              <a:t>, </a:t>
            </a:r>
            <a:r>
              <a:rPr lang="en-US" sz="900" dirty="0" err="1" smtClean="0"/>
              <a:t>вездухом</a:t>
            </a:r>
            <a:r>
              <a:rPr lang="en-US" sz="900" dirty="0" smtClean="0"/>
              <a:t> и </a:t>
            </a:r>
            <a:r>
              <a:rPr lang="en-US" sz="900" dirty="0" err="1" smtClean="0"/>
              <a:t>водом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Један</a:t>
            </a:r>
            <a:r>
              <a:rPr lang="en-US" sz="900" dirty="0" smtClean="0"/>
              <a:t> </a:t>
            </a:r>
            <a:r>
              <a:rPr lang="en-US" sz="900" dirty="0" err="1" smtClean="0"/>
              <a:t>малени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не</a:t>
            </a:r>
            <a:r>
              <a:rPr lang="en-US" sz="900" dirty="0" smtClean="0"/>
              <a:t> </a:t>
            </a:r>
            <a:r>
              <a:rPr lang="en-US" sz="900" dirty="0" err="1" smtClean="0"/>
              <a:t>зна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чита</a:t>
            </a:r>
            <a:r>
              <a:rPr lang="en-US" sz="900" dirty="0" smtClean="0"/>
              <a:t> и </a:t>
            </a:r>
            <a:r>
              <a:rPr lang="en-US" sz="900" dirty="0" err="1" smtClean="0"/>
              <a:t>пише</a:t>
            </a:r>
            <a:r>
              <a:rPr lang="en-US" sz="900" dirty="0" smtClean="0"/>
              <a:t>,</a:t>
            </a:r>
            <a:br>
              <a:rPr lang="en-US" sz="900" dirty="0" smtClean="0"/>
            </a:br>
            <a:r>
              <a:rPr lang="en-US" sz="900" dirty="0" err="1" smtClean="0"/>
              <a:t>ал</a:t>
            </a:r>
            <a:r>
              <a:rPr lang="en-US" sz="900" dirty="0" smtClean="0"/>
              <a:t>` </a:t>
            </a:r>
            <a:r>
              <a:rPr lang="en-US" sz="900" dirty="0" err="1" smtClean="0"/>
              <a:t>зна</a:t>
            </a:r>
            <a:r>
              <a:rPr lang="en-US" sz="900" dirty="0" smtClean="0"/>
              <a:t> </a:t>
            </a:r>
            <a:r>
              <a:rPr lang="en-US" sz="900" dirty="0" err="1" smtClean="0"/>
              <a:t>шта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живот</a:t>
            </a:r>
            <a:r>
              <a:rPr lang="en-US" sz="900" dirty="0" smtClean="0"/>
              <a:t>, </a:t>
            </a:r>
            <a:r>
              <a:rPr lang="en-US" sz="900" dirty="0" err="1" smtClean="0"/>
              <a:t>шта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цвет</a:t>
            </a:r>
            <a:r>
              <a:rPr lang="en-US" sz="900" dirty="0" smtClean="0"/>
              <a:t>,</a:t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мирише</a:t>
            </a:r>
            <a:r>
              <a:rPr lang="en-US" sz="900" dirty="0" smtClean="0"/>
              <a:t>, </a:t>
            </a:r>
            <a:r>
              <a:rPr lang="en-US" sz="900" dirty="0" err="1" smtClean="0"/>
              <a:t>мирише</a:t>
            </a:r>
            <a:r>
              <a:rPr lang="en-US" sz="1200" dirty="0" smtClean="0"/>
              <a:t>.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2052" name="Content Placeholder 4" descr="S6302238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928938"/>
            <a:ext cx="4038600" cy="3143250"/>
          </a:xfrm>
        </p:spPr>
      </p:pic>
      <p:pic>
        <p:nvPicPr>
          <p:cNvPr id="2053" name="Content Placeholder 5" descr="S6302239.JPG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2928938"/>
            <a:ext cx="4038600" cy="3143250"/>
          </a:xfrm>
        </p:spPr>
      </p:pic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14375" y="1000125"/>
          <a:ext cx="914400" cy="771525"/>
        </p:xfrm>
        <a:graphic>
          <a:graphicData uri="http://schemas.openxmlformats.org/presentationml/2006/ole">
            <p:oleObj spid="_x0000_s2050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sr-Cyrl-RS" sz="2000" dirty="0" smtClean="0"/>
              <a:t>ИНСЕКТИ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000" dirty="0" err="1" smtClean="0"/>
              <a:t>Гусеница</a:t>
            </a:r>
            <a:r>
              <a:rPr lang="en-US" sz="1000" dirty="0" smtClean="0"/>
              <a:t> – </a:t>
            </a:r>
            <a:r>
              <a:rPr lang="en-US" sz="1000" dirty="0" err="1" smtClean="0"/>
              <a:t>Ивка</a:t>
            </a:r>
            <a:r>
              <a:rPr lang="en-US" sz="1000" dirty="0" smtClean="0"/>
              <a:t> </a:t>
            </a:r>
            <a:r>
              <a:rPr lang="en-US" sz="1000" dirty="0" err="1" smtClean="0"/>
              <a:t>Стошић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Гусеница</a:t>
            </a:r>
            <a:r>
              <a:rPr lang="en-US" sz="1000" dirty="0" smtClean="0"/>
              <a:t> </a:t>
            </a:r>
            <a:r>
              <a:rPr lang="en-US" sz="1000" dirty="0" err="1" smtClean="0"/>
              <a:t>једна</a:t>
            </a:r>
            <a:r>
              <a:rPr lang="en-US" sz="1000" dirty="0" smtClean="0"/>
              <a:t> </a:t>
            </a:r>
            <a:r>
              <a:rPr lang="en-US" sz="1000" dirty="0" err="1" smtClean="0"/>
              <a:t>била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тужна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мислила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јако</a:t>
            </a:r>
            <a:r>
              <a:rPr lang="en-US" sz="1000" dirty="0" smtClean="0"/>
              <a:t> </a:t>
            </a:r>
            <a:r>
              <a:rPr lang="en-US" sz="1000" dirty="0" err="1" smtClean="0"/>
              <a:t>ружна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err="1" smtClean="0"/>
              <a:t>Зато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стално</a:t>
            </a:r>
            <a:r>
              <a:rPr lang="en-US" sz="1000" dirty="0" smtClean="0"/>
              <a:t> </a:t>
            </a:r>
            <a:r>
              <a:rPr lang="en-US" sz="1000" dirty="0" err="1" smtClean="0"/>
              <a:t>сузе</a:t>
            </a:r>
            <a:r>
              <a:rPr lang="en-US" sz="1000" dirty="0" smtClean="0"/>
              <a:t> </a:t>
            </a:r>
            <a:r>
              <a:rPr lang="en-US" sz="1000" dirty="0" err="1" smtClean="0"/>
              <a:t>лила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и </a:t>
            </a:r>
            <a:r>
              <a:rPr lang="en-US" sz="1000" dirty="0" err="1" smtClean="0"/>
              <a:t>од</a:t>
            </a:r>
            <a:r>
              <a:rPr lang="en-US" sz="1000" dirty="0" smtClean="0"/>
              <a:t> </a:t>
            </a:r>
            <a:r>
              <a:rPr lang="en-US" sz="1000" dirty="0" err="1" smtClean="0"/>
              <a:t>огледала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крила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Пошто</a:t>
            </a:r>
            <a:r>
              <a:rPr lang="en-US" sz="1000" dirty="0" smtClean="0"/>
              <a:t> </a:t>
            </a:r>
            <a:r>
              <a:rPr lang="en-US" sz="1000" dirty="0" err="1" smtClean="0"/>
              <a:t>од</a:t>
            </a:r>
            <a:r>
              <a:rPr lang="en-US" sz="1000" dirty="0" smtClean="0"/>
              <a:t> </a:t>
            </a:r>
            <a:r>
              <a:rPr lang="en-US" sz="1000" dirty="0" err="1" smtClean="0"/>
              <a:t>суза</a:t>
            </a:r>
            <a:r>
              <a:rPr lang="en-US" sz="1000" dirty="0" smtClean="0"/>
              <a:t> </a:t>
            </a:r>
            <a:r>
              <a:rPr lang="en-US" sz="1000" dirty="0" err="1" smtClean="0"/>
              <a:t>вајде</a:t>
            </a:r>
            <a:r>
              <a:rPr lang="en-US" sz="1000" dirty="0" smtClean="0"/>
              <a:t> </a:t>
            </a:r>
            <a:r>
              <a:rPr lang="en-US" sz="1000" dirty="0" err="1" smtClean="0"/>
              <a:t>не</a:t>
            </a:r>
            <a:r>
              <a:rPr lang="en-US" sz="1000" dirty="0" smtClean="0"/>
              <a:t> </a:t>
            </a:r>
            <a:r>
              <a:rPr lang="en-US" sz="1000" dirty="0" err="1" smtClean="0"/>
              <a:t>би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скупи</a:t>
            </a:r>
            <a:r>
              <a:rPr lang="en-US" sz="1000" dirty="0" smtClean="0"/>
              <a:t> </a:t>
            </a:r>
            <a:r>
              <a:rPr lang="en-US" sz="1000" dirty="0" err="1" smtClean="0"/>
              <a:t>храброст</a:t>
            </a:r>
            <a:r>
              <a:rPr lang="en-US" sz="1000" dirty="0" smtClean="0"/>
              <a:t> и </a:t>
            </a:r>
            <a:r>
              <a:rPr lang="en-US" sz="1000" dirty="0" err="1" smtClean="0"/>
              <a:t>обећа</a:t>
            </a:r>
            <a:r>
              <a:rPr lang="en-US" sz="1000" dirty="0" smtClean="0"/>
              <a:t> </a:t>
            </a:r>
            <a:r>
              <a:rPr lang="en-US" sz="1000" dirty="0" err="1" smtClean="0"/>
              <a:t>себи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ће</a:t>
            </a:r>
            <a:r>
              <a:rPr lang="en-US" sz="1000" dirty="0" smtClean="0"/>
              <a:t> </a:t>
            </a:r>
            <a:r>
              <a:rPr lang="en-US" sz="1000" dirty="0" err="1" smtClean="0"/>
              <a:t>чим</a:t>
            </a:r>
            <a:r>
              <a:rPr lang="en-US" sz="1000" dirty="0" smtClean="0"/>
              <a:t> </a:t>
            </a:r>
            <a:r>
              <a:rPr lang="en-US" sz="1000" dirty="0" err="1" smtClean="0"/>
              <a:t>зора</a:t>
            </a:r>
            <a:r>
              <a:rPr lang="en-US" sz="1000" dirty="0" smtClean="0"/>
              <a:t> </a:t>
            </a:r>
            <a:r>
              <a:rPr lang="en-US" sz="1000" dirty="0" err="1" smtClean="0"/>
              <a:t>сване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пред</a:t>
            </a:r>
            <a:r>
              <a:rPr lang="en-US" sz="1000" dirty="0" smtClean="0"/>
              <a:t> </a:t>
            </a:r>
            <a:r>
              <a:rPr lang="en-US" sz="1000" dirty="0" err="1" smtClean="0"/>
              <a:t>огледало</a:t>
            </a:r>
            <a:r>
              <a:rPr lang="en-US" sz="1000" dirty="0" smtClean="0"/>
              <a:t>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стане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smtClean="0"/>
              <a:t>И </a:t>
            </a:r>
            <a:r>
              <a:rPr lang="en-US" sz="1000" dirty="0" err="1" smtClean="0"/>
              <a:t>док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бисерна</a:t>
            </a:r>
            <a:r>
              <a:rPr lang="en-US" sz="1000" dirty="0" smtClean="0"/>
              <a:t> </a:t>
            </a:r>
            <a:r>
              <a:rPr lang="en-US" sz="1000" dirty="0" err="1" smtClean="0"/>
              <a:t>зора</a:t>
            </a:r>
            <a:r>
              <a:rPr lang="en-US" sz="1000" dirty="0" smtClean="0"/>
              <a:t> </a:t>
            </a:r>
            <a:r>
              <a:rPr lang="en-US" sz="1000" dirty="0" err="1" smtClean="0"/>
              <a:t>свањавала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лептирица</a:t>
            </a:r>
            <a:r>
              <a:rPr lang="en-US" sz="1000" dirty="0" smtClean="0"/>
              <a:t> </a:t>
            </a:r>
            <a:r>
              <a:rPr lang="en-US" sz="1000" dirty="0" err="1" smtClean="0"/>
              <a:t>је</a:t>
            </a:r>
            <a:r>
              <a:rPr lang="en-US" sz="1000" dirty="0" smtClean="0"/>
              <a:t> </a:t>
            </a:r>
            <a:r>
              <a:rPr lang="en-US" sz="1000" dirty="0" err="1" smtClean="0"/>
              <a:t>лепотом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000" dirty="0" err="1" smtClean="0"/>
              <a:t>све</a:t>
            </a:r>
            <a:r>
              <a:rPr lang="en-US" sz="1000" dirty="0" smtClean="0"/>
              <a:t> </a:t>
            </a:r>
            <a:r>
              <a:rPr lang="en-US" sz="1000" dirty="0" err="1" smtClean="0"/>
              <a:t>опчињавала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5" name="Content Placeholder 4" descr="S6302240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3000375"/>
            <a:ext cx="4038600" cy="3214688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S630224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970463" y="3000375"/>
            <a:ext cx="3530600" cy="3125788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214438" y="1000125"/>
          <a:ext cx="914400" cy="771525"/>
        </p:xfrm>
        <a:graphic>
          <a:graphicData uri="http://schemas.openxmlformats.org/presentationml/2006/ole">
            <p:oleObj spid="_x0000_s3074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sr-Cyrl-RS" sz="1400" dirty="0" smtClean="0"/>
              <a:t>С</a:t>
            </a:r>
            <a:r>
              <a:rPr lang="sr-Cyrl-CS" sz="1400" dirty="0" smtClean="0"/>
              <a:t>вака група извештава унапред припремљене информације које смо заједно прикупили током прошле недеље, млађи разреди рецитују а старији нас упознају са специфичном флором и фауном мочвара;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sr-Cyrl-RS" sz="1400" dirty="0" smtClean="0"/>
              <a:t>к</a:t>
            </a:r>
            <a:r>
              <a:rPr lang="sr-Cyrl-CS" sz="1400" dirty="0" smtClean="0"/>
              <a:t>рећемо се кроз учионице , показујемо изложбу посвећену мочвари;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pic>
        <p:nvPicPr>
          <p:cNvPr id="13315" name="Content Placeholder 4" descr="S6302244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347913"/>
            <a:ext cx="4038600" cy="3028950"/>
          </a:xfrm>
        </p:spPr>
      </p:pic>
      <p:pic>
        <p:nvPicPr>
          <p:cNvPr id="13316" name="Content Placeholder 5" descr="S630224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347913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300" dirty="0" smtClean="0"/>
              <a:t/>
            </a:r>
            <a:br>
              <a:rPr lang="sr-Cyrl-RS" sz="1300" dirty="0" smtClean="0"/>
            </a:br>
            <a:r>
              <a:rPr lang="sr-Cyrl-RS" sz="1300" dirty="0" smtClean="0"/>
              <a:t/>
            </a:r>
            <a:br>
              <a:rPr lang="sr-Cyrl-RS" sz="1300" dirty="0" smtClean="0"/>
            </a:br>
            <a:r>
              <a:rPr lang="sr-Cyrl-RS" sz="1300" dirty="0" smtClean="0"/>
              <a:t/>
            </a:r>
            <a:br>
              <a:rPr lang="sr-Cyrl-RS" sz="1300" dirty="0" smtClean="0"/>
            </a:br>
            <a:r>
              <a:rPr lang="sr-Cyrl-RS" sz="1300" dirty="0" smtClean="0"/>
              <a:t/>
            </a:r>
            <a:br>
              <a:rPr lang="sr-Cyrl-RS" sz="1300" dirty="0" smtClean="0"/>
            </a:br>
            <a:r>
              <a:rPr lang="sr-Cyrl-RS" sz="3100" dirty="0" smtClean="0"/>
              <a:t>РИБЕ</a:t>
            </a:r>
            <a:r>
              <a:rPr lang="sr-Cyrl-RS" sz="1300" dirty="0" smtClean="0"/>
              <a:t/>
            </a:r>
            <a:br>
              <a:rPr lang="sr-Cyrl-RS" sz="1300" dirty="0" smtClean="0"/>
            </a:br>
            <a:r>
              <a:rPr lang="sr-Cyrl-RS" sz="1300" dirty="0" smtClean="0"/>
              <a:t/>
            </a:r>
            <a:br>
              <a:rPr lang="sr-Cyrl-RS" sz="1300" dirty="0" smtClean="0"/>
            </a:br>
            <a:r>
              <a:rPr lang="en-US" sz="1300" dirty="0" err="1" smtClean="0"/>
              <a:t>Сом</a:t>
            </a:r>
            <a:r>
              <a:rPr lang="en-US" sz="1300" dirty="0" smtClean="0"/>
              <a:t> – </a:t>
            </a:r>
            <a:r>
              <a:rPr lang="en-US" sz="1300" dirty="0" err="1" smtClean="0"/>
              <a:t>Гвидо</a:t>
            </a:r>
            <a:r>
              <a:rPr lang="en-US" sz="1300" dirty="0" smtClean="0"/>
              <a:t> </a:t>
            </a:r>
            <a:r>
              <a:rPr lang="en-US" sz="1300" dirty="0" err="1" smtClean="0"/>
              <a:t>Тартаља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smtClean="0"/>
              <a:t> </a:t>
            </a:r>
            <a:br>
              <a:rPr lang="en-US" sz="1300" dirty="0" smtClean="0"/>
            </a:br>
            <a:r>
              <a:rPr lang="en-US" sz="1300" dirty="0" smtClean="0"/>
              <a:t>- </a:t>
            </a:r>
            <a:r>
              <a:rPr lang="en-US" sz="1300" dirty="0" err="1" smtClean="0"/>
              <a:t>Памти</a:t>
            </a:r>
            <a:r>
              <a:rPr lang="en-US" sz="1300" dirty="0" smtClean="0"/>
              <a:t> </a:t>
            </a:r>
            <a:r>
              <a:rPr lang="en-US" sz="1300" dirty="0" err="1" smtClean="0"/>
              <a:t>ову</a:t>
            </a:r>
            <a:r>
              <a:rPr lang="en-US" sz="1300" dirty="0" smtClean="0"/>
              <a:t> </a:t>
            </a:r>
            <a:r>
              <a:rPr lang="en-US" sz="1300" dirty="0" err="1" smtClean="0"/>
              <a:t>мудрост</a:t>
            </a:r>
            <a:r>
              <a:rPr lang="en-US" sz="1300" dirty="0" smtClean="0"/>
              <a:t>, </a:t>
            </a:r>
            <a:r>
              <a:rPr lang="en-US" sz="1300" dirty="0" err="1" smtClean="0"/>
              <a:t>сине</a:t>
            </a:r>
            <a:r>
              <a:rPr lang="en-US" sz="1300" dirty="0" smtClean="0"/>
              <a:t>, - </a:t>
            </a:r>
            <a:br>
              <a:rPr lang="en-US" sz="1300" dirty="0" smtClean="0"/>
            </a:br>
            <a:r>
              <a:rPr lang="en-US" sz="1300" dirty="0" err="1" smtClean="0"/>
              <a:t>сом</a:t>
            </a:r>
            <a:r>
              <a:rPr lang="en-US" sz="1300" dirty="0" smtClean="0"/>
              <a:t> </a:t>
            </a:r>
            <a:r>
              <a:rPr lang="en-US" sz="1300" dirty="0" err="1" smtClean="0"/>
              <a:t>сомчету</a:t>
            </a:r>
            <a:r>
              <a:rPr lang="en-US" sz="1300" dirty="0" smtClean="0"/>
              <a:t> </a:t>
            </a:r>
            <a:r>
              <a:rPr lang="en-US" sz="1300" dirty="0" err="1" smtClean="0"/>
              <a:t>вели</a:t>
            </a:r>
            <a:r>
              <a:rPr lang="en-US" sz="1300" dirty="0" smtClean="0"/>
              <a:t> </a:t>
            </a:r>
            <a:r>
              <a:rPr lang="en-US" sz="1300" dirty="0" err="1" smtClean="0"/>
              <a:t>свом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err="1" smtClean="0"/>
              <a:t>само</a:t>
            </a:r>
            <a:r>
              <a:rPr lang="en-US" sz="1300" dirty="0" smtClean="0"/>
              <a:t> </a:t>
            </a:r>
            <a:r>
              <a:rPr lang="en-US" sz="1300" dirty="0" err="1" smtClean="0"/>
              <a:t>ко</a:t>
            </a:r>
            <a:r>
              <a:rPr lang="en-US" sz="1300" dirty="0" smtClean="0"/>
              <a:t> </a:t>
            </a:r>
            <a:r>
              <a:rPr lang="en-US" sz="1300" dirty="0" err="1" smtClean="0"/>
              <a:t>истински</a:t>
            </a:r>
            <a:r>
              <a:rPr lang="en-US" sz="1300" dirty="0" smtClean="0"/>
              <a:t> </a:t>
            </a:r>
            <a:r>
              <a:rPr lang="en-US" sz="1300" dirty="0" err="1" smtClean="0"/>
              <a:t>зине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err="1" smtClean="0"/>
              <a:t>може</a:t>
            </a:r>
            <a:r>
              <a:rPr lang="en-US" sz="1300" dirty="0" smtClean="0"/>
              <a:t> </a:t>
            </a:r>
            <a:r>
              <a:rPr lang="en-US" sz="1300" dirty="0" err="1" smtClean="0"/>
              <a:t>бити</a:t>
            </a:r>
            <a:r>
              <a:rPr lang="en-US" sz="1300" dirty="0" smtClean="0"/>
              <a:t> </a:t>
            </a:r>
            <a:r>
              <a:rPr lang="en-US" sz="1300" dirty="0" err="1" smtClean="0"/>
              <a:t>прави</a:t>
            </a:r>
            <a:r>
              <a:rPr lang="en-US" sz="1300" dirty="0" smtClean="0"/>
              <a:t> </a:t>
            </a:r>
            <a:r>
              <a:rPr lang="en-US" sz="1300" dirty="0" err="1" smtClean="0"/>
              <a:t>сом</a:t>
            </a:r>
            <a:r>
              <a:rPr lang="en-US" sz="1300" dirty="0" smtClean="0"/>
              <a:t>.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endParaRPr lang="en-US" sz="1000" dirty="0"/>
          </a:p>
        </p:txBody>
      </p:sp>
      <p:pic>
        <p:nvPicPr>
          <p:cNvPr id="5" name="Content Placeholder 4" descr="S630224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348706"/>
            <a:ext cx="4038600" cy="3028950"/>
          </a:xfrm>
          <a:effectLst>
            <a:softEdge rad="112500"/>
          </a:effectLst>
        </p:spPr>
      </p:pic>
      <p:pic>
        <p:nvPicPr>
          <p:cNvPr id="8" name="Content Placeholder 7" descr="S630225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348706"/>
            <a:ext cx="4038600" cy="3028950"/>
          </a:xfrm>
          <a:effectLst>
            <a:softEdge rad="112500"/>
          </a:effectLst>
        </p:spPr>
      </p:pic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7072330" y="500042"/>
          <a:ext cx="914400" cy="771525"/>
        </p:xfrm>
        <a:graphic>
          <a:graphicData uri="http://schemas.openxmlformats.org/presentationml/2006/ole">
            <p:oleObj spid="_x0000_s4098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1800" dirty="0" smtClean="0"/>
              <a:t>ВОДОЗЕМЦИ                               ГМИЗАВЦИ</a:t>
            </a: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en-US" sz="1000" dirty="0" err="1" smtClean="0"/>
              <a:t>Жаба</a:t>
            </a:r>
            <a:r>
              <a:rPr lang="en-US" sz="1000" dirty="0" smtClean="0"/>
              <a:t> </a:t>
            </a:r>
            <a:r>
              <a:rPr lang="en-US" sz="1000" dirty="0" err="1" smtClean="0"/>
              <a:t>чита</a:t>
            </a:r>
            <a:r>
              <a:rPr lang="en-US" sz="1000" dirty="0" smtClean="0"/>
              <a:t> </a:t>
            </a:r>
            <a:r>
              <a:rPr lang="en-US" sz="1000" dirty="0" err="1" smtClean="0"/>
              <a:t>новине</a:t>
            </a:r>
            <a:r>
              <a:rPr lang="en-US" sz="1000" dirty="0" smtClean="0"/>
              <a:t> – </a:t>
            </a:r>
            <a:r>
              <a:rPr lang="en-US" sz="1000" dirty="0" err="1" smtClean="0"/>
              <a:t>Јован</a:t>
            </a:r>
            <a:r>
              <a:rPr lang="en-US" sz="1000" dirty="0" smtClean="0"/>
              <a:t> </a:t>
            </a:r>
            <a:r>
              <a:rPr lang="en-US" sz="1000" dirty="0" err="1" smtClean="0"/>
              <a:t>Јовановић</a:t>
            </a:r>
            <a:r>
              <a:rPr lang="en-US" sz="1000" dirty="0" smtClean="0"/>
              <a:t> </a:t>
            </a:r>
            <a:r>
              <a:rPr lang="en-US" sz="1000" dirty="0" err="1" smtClean="0"/>
              <a:t>Змај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Седи</a:t>
            </a:r>
            <a:r>
              <a:rPr lang="en-US" sz="1000" dirty="0" smtClean="0"/>
              <a:t> </a:t>
            </a:r>
            <a:r>
              <a:rPr lang="en-US" sz="1000" dirty="0" err="1" smtClean="0"/>
              <a:t>жаба</a:t>
            </a:r>
            <a:r>
              <a:rPr lang="en-US" sz="1000" dirty="0" smtClean="0"/>
              <a:t> </a:t>
            </a:r>
            <a:r>
              <a:rPr lang="en-US" sz="1000" dirty="0" err="1" smtClean="0"/>
              <a:t>сама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На</a:t>
            </a:r>
            <a:r>
              <a:rPr lang="en-US" sz="1000" dirty="0" smtClean="0"/>
              <a:t> </a:t>
            </a:r>
            <a:r>
              <a:rPr lang="en-US" sz="1000" dirty="0" err="1" smtClean="0"/>
              <a:t>листу</a:t>
            </a:r>
            <a:r>
              <a:rPr lang="en-US" sz="1000" dirty="0" smtClean="0"/>
              <a:t> </a:t>
            </a:r>
            <a:r>
              <a:rPr lang="en-US" sz="1000" dirty="0" err="1" smtClean="0"/>
              <a:t>локвања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Од</a:t>
            </a:r>
            <a:r>
              <a:rPr lang="en-US" sz="1000" dirty="0" smtClean="0"/>
              <a:t> </a:t>
            </a:r>
            <a:r>
              <a:rPr lang="en-US" sz="1000" dirty="0" err="1" smtClean="0"/>
              <a:t>жаркога</a:t>
            </a:r>
            <a:r>
              <a:rPr lang="en-US" sz="1000" dirty="0" smtClean="0"/>
              <a:t> </a:t>
            </a:r>
            <a:r>
              <a:rPr lang="en-US" sz="1000" dirty="0" err="1" smtClean="0"/>
              <a:t>сунца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штитом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заклања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новине</a:t>
            </a:r>
            <a:r>
              <a:rPr lang="en-US" sz="1000" dirty="0" smtClean="0"/>
              <a:t> </a:t>
            </a:r>
            <a:r>
              <a:rPr lang="en-US" sz="1000" dirty="0" err="1" smtClean="0"/>
              <a:t>чита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То</a:t>
            </a:r>
            <a:r>
              <a:rPr lang="en-US" sz="1000" dirty="0" smtClean="0"/>
              <a:t> </a:t>
            </a:r>
            <a:r>
              <a:rPr lang="en-US" sz="1000" dirty="0" err="1" smtClean="0"/>
              <a:t>вам</a:t>
            </a:r>
            <a:r>
              <a:rPr lang="en-US" sz="1000" dirty="0" smtClean="0"/>
              <a:t> </a:t>
            </a:r>
            <a:r>
              <a:rPr lang="en-US" sz="1000" dirty="0" err="1" smtClean="0"/>
              <a:t>слика</a:t>
            </a:r>
            <a:r>
              <a:rPr lang="en-US" sz="1000" dirty="0" smtClean="0"/>
              <a:t> </a:t>
            </a:r>
            <a:r>
              <a:rPr lang="en-US" sz="1000" dirty="0" err="1" smtClean="0"/>
              <a:t>каже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err="1" smtClean="0"/>
              <a:t>Ал</a:t>
            </a:r>
            <a:r>
              <a:rPr lang="en-US" sz="1000" dirty="0" smtClean="0"/>
              <a:t>` </a:t>
            </a:r>
            <a:r>
              <a:rPr lang="en-US" sz="1000" dirty="0" err="1" smtClean="0"/>
              <a:t>не</a:t>
            </a:r>
            <a:r>
              <a:rPr lang="en-US" sz="1000" dirty="0" smtClean="0"/>
              <a:t> </a:t>
            </a:r>
            <a:r>
              <a:rPr lang="en-US" sz="1000" dirty="0" err="1" smtClean="0"/>
              <a:t>мож</a:t>
            </a:r>
            <a:r>
              <a:rPr lang="en-US" sz="1000" dirty="0" smtClean="0"/>
              <a:t>` </a:t>
            </a:r>
            <a:r>
              <a:rPr lang="en-US" sz="1000" dirty="0" err="1" smtClean="0"/>
              <a:t>да</a:t>
            </a:r>
            <a:r>
              <a:rPr lang="en-US" sz="1000" dirty="0" smtClean="0"/>
              <a:t> </a:t>
            </a:r>
            <a:r>
              <a:rPr lang="en-US" sz="1000" dirty="0" err="1" smtClean="0"/>
              <a:t>нађе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Што</a:t>
            </a:r>
            <a:r>
              <a:rPr lang="en-US" sz="1000" dirty="0" smtClean="0"/>
              <a:t> </a:t>
            </a:r>
            <a:r>
              <a:rPr lang="en-US" sz="1000" dirty="0" err="1" smtClean="0"/>
              <a:t>јој</a:t>
            </a:r>
            <a:r>
              <a:rPr lang="en-US" sz="1000" dirty="0" smtClean="0"/>
              <a:t> </a:t>
            </a:r>
            <a:r>
              <a:rPr lang="en-US" sz="1000" dirty="0" err="1" smtClean="0"/>
              <a:t>очи</a:t>
            </a:r>
            <a:r>
              <a:rPr lang="en-US" sz="1000" dirty="0" smtClean="0"/>
              <a:t> </a:t>
            </a:r>
            <a:r>
              <a:rPr lang="en-US" sz="1000" dirty="0" err="1" smtClean="0"/>
              <a:t>траже</a:t>
            </a:r>
            <a:r>
              <a:rPr lang="en-US" sz="1000" dirty="0" smtClean="0"/>
              <a:t>.</a:t>
            </a:r>
            <a:br>
              <a:rPr lang="en-US" sz="1000" dirty="0" smtClean="0"/>
            </a:br>
            <a:r>
              <a:rPr lang="en-US" sz="1000" dirty="0" smtClean="0"/>
              <a:t> </a:t>
            </a:r>
            <a:br>
              <a:rPr lang="en-US" sz="1000" dirty="0" smtClean="0"/>
            </a:br>
            <a:r>
              <a:rPr lang="en-US" sz="1000" dirty="0" err="1" smtClean="0"/>
              <a:t>Знате</a:t>
            </a:r>
            <a:r>
              <a:rPr lang="en-US" sz="1000" dirty="0" smtClean="0"/>
              <a:t> </a:t>
            </a:r>
            <a:r>
              <a:rPr lang="en-US" sz="1000" dirty="0" err="1" smtClean="0"/>
              <a:t>већ</a:t>
            </a:r>
            <a:r>
              <a:rPr lang="en-US" sz="1000" dirty="0" smtClean="0"/>
              <a:t> о </a:t>
            </a:r>
            <a:r>
              <a:rPr lang="en-US" sz="1000" dirty="0" err="1" smtClean="0"/>
              <a:t>чему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Жабе</a:t>
            </a:r>
            <a:r>
              <a:rPr lang="en-US" sz="1000" dirty="0" smtClean="0"/>
              <a:t> </a:t>
            </a:r>
            <a:r>
              <a:rPr lang="en-US" sz="1000" dirty="0" err="1" smtClean="0"/>
              <a:t>бригу</a:t>
            </a:r>
            <a:r>
              <a:rPr lang="en-US" sz="1000" dirty="0" smtClean="0"/>
              <a:t> </a:t>
            </a:r>
            <a:r>
              <a:rPr lang="en-US" sz="1000" dirty="0" err="1" smtClean="0"/>
              <a:t>воде</a:t>
            </a:r>
            <a:r>
              <a:rPr lang="en-US" sz="1000" dirty="0" smtClean="0"/>
              <a:t>:</a:t>
            </a:r>
            <a:br>
              <a:rPr lang="en-US" sz="1000" dirty="0" smtClean="0"/>
            </a:br>
            <a:r>
              <a:rPr lang="en-US" sz="1000" dirty="0" err="1" smtClean="0"/>
              <a:t>Хоће</a:t>
            </a:r>
            <a:r>
              <a:rPr lang="en-US" sz="1000" dirty="0" smtClean="0"/>
              <a:t> </a:t>
            </a:r>
            <a:r>
              <a:rPr lang="en-US" sz="1000" dirty="0" err="1" smtClean="0"/>
              <a:t>ли</a:t>
            </a:r>
            <a:r>
              <a:rPr lang="en-US" sz="1000" dirty="0" smtClean="0"/>
              <a:t> </a:t>
            </a:r>
            <a:r>
              <a:rPr lang="en-US" sz="1000" dirty="0" err="1" smtClean="0"/>
              <a:t>се</a:t>
            </a:r>
            <a:r>
              <a:rPr lang="en-US" sz="1000" dirty="0" smtClean="0"/>
              <a:t> </a:t>
            </a:r>
            <a:r>
              <a:rPr lang="en-US" sz="1000" dirty="0" err="1" smtClean="0"/>
              <a:t>скоро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err="1" smtClean="0"/>
              <a:t>Одселити</a:t>
            </a:r>
            <a:r>
              <a:rPr lang="en-US" sz="1000" dirty="0" smtClean="0"/>
              <a:t> </a:t>
            </a:r>
            <a:r>
              <a:rPr lang="en-US" sz="1000" dirty="0" err="1" smtClean="0"/>
              <a:t>роде</a:t>
            </a:r>
            <a:r>
              <a:rPr lang="en-US" sz="1000" dirty="0" smtClean="0"/>
              <a:t>?</a:t>
            </a:r>
            <a:br>
              <a:rPr lang="en-US" sz="1000" dirty="0" smtClean="0"/>
            </a:br>
            <a:endParaRPr lang="en-US" sz="1000" dirty="0"/>
          </a:p>
        </p:txBody>
      </p:sp>
      <p:pic>
        <p:nvPicPr>
          <p:cNvPr id="6" name="Content Placeholder 5" descr="S63022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18238" y="2500306"/>
            <a:ext cx="3146498" cy="3625857"/>
          </a:xfrm>
          <a:effectLst>
            <a:softEdge rad="112500"/>
          </a:effectLst>
        </p:spPr>
      </p:pic>
      <p:pic>
        <p:nvPicPr>
          <p:cNvPr id="8" name="Content Placeholder 7" descr="S6302249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2571744"/>
            <a:ext cx="3741216" cy="2805912"/>
          </a:xfrm>
          <a:effectLst>
            <a:softEdge rad="112500"/>
          </a:effectLst>
        </p:spPr>
      </p:pic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7715250" y="785813"/>
          <a:ext cx="914400" cy="771525"/>
        </p:xfrm>
        <a:graphic>
          <a:graphicData uri="http://schemas.openxmlformats.org/presentationml/2006/ole">
            <p:oleObj spid="_x0000_s5122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sr-Cyrl-RS" sz="1000" dirty="0" smtClean="0"/>
              <a:t/>
            </a:r>
            <a:br>
              <a:rPr lang="sr-Cyrl-RS" sz="1000" dirty="0" smtClean="0"/>
            </a:br>
            <a:r>
              <a:rPr lang="sr-Cyrl-RS" sz="2800" dirty="0" smtClean="0"/>
              <a:t>С И С А Р И</a:t>
            </a:r>
            <a:r>
              <a:rPr lang="en-US" sz="2800" dirty="0" smtClean="0"/>
              <a:t> </a:t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12293" name="Content Placeholder 6" descr="S6302255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14282" y="2714620"/>
            <a:ext cx="4786346" cy="39290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49" name="Content Placeholder 6"/>
          <p:cNvSpPr>
            <a:spLocks noGrp="1"/>
          </p:cNvSpPr>
          <p:nvPr>
            <p:ph sz="quarter" idx="4"/>
          </p:nvPr>
        </p:nvSpPr>
        <p:spPr>
          <a:xfrm>
            <a:off x="4643438" y="2362200"/>
            <a:ext cx="4043362" cy="39243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1000" b="1" smtClean="0"/>
              <a:t>Јеж и јабука – Гвидо Тартаља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Јеж нашао јабуку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сад се пита сам: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“Коме да је поклоним?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Коме да је дам?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Медвед – он је дангуба,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њему не – ни грам!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Вук је стари разбојник,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ја га добро знам!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Лисица је најгори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>
                <a:latin typeface="Times New Roman" pitchFamily="18" charset="0"/>
              </a:rPr>
              <a:t>ж</a:t>
            </a:r>
            <a:r>
              <a:rPr lang="en-US" sz="1000" b="1" smtClean="0"/>
              <a:t>ивотињск</a:t>
            </a:r>
            <a:r>
              <a:rPr lang="en-US" sz="1000" b="1" smtClean="0">
                <a:latin typeface="Times New Roman" pitchFamily="18" charset="0"/>
              </a:rPr>
              <a:t>и </a:t>
            </a:r>
            <a:r>
              <a:rPr lang="en-US" sz="1000" b="1" smtClean="0"/>
              <a:t>шљам!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Јазавац је крадљивац,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и није га срам.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Ни твор не заслужује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да му ма шта дам...”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Јеж одлучи најпосле: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“Појешћу је сам!”</a:t>
            </a:r>
          </a:p>
          <a:p>
            <a:pPr algn="ctr">
              <a:buFont typeface="Wingdings 2" pitchFamily="18" charset="2"/>
              <a:buNone/>
            </a:pPr>
            <a:r>
              <a:rPr lang="en-US" sz="1000" b="1" smtClean="0"/>
              <a:t> </a:t>
            </a:r>
          </a:p>
          <a:p>
            <a:endParaRPr lang="en-US" sz="1000" smtClean="0"/>
          </a:p>
        </p:txBody>
      </p:sp>
      <p:sp>
        <p:nvSpPr>
          <p:cNvPr id="615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  <a:noFill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b="1" cap="none" smtClean="0">
                <a:latin typeface="Arial" charset="0"/>
                <a:cs typeface="Times New Roman" pitchFamily="18" charset="0"/>
              </a:rPr>
              <a:t>Слепи миш</a:t>
            </a:r>
            <a:r>
              <a:rPr lang="en-US" sz="1000" cap="none" smtClean="0">
                <a:latin typeface="Arial" charset="0"/>
                <a:cs typeface="Times New Roman" pitchFamily="18" charset="0"/>
              </a:rPr>
              <a:t> – Гвидо Тартаља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Лети јури, а зиму преспава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на тавану, обешен о греду.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Ал` шта ради када прокишњава,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кад на крову није све у реду?</a:t>
            </a:r>
            <a:endParaRPr lang="en-US" sz="800" cap="none" smtClean="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Да л` разапне преко свога тела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 cap="none" smtClean="0">
                <a:latin typeface="Arial" charset="0"/>
                <a:cs typeface="Times New Roman" pitchFamily="18" charset="0"/>
              </a:rPr>
              <a:t>своја крила као два амрела?</a:t>
            </a:r>
            <a:r>
              <a:rPr lang="en-US" sz="800" cap="none" smtClean="0">
                <a:latin typeface="Arial" charset="0"/>
              </a:rPr>
              <a:t> </a:t>
            </a:r>
            <a:endParaRPr lang="en-US" sz="1800" cap="none" smtClean="0">
              <a:latin typeface="Arial" charset="0"/>
            </a:endParaRPr>
          </a:p>
        </p:txBody>
      </p:sp>
      <p:graphicFrame>
        <p:nvGraphicFramePr>
          <p:cNvPr id="6146" name="Object 8"/>
          <p:cNvGraphicFramePr>
            <a:graphicFrameLocks noChangeAspect="1"/>
          </p:cNvGraphicFramePr>
          <p:nvPr/>
        </p:nvGraphicFramePr>
        <p:xfrm>
          <a:off x="7072313" y="857250"/>
          <a:ext cx="914400" cy="771525"/>
        </p:xfrm>
        <a:graphic>
          <a:graphicData uri="http://schemas.openxmlformats.org/presentationml/2006/ole">
            <p:oleObj spid="_x0000_s6146" name="Document" showAsIcon="1" r:id="rId4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Cyrl-RS" sz="4400" dirty="0" smtClean="0"/>
              <a:t>птице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5543550" cy="750887"/>
          </a:xfrm>
        </p:spPr>
        <p:txBody>
          <a:bodyPr/>
          <a:lstStyle/>
          <a:p>
            <a:pPr>
              <a:defRPr/>
            </a:pPr>
            <a:r>
              <a:rPr lang="sr-Cyrl-RS" sz="1100" b="1" dirty="0" smtClean="0"/>
              <a:t>                                     </a:t>
            </a:r>
          </a:p>
          <a:p>
            <a:pPr>
              <a:defRPr/>
            </a:pPr>
            <a:endParaRPr lang="sr-Cyrl-RS" sz="1100" b="1" dirty="0" smtClean="0"/>
          </a:p>
          <a:p>
            <a:pPr>
              <a:defRPr/>
            </a:pPr>
            <a:endParaRPr lang="sr-Cyrl-RS" sz="1100" b="1" dirty="0" smtClean="0"/>
          </a:p>
          <a:p>
            <a:pPr>
              <a:defRPr/>
            </a:pPr>
            <a:endParaRPr lang="sr-Cyrl-RS" sz="1100" b="1" dirty="0" smtClean="0"/>
          </a:p>
          <a:p>
            <a:pPr algn="ctr">
              <a:defRPr/>
            </a:pPr>
            <a:r>
              <a:rPr lang="sr-Cyrl-RS" sz="1100" b="1" dirty="0" smtClean="0"/>
              <a:t>                                                                   </a:t>
            </a:r>
            <a:r>
              <a:rPr lang="en-US" sz="1100" b="1" dirty="0" err="1" smtClean="0"/>
              <a:t>Детлић</a:t>
            </a:r>
            <a:r>
              <a:rPr lang="en-US" sz="1100" dirty="0" smtClean="0"/>
              <a:t> – </a:t>
            </a:r>
            <a:r>
              <a:rPr lang="en-US" sz="1100" dirty="0" err="1" smtClean="0"/>
              <a:t>Јован</a:t>
            </a:r>
            <a:r>
              <a:rPr lang="en-US" sz="1100" dirty="0" smtClean="0"/>
              <a:t> </a:t>
            </a:r>
            <a:r>
              <a:rPr lang="en-US" sz="1100" dirty="0" err="1" smtClean="0"/>
              <a:t>Јовановић</a:t>
            </a:r>
            <a:r>
              <a:rPr lang="en-US" sz="1100" dirty="0" smtClean="0"/>
              <a:t> </a:t>
            </a:r>
            <a:r>
              <a:rPr lang="en-US" sz="1100" dirty="0" err="1" smtClean="0"/>
              <a:t>Змај</a:t>
            </a:r>
            <a:endParaRPr lang="en-US" sz="1100" dirty="0" smtClean="0"/>
          </a:p>
          <a:p>
            <a:pPr>
              <a:defRPr/>
            </a:pPr>
            <a:r>
              <a:rPr lang="en-US" sz="1100" dirty="0" smtClean="0"/>
              <a:t> </a:t>
            </a:r>
          </a:p>
          <a:p>
            <a:pPr>
              <a:defRPr/>
            </a:pPr>
            <a:r>
              <a:rPr lang="en-US" sz="1100" dirty="0" err="1" smtClean="0"/>
              <a:t>Детлић</a:t>
            </a:r>
            <a:r>
              <a:rPr lang="en-US" sz="1100" dirty="0" smtClean="0"/>
              <a:t> </a:t>
            </a:r>
            <a:r>
              <a:rPr lang="en-US" sz="1100" dirty="0" err="1" smtClean="0"/>
              <a:t>дрво</a:t>
            </a:r>
            <a:r>
              <a:rPr lang="en-US" sz="1100" dirty="0" smtClean="0"/>
              <a:t> </a:t>
            </a:r>
            <a:r>
              <a:rPr lang="en-US" sz="1100" dirty="0" err="1" smtClean="0"/>
              <a:t>кљуца</a:t>
            </a:r>
            <a:r>
              <a:rPr lang="en-US" sz="1100" dirty="0" smtClean="0"/>
              <a:t>,</a:t>
            </a:r>
          </a:p>
          <a:p>
            <a:pPr>
              <a:defRPr/>
            </a:pPr>
            <a:r>
              <a:rPr lang="en-US" sz="1100" dirty="0" err="1" smtClean="0"/>
              <a:t>то</a:t>
            </a:r>
            <a:r>
              <a:rPr lang="en-US" sz="1100" dirty="0" smtClean="0"/>
              <a:t> </a:t>
            </a:r>
            <a:r>
              <a:rPr lang="en-US" sz="1100" dirty="0" err="1" smtClean="0"/>
              <a:t>му</a:t>
            </a:r>
            <a:r>
              <a:rPr lang="en-US" sz="1100" dirty="0" smtClean="0"/>
              <a:t> </a:t>
            </a:r>
            <a:r>
              <a:rPr lang="en-US" sz="1100" dirty="0" err="1" smtClean="0"/>
              <a:t>је</a:t>
            </a:r>
            <a:r>
              <a:rPr lang="en-US" sz="1100" dirty="0" smtClean="0"/>
              <a:t> у </a:t>
            </a:r>
            <a:r>
              <a:rPr lang="en-US" sz="1100" dirty="0" err="1" smtClean="0"/>
              <a:t>крви</a:t>
            </a:r>
            <a:r>
              <a:rPr lang="en-US" sz="1100" dirty="0" smtClean="0"/>
              <a:t>.</a:t>
            </a:r>
          </a:p>
          <a:p>
            <a:pPr>
              <a:defRPr/>
            </a:pPr>
            <a:r>
              <a:rPr lang="en-US" sz="1100" dirty="0" smtClean="0"/>
              <a:t>А </a:t>
            </a:r>
            <a:r>
              <a:rPr lang="en-US" sz="1100" dirty="0" err="1" smtClean="0"/>
              <a:t>шта</a:t>
            </a:r>
            <a:r>
              <a:rPr lang="en-US" sz="1100" dirty="0" smtClean="0"/>
              <a:t> </a:t>
            </a:r>
            <a:r>
              <a:rPr lang="en-US" sz="1100" dirty="0" err="1" smtClean="0"/>
              <a:t>хоће</a:t>
            </a:r>
            <a:r>
              <a:rPr lang="en-US" sz="1100" dirty="0" smtClean="0"/>
              <a:t> </a:t>
            </a:r>
            <a:r>
              <a:rPr lang="en-US" sz="1100" dirty="0" err="1" smtClean="0"/>
              <a:t>тиме</a:t>
            </a:r>
            <a:r>
              <a:rPr lang="en-US" sz="1100" dirty="0" smtClean="0"/>
              <a:t>?</a:t>
            </a:r>
          </a:p>
          <a:p>
            <a:pPr>
              <a:defRPr/>
            </a:pPr>
            <a:r>
              <a:rPr lang="en-US" sz="1100" dirty="0" err="1" smtClean="0"/>
              <a:t>Хоће</a:t>
            </a:r>
            <a:r>
              <a:rPr lang="en-US" sz="1100" dirty="0" smtClean="0"/>
              <a:t> </a:t>
            </a:r>
            <a:r>
              <a:rPr lang="en-US" sz="1100" dirty="0" err="1" smtClean="0"/>
              <a:t>мало</a:t>
            </a:r>
            <a:r>
              <a:rPr lang="en-US" sz="1100" dirty="0" smtClean="0"/>
              <a:t> </a:t>
            </a:r>
            <a:r>
              <a:rPr lang="en-US" sz="1100" dirty="0" err="1" smtClean="0"/>
              <a:t>црви</a:t>
            </a:r>
            <a:r>
              <a:rPr lang="en-US" sz="1100" dirty="0" smtClean="0"/>
              <a:t>.</a:t>
            </a:r>
          </a:p>
          <a:p>
            <a:pPr>
              <a:defRPr/>
            </a:pPr>
            <a:r>
              <a:rPr lang="en-US" sz="1200" dirty="0" smtClean="0"/>
              <a:t> </a:t>
            </a:r>
          </a:p>
          <a:p>
            <a:pPr>
              <a:defRPr/>
            </a:pPr>
            <a:r>
              <a:rPr lang="sr-Cyrl-RS" sz="1200" dirty="0" smtClean="0"/>
              <a:t>   </a:t>
            </a:r>
            <a:endParaRPr lang="en-US" sz="12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>
              <a:defRPr/>
            </a:pPr>
            <a:r>
              <a:rPr lang="en-US" sz="1200" dirty="0" smtClean="0"/>
              <a:t> </a:t>
            </a:r>
          </a:p>
          <a:p>
            <a:pPr>
              <a:defRPr/>
            </a:pPr>
            <a:endParaRPr lang="sr-Cyrl-RS" sz="1100" dirty="0" smtClean="0"/>
          </a:p>
          <a:p>
            <a:pPr>
              <a:defRPr/>
            </a:pPr>
            <a:endParaRPr lang="sr-Cyrl-RS" sz="1100" dirty="0" smtClean="0"/>
          </a:p>
          <a:p>
            <a:pPr>
              <a:defRPr/>
            </a:pPr>
            <a:endParaRPr lang="sr-Cyrl-RS" sz="1100" dirty="0" smtClean="0"/>
          </a:p>
          <a:p>
            <a:pPr>
              <a:defRPr/>
            </a:pPr>
            <a:endParaRPr lang="sr-Cyrl-RS" sz="1100" dirty="0" smtClean="0"/>
          </a:p>
          <a:p>
            <a:pPr algn="ctr">
              <a:defRPr/>
            </a:pPr>
            <a:r>
              <a:rPr lang="en-US" sz="1100" dirty="0" smtClean="0"/>
              <a:t>А </a:t>
            </a:r>
            <a:r>
              <a:rPr lang="en-US" sz="1100" dirty="0" err="1" smtClean="0"/>
              <a:t>шта</a:t>
            </a:r>
            <a:r>
              <a:rPr lang="en-US" sz="1100" dirty="0" smtClean="0"/>
              <a:t> </a:t>
            </a:r>
            <a:r>
              <a:rPr lang="en-US" sz="1100" dirty="0" err="1" smtClean="0"/>
              <a:t>ће</a:t>
            </a:r>
            <a:r>
              <a:rPr lang="en-US" sz="1100" dirty="0" smtClean="0"/>
              <a:t> </a:t>
            </a:r>
            <a:r>
              <a:rPr lang="en-US" sz="1100" dirty="0" err="1" smtClean="0"/>
              <a:t>му</a:t>
            </a:r>
            <a:r>
              <a:rPr lang="en-US" sz="1100" dirty="0" smtClean="0"/>
              <a:t> </a:t>
            </a:r>
            <a:r>
              <a:rPr lang="en-US" sz="1100" dirty="0" err="1" smtClean="0"/>
              <a:t>црви</a:t>
            </a:r>
            <a:r>
              <a:rPr lang="en-US" sz="1100" dirty="0" smtClean="0"/>
              <a:t>?  </a:t>
            </a:r>
          </a:p>
          <a:p>
            <a:pPr algn="ctr">
              <a:defRPr/>
            </a:pPr>
            <a:r>
              <a:rPr lang="en-US" sz="1100" dirty="0" smtClean="0"/>
              <a:t>– </a:t>
            </a:r>
            <a:r>
              <a:rPr lang="en-US" sz="1100" dirty="0" err="1" smtClean="0"/>
              <a:t>пита</a:t>
            </a:r>
            <a:r>
              <a:rPr lang="en-US" sz="1100" dirty="0" smtClean="0"/>
              <a:t> </a:t>
            </a:r>
            <a:r>
              <a:rPr lang="en-US" sz="1100" dirty="0" err="1" smtClean="0"/>
              <a:t>мала</a:t>
            </a:r>
            <a:r>
              <a:rPr lang="en-US" sz="1100" dirty="0" smtClean="0"/>
              <a:t> </a:t>
            </a:r>
            <a:r>
              <a:rPr lang="en-US" sz="1100" dirty="0" err="1" smtClean="0"/>
              <a:t>Стана</a:t>
            </a:r>
            <a:r>
              <a:rPr lang="en-US" sz="1100" dirty="0" smtClean="0"/>
              <a:t>.</a:t>
            </a:r>
          </a:p>
          <a:p>
            <a:pPr algn="ctr">
              <a:defRPr/>
            </a:pPr>
            <a:r>
              <a:rPr lang="en-US" sz="1100" dirty="0" smtClean="0"/>
              <a:t>О, </a:t>
            </a:r>
            <a:r>
              <a:rPr lang="en-US" sz="1100" dirty="0" err="1" smtClean="0"/>
              <a:t>забога</a:t>
            </a:r>
            <a:r>
              <a:rPr lang="en-US" sz="1100" dirty="0" smtClean="0"/>
              <a:t>, </a:t>
            </a:r>
            <a:r>
              <a:rPr lang="en-US" sz="1100" dirty="0" err="1" smtClean="0"/>
              <a:t>Стано</a:t>
            </a:r>
            <a:r>
              <a:rPr lang="en-US" sz="1100" dirty="0" smtClean="0"/>
              <a:t>,</a:t>
            </a:r>
          </a:p>
          <a:p>
            <a:pPr algn="ctr">
              <a:defRPr/>
            </a:pPr>
            <a:r>
              <a:rPr lang="en-US" sz="1100" dirty="0" err="1" smtClean="0"/>
              <a:t>па</a:t>
            </a:r>
            <a:r>
              <a:rPr lang="en-US" sz="1100" dirty="0" smtClean="0"/>
              <a:t> </a:t>
            </a:r>
            <a:r>
              <a:rPr lang="en-US" sz="1100" dirty="0" err="1" smtClean="0"/>
              <a:t>то</a:t>
            </a:r>
            <a:r>
              <a:rPr lang="en-US" sz="1100" dirty="0" smtClean="0"/>
              <a:t> </a:t>
            </a:r>
            <a:r>
              <a:rPr lang="en-US" sz="1100" dirty="0" err="1" smtClean="0"/>
              <a:t>му</a:t>
            </a:r>
            <a:r>
              <a:rPr lang="en-US" sz="1100" dirty="0" smtClean="0"/>
              <a:t> </a:t>
            </a:r>
            <a:r>
              <a:rPr lang="en-US" sz="1100" dirty="0" err="1" smtClean="0"/>
              <a:t>је</a:t>
            </a:r>
            <a:r>
              <a:rPr lang="en-US" sz="1100" dirty="0" smtClean="0"/>
              <a:t> </a:t>
            </a:r>
            <a:r>
              <a:rPr lang="en-US" sz="1100" dirty="0" err="1" smtClean="0"/>
              <a:t>храна</a:t>
            </a:r>
            <a:r>
              <a:rPr lang="en-US" sz="1100" dirty="0" smtClean="0"/>
              <a:t>.</a:t>
            </a:r>
          </a:p>
          <a:p>
            <a:pPr>
              <a:defRPr/>
            </a:pPr>
            <a:r>
              <a:rPr lang="en-US" sz="1200" dirty="0" smtClean="0"/>
              <a:t> </a:t>
            </a:r>
          </a:p>
          <a:p>
            <a:pPr eaLnBrk="1" hangingPunct="1">
              <a:defRPr/>
            </a:pPr>
            <a:endParaRPr lang="en-US" sz="1200" dirty="0"/>
          </a:p>
        </p:txBody>
      </p:sp>
      <p:pic>
        <p:nvPicPr>
          <p:cNvPr id="7174" name="Content Placeholder 6" descr="S6302261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728913"/>
            <a:ext cx="4040188" cy="3030537"/>
          </a:xfrm>
        </p:spPr>
      </p:pic>
      <p:pic>
        <p:nvPicPr>
          <p:cNvPr id="7175" name="Content Placeholder 7" descr="S6302268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645025" y="2728913"/>
            <a:ext cx="4041775" cy="3030537"/>
          </a:xfrm>
        </p:spPr>
      </p:pic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7786710" y="571480"/>
          <a:ext cx="914400" cy="771525"/>
        </p:xfrm>
        <a:graphic>
          <a:graphicData uri="http://schemas.openxmlformats.org/presentationml/2006/ole">
            <p:oleObj spid="_x0000_s7170" name="Document" showAsIcon="1" r:id="rId5" imgW="914400" imgH="77148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sr-Cyrl-RS" sz="900" dirty="0" smtClean="0"/>
              <a:t/>
            </a:r>
            <a:br>
              <a:rPr lang="sr-Cyrl-RS" sz="900" dirty="0" smtClean="0"/>
            </a:br>
            <a:r>
              <a:rPr lang="en-US" sz="900" dirty="0" err="1" smtClean="0"/>
              <a:t>Гуске</a:t>
            </a:r>
            <a:r>
              <a:rPr lang="en-US" sz="900" dirty="0" smtClean="0"/>
              <a:t> – </a:t>
            </a:r>
            <a:r>
              <a:rPr lang="en-US" sz="900" dirty="0" err="1" smtClean="0"/>
              <a:t>Гвидо</a:t>
            </a:r>
            <a:r>
              <a:rPr lang="en-US" sz="900" dirty="0" smtClean="0"/>
              <a:t> </a:t>
            </a:r>
            <a:r>
              <a:rPr lang="en-US" sz="900" dirty="0" err="1" smtClean="0"/>
              <a:t>Тартаља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Једна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рекла</a:t>
            </a:r>
            <a:r>
              <a:rPr lang="en-US" sz="900" dirty="0" smtClean="0"/>
              <a:t> </a:t>
            </a:r>
            <a:r>
              <a:rPr lang="en-US" sz="900" dirty="0" err="1" smtClean="0"/>
              <a:t>другој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гуски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smtClean="0"/>
              <a:t>“</a:t>
            </a:r>
            <a:r>
              <a:rPr lang="en-US" sz="900" dirty="0" err="1" smtClean="0"/>
              <a:t>Јеси</a:t>
            </a:r>
            <a:r>
              <a:rPr lang="en-US" sz="900" dirty="0" smtClean="0"/>
              <a:t>: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понављам</a:t>
            </a:r>
            <a:r>
              <a:rPr lang="en-US" sz="900" dirty="0" smtClean="0"/>
              <a:t>: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!”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Наљути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друга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r>
              <a:rPr lang="en-US" sz="900" dirty="0" err="1" smtClean="0"/>
              <a:t>Њој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једна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каже</a:t>
            </a:r>
            <a:r>
              <a:rPr lang="en-US" sz="900" dirty="0" smtClean="0"/>
              <a:t> </a:t>
            </a: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је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?!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smtClean="0"/>
              <a:t>И </a:t>
            </a:r>
            <a:r>
              <a:rPr lang="en-US" sz="900" dirty="0" err="1" smtClean="0"/>
              <a:t>викне</a:t>
            </a:r>
            <a:r>
              <a:rPr lang="en-US" sz="900" dirty="0" smtClean="0"/>
              <a:t> </a:t>
            </a:r>
            <a:r>
              <a:rPr lang="en-US" sz="900" dirty="0" err="1" smtClean="0"/>
              <a:t>првој</a:t>
            </a:r>
            <a:r>
              <a:rPr lang="en-US" sz="900" dirty="0" smtClean="0"/>
              <a:t>: “</a:t>
            </a:r>
            <a:r>
              <a:rPr lang="en-US" sz="900" dirty="0" err="1" smtClean="0"/>
              <a:t>Гуско</a:t>
            </a:r>
            <a:r>
              <a:rPr lang="en-US" sz="900" dirty="0" smtClean="0"/>
              <a:t>!</a:t>
            </a:r>
            <a:br>
              <a:rPr lang="en-US" sz="900" dirty="0" smtClean="0"/>
            </a:br>
            <a:r>
              <a:rPr lang="en-US" sz="900" dirty="0" err="1" smtClean="0"/>
              <a:t>Зар</a:t>
            </a:r>
            <a:r>
              <a:rPr lang="en-US" sz="900" dirty="0" smtClean="0"/>
              <a:t> </a:t>
            </a:r>
            <a:r>
              <a:rPr lang="en-US" sz="900" dirty="0" err="1" smtClean="0"/>
              <a:t>ти</a:t>
            </a:r>
            <a:r>
              <a:rPr lang="en-US" sz="900" dirty="0" smtClean="0"/>
              <a:t>, </a:t>
            </a:r>
            <a:r>
              <a:rPr lang="en-US" sz="900" dirty="0" err="1" smtClean="0"/>
              <a:t>једна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,</a:t>
            </a:r>
            <a:br>
              <a:rPr lang="en-US" sz="900" dirty="0" smtClean="0"/>
            </a:br>
            <a:r>
              <a:rPr lang="en-US" sz="900" dirty="0" err="1" smtClean="0"/>
              <a:t>да</a:t>
            </a:r>
            <a:r>
              <a:rPr lang="en-US" sz="900" dirty="0" smtClean="0"/>
              <a:t> </a:t>
            </a:r>
            <a:r>
              <a:rPr lang="en-US" sz="900" dirty="0" err="1" smtClean="0"/>
              <a:t>мени</a:t>
            </a:r>
            <a:r>
              <a:rPr lang="en-US" sz="900" dirty="0" smtClean="0"/>
              <a:t> </a:t>
            </a:r>
            <a:r>
              <a:rPr lang="en-US" sz="900" dirty="0" err="1" smtClean="0"/>
              <a:t>кажеш</a:t>
            </a:r>
            <a:r>
              <a:rPr lang="en-US" sz="900" dirty="0" smtClean="0"/>
              <a:t> –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?”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smtClean="0"/>
              <a:t>А </a:t>
            </a:r>
            <a:r>
              <a:rPr lang="en-US" sz="900" dirty="0" err="1" smtClean="0"/>
              <a:t>прва</a:t>
            </a:r>
            <a:r>
              <a:rPr lang="en-US" sz="900" dirty="0" smtClean="0"/>
              <a:t> </a:t>
            </a:r>
            <a:r>
              <a:rPr lang="en-US" sz="900" dirty="0" err="1" smtClean="0"/>
              <a:t>опет</a:t>
            </a:r>
            <a:r>
              <a:rPr lang="en-US" sz="900" dirty="0" smtClean="0"/>
              <a:t>: “</a:t>
            </a:r>
            <a:r>
              <a:rPr lang="en-US" sz="900" dirty="0" err="1" smtClean="0"/>
              <a:t>Јеси</a:t>
            </a:r>
            <a:r>
              <a:rPr lang="en-US" sz="900" dirty="0" smtClean="0"/>
              <a:t>!</a:t>
            </a:r>
            <a:br>
              <a:rPr lang="en-US" sz="900" dirty="0" smtClean="0"/>
            </a:br>
            <a:r>
              <a:rPr lang="en-US" sz="900" dirty="0" err="1" smtClean="0"/>
              <a:t>Баш</a:t>
            </a:r>
            <a:r>
              <a:rPr lang="en-US" sz="900" dirty="0" smtClean="0"/>
              <a:t> </a:t>
            </a:r>
            <a:r>
              <a:rPr lang="en-US" sz="900" dirty="0" err="1" smtClean="0"/>
              <a:t>си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,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, </a:t>
            </a:r>
            <a:r>
              <a:rPr lang="en-US" sz="900" dirty="0" err="1" smtClean="0"/>
              <a:t>гуска</a:t>
            </a:r>
            <a:r>
              <a:rPr lang="en-US" sz="900" dirty="0" smtClean="0"/>
              <a:t>!”</a:t>
            </a:r>
            <a:br>
              <a:rPr lang="en-US" sz="900" dirty="0" smtClean="0"/>
            </a:br>
            <a:r>
              <a:rPr lang="en-US" sz="900" dirty="0" smtClean="0"/>
              <a:t> </a:t>
            </a:r>
            <a:br>
              <a:rPr lang="en-US" sz="900" dirty="0" smtClean="0"/>
            </a:br>
            <a:r>
              <a:rPr lang="en-US" sz="900" dirty="0" err="1" smtClean="0"/>
              <a:t>Тако</a:t>
            </a:r>
            <a:r>
              <a:rPr lang="en-US" sz="900" dirty="0" smtClean="0"/>
              <a:t> </a:t>
            </a:r>
            <a:r>
              <a:rPr lang="en-US" sz="900" dirty="0" err="1" smtClean="0"/>
              <a:t>су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расправљале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све</a:t>
            </a:r>
            <a:r>
              <a:rPr lang="en-US" sz="900" dirty="0" smtClean="0"/>
              <a:t> </a:t>
            </a:r>
            <a:r>
              <a:rPr lang="en-US" sz="900" dirty="0" err="1" smtClean="0"/>
              <a:t>до</a:t>
            </a:r>
            <a:r>
              <a:rPr lang="en-US" sz="900" dirty="0" smtClean="0"/>
              <a:t> </a:t>
            </a:r>
            <a:r>
              <a:rPr lang="en-US" sz="900" dirty="0" err="1" smtClean="0"/>
              <a:t>ноћи</a:t>
            </a:r>
            <a:r>
              <a:rPr lang="en-US" sz="900" dirty="0" smtClean="0"/>
              <a:t> </a:t>
            </a:r>
            <a:r>
              <a:rPr lang="en-US" sz="900" dirty="0" err="1" smtClean="0"/>
              <a:t>касне</a:t>
            </a:r>
            <a:r>
              <a:rPr lang="en-US" sz="900" dirty="0" smtClean="0"/>
              <a:t>, </a:t>
            </a:r>
            <a:br>
              <a:rPr lang="en-US" sz="900" dirty="0" smtClean="0"/>
            </a:br>
            <a:r>
              <a:rPr lang="en-US" sz="900" dirty="0" err="1" smtClean="0"/>
              <a:t>јер</a:t>
            </a:r>
            <a:r>
              <a:rPr lang="en-US" sz="900" dirty="0" smtClean="0"/>
              <a:t> </a:t>
            </a:r>
            <a:r>
              <a:rPr lang="en-US" sz="900" dirty="0" err="1" smtClean="0"/>
              <a:t>гуске</a:t>
            </a:r>
            <a:r>
              <a:rPr lang="en-US" sz="900" dirty="0" smtClean="0"/>
              <a:t> </a:t>
            </a:r>
            <a:r>
              <a:rPr lang="en-US" sz="900" dirty="0" err="1" smtClean="0"/>
              <a:t>међу</a:t>
            </a:r>
            <a:r>
              <a:rPr lang="en-US" sz="900" dirty="0" smtClean="0"/>
              <a:t> </a:t>
            </a:r>
            <a:r>
              <a:rPr lang="en-US" sz="900" dirty="0" err="1" smtClean="0"/>
              <a:t>собом</a:t>
            </a:r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err="1" smtClean="0"/>
              <a:t>тешко</a:t>
            </a:r>
            <a:r>
              <a:rPr lang="en-US" sz="900" dirty="0" smtClean="0"/>
              <a:t> </a:t>
            </a:r>
            <a:r>
              <a:rPr lang="en-US" sz="900" dirty="0" err="1" smtClean="0"/>
              <a:t>се</a:t>
            </a:r>
            <a:r>
              <a:rPr lang="en-US" sz="900" dirty="0" smtClean="0"/>
              <a:t> </a:t>
            </a:r>
            <a:r>
              <a:rPr lang="en-US" sz="900" dirty="0" err="1" smtClean="0"/>
              <a:t>објасне</a:t>
            </a:r>
            <a:r>
              <a:rPr lang="en-US" sz="900" dirty="0" smtClean="0"/>
              <a:t>.</a:t>
            </a:r>
            <a:br>
              <a:rPr lang="en-US" sz="900" dirty="0" smtClean="0"/>
            </a:br>
            <a:endParaRPr lang="en-US" sz="9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/>
          <a:lstStyle/>
          <a:p>
            <a:pPr algn="ctr">
              <a:defRPr/>
            </a:pPr>
            <a:r>
              <a:rPr lang="en-US" sz="800" b="1" dirty="0" err="1" smtClean="0"/>
              <a:t>Жуна</a:t>
            </a:r>
            <a:r>
              <a:rPr lang="en-US" sz="800" dirty="0" smtClean="0"/>
              <a:t> – </a:t>
            </a:r>
            <a:r>
              <a:rPr lang="en-US" sz="800" dirty="0" err="1" smtClean="0"/>
              <a:t>Гвидо</a:t>
            </a:r>
            <a:r>
              <a:rPr lang="en-US" sz="800" dirty="0" smtClean="0"/>
              <a:t> </a:t>
            </a:r>
            <a:r>
              <a:rPr lang="en-US" sz="800" dirty="0" err="1" smtClean="0"/>
              <a:t>Тартаља</a:t>
            </a:r>
            <a:endParaRPr lang="en-US" sz="800" dirty="0" smtClean="0"/>
          </a:p>
          <a:p>
            <a:pPr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Куца</a:t>
            </a:r>
            <a:r>
              <a:rPr lang="en-US" sz="800" dirty="0" smtClean="0"/>
              <a:t> </a:t>
            </a:r>
            <a:r>
              <a:rPr lang="en-US" sz="800" dirty="0" err="1" smtClean="0"/>
              <a:t>птица</a:t>
            </a:r>
            <a:r>
              <a:rPr lang="en-US" sz="800" dirty="0" smtClean="0"/>
              <a:t> </a:t>
            </a:r>
            <a:r>
              <a:rPr lang="en-US" sz="800" dirty="0" err="1" smtClean="0"/>
              <a:t>жуна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већ</a:t>
            </a:r>
            <a:r>
              <a:rPr lang="en-US" sz="800" dirty="0" smtClean="0"/>
              <a:t> у </a:t>
            </a:r>
            <a:r>
              <a:rPr lang="en-US" sz="800" dirty="0" err="1" smtClean="0"/>
              <a:t>рану</a:t>
            </a:r>
            <a:r>
              <a:rPr lang="en-US" sz="800" dirty="0" smtClean="0"/>
              <a:t> </a:t>
            </a:r>
            <a:r>
              <a:rPr lang="en-US" sz="800" dirty="0" err="1" smtClean="0"/>
              <a:t>зору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врхом</a:t>
            </a:r>
            <a:r>
              <a:rPr lang="en-US" sz="800" dirty="0" smtClean="0"/>
              <a:t> </a:t>
            </a:r>
            <a:r>
              <a:rPr lang="en-US" sz="800" dirty="0" err="1" smtClean="0"/>
              <a:t>свога</a:t>
            </a:r>
            <a:r>
              <a:rPr lang="en-US" sz="800" dirty="0" smtClean="0"/>
              <a:t> </a:t>
            </a:r>
            <a:r>
              <a:rPr lang="en-US" sz="800" dirty="0" err="1" smtClean="0"/>
              <a:t>кљуна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smtClean="0"/>
              <a:t>у </a:t>
            </a:r>
            <a:r>
              <a:rPr lang="en-US" sz="800" dirty="0" err="1" smtClean="0"/>
              <a:t>дрво</a:t>
            </a:r>
            <a:r>
              <a:rPr lang="en-US" sz="800" dirty="0" smtClean="0"/>
              <a:t>, у </a:t>
            </a:r>
            <a:r>
              <a:rPr lang="en-US" sz="800" dirty="0" err="1" smtClean="0"/>
              <a:t>кору</a:t>
            </a:r>
            <a:r>
              <a:rPr lang="en-US" sz="800" dirty="0" smtClean="0"/>
              <a:t>.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smtClean="0"/>
              <a:t>О, </a:t>
            </a: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само</a:t>
            </a:r>
            <a:r>
              <a:rPr lang="en-US" sz="800" dirty="0" smtClean="0"/>
              <a:t> </a:t>
            </a:r>
            <a:r>
              <a:rPr lang="en-US" sz="800" dirty="0" err="1" smtClean="0"/>
              <a:t>има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писаћу</a:t>
            </a:r>
            <a:r>
              <a:rPr lang="en-US" sz="800" dirty="0" smtClean="0"/>
              <a:t> </a:t>
            </a:r>
            <a:r>
              <a:rPr lang="en-US" sz="800" dirty="0" err="1" smtClean="0"/>
              <a:t>машину</a:t>
            </a:r>
            <a:r>
              <a:rPr lang="en-US" sz="800" dirty="0" smtClean="0"/>
              <a:t>, </a:t>
            </a:r>
          </a:p>
          <a:p>
            <a:pPr algn="ctr">
              <a:defRPr/>
            </a:pPr>
            <a:r>
              <a:rPr lang="en-US" sz="800" dirty="0" err="1" smtClean="0"/>
              <a:t>свакога</a:t>
            </a:r>
            <a:r>
              <a:rPr lang="en-US" sz="800" dirty="0" smtClean="0"/>
              <a:t> </a:t>
            </a:r>
            <a:r>
              <a:rPr lang="en-US" sz="800" dirty="0" err="1" smtClean="0"/>
              <a:t>би</a:t>
            </a:r>
            <a:r>
              <a:rPr lang="en-US" sz="800" dirty="0" smtClean="0"/>
              <a:t> </a:t>
            </a:r>
            <a:r>
              <a:rPr lang="en-US" sz="800" dirty="0" err="1" smtClean="0"/>
              <a:t>дана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откуцала</a:t>
            </a:r>
            <a:r>
              <a:rPr lang="en-US" sz="800" dirty="0" smtClean="0"/>
              <a:t> </a:t>
            </a:r>
            <a:r>
              <a:rPr lang="en-US" sz="800" dirty="0" err="1" smtClean="0"/>
              <a:t>жуна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врхом</a:t>
            </a:r>
            <a:r>
              <a:rPr lang="en-US" sz="800" dirty="0" smtClean="0"/>
              <a:t> </a:t>
            </a:r>
            <a:r>
              <a:rPr lang="en-US" sz="800" dirty="0" err="1" smtClean="0"/>
              <a:t>свога</a:t>
            </a:r>
            <a:r>
              <a:rPr lang="en-US" sz="800" dirty="0" smtClean="0"/>
              <a:t> </a:t>
            </a:r>
            <a:r>
              <a:rPr lang="en-US" sz="800" dirty="0" err="1" smtClean="0"/>
              <a:t>кљуна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бар</a:t>
            </a:r>
            <a:r>
              <a:rPr lang="en-US" sz="800" dirty="0" smtClean="0"/>
              <a:t> </a:t>
            </a:r>
            <a:r>
              <a:rPr lang="en-US" sz="800" dirty="0" err="1" smtClean="0"/>
              <a:t>стотину</a:t>
            </a:r>
            <a:r>
              <a:rPr lang="en-US" sz="800" dirty="0" smtClean="0"/>
              <a:t> </a:t>
            </a:r>
            <a:r>
              <a:rPr lang="en-US" sz="800" dirty="0" err="1" smtClean="0"/>
              <a:t>страна</a:t>
            </a:r>
            <a:r>
              <a:rPr lang="en-US" sz="900" dirty="0" smtClean="0"/>
              <a:t>!</a:t>
            </a:r>
          </a:p>
          <a:p>
            <a:pPr eaLnBrk="1" hangingPunct="1">
              <a:defRPr/>
            </a:pPr>
            <a:endParaRPr lang="en-US" sz="9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 algn="ctr">
              <a:defRPr/>
            </a:pPr>
            <a:r>
              <a:rPr lang="en-US" sz="800" b="1" dirty="0" err="1" smtClean="0"/>
              <a:t>Купала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се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патка</a:t>
            </a:r>
            <a:r>
              <a:rPr lang="en-US" sz="800" b="1" dirty="0" smtClean="0"/>
              <a:t> у </a:t>
            </a:r>
            <a:r>
              <a:rPr lang="en-US" sz="800" b="1" dirty="0" err="1" smtClean="0"/>
              <a:t>децембру</a:t>
            </a:r>
            <a:r>
              <a:rPr lang="en-US" sz="800" dirty="0" smtClean="0"/>
              <a:t> –</a:t>
            </a:r>
            <a:endParaRPr lang="sr-Cyrl-RS" sz="800" dirty="0" smtClean="0"/>
          </a:p>
          <a:p>
            <a:pPr algn="ctr">
              <a:defRPr/>
            </a:pPr>
            <a:r>
              <a:rPr lang="en-US" sz="800" dirty="0" smtClean="0"/>
              <a:t> </a:t>
            </a:r>
            <a:r>
              <a:rPr lang="en-US" sz="800" dirty="0" err="1" smtClean="0"/>
              <a:t>Момчило</a:t>
            </a:r>
            <a:r>
              <a:rPr lang="en-US" sz="800" dirty="0" smtClean="0"/>
              <a:t> </a:t>
            </a:r>
            <a:r>
              <a:rPr lang="en-US" sz="800" dirty="0" err="1" smtClean="0"/>
              <a:t>Тешић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Хоћу</a:t>
            </a:r>
            <a:r>
              <a:rPr lang="en-US" sz="800" dirty="0" smtClean="0"/>
              <a:t> </a:t>
            </a: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за</a:t>
            </a:r>
            <a:r>
              <a:rPr lang="en-US" sz="800" dirty="0" smtClean="0"/>
              <a:t> </a:t>
            </a:r>
            <a:r>
              <a:rPr lang="en-US" sz="800" dirty="0" err="1" smtClean="0"/>
              <a:t>патку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скувам</a:t>
            </a:r>
            <a:r>
              <a:rPr lang="en-US" sz="800" dirty="0" smtClean="0"/>
              <a:t> </a:t>
            </a:r>
            <a:r>
              <a:rPr lang="en-US" sz="800" dirty="0" err="1" smtClean="0"/>
              <a:t>један</a:t>
            </a:r>
            <a:r>
              <a:rPr lang="en-US" sz="800" dirty="0" smtClean="0"/>
              <a:t> </a:t>
            </a:r>
            <a:r>
              <a:rPr lang="en-US" sz="800" dirty="0" err="1" smtClean="0"/>
              <a:t>чај</a:t>
            </a:r>
            <a:r>
              <a:rPr lang="en-US" sz="800" dirty="0" smtClean="0"/>
              <a:t>.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Пливала</a:t>
            </a:r>
            <a:r>
              <a:rPr lang="en-US" sz="800" dirty="0" smtClean="0"/>
              <a:t> </a:t>
            </a:r>
            <a:r>
              <a:rPr lang="en-US" sz="800" dirty="0" err="1" smtClean="0"/>
              <a:t>по</a:t>
            </a:r>
            <a:r>
              <a:rPr lang="en-US" sz="800" dirty="0" smtClean="0"/>
              <a:t> </a:t>
            </a:r>
            <a:r>
              <a:rPr lang="en-US" sz="800" dirty="0" err="1" smtClean="0"/>
              <a:t>реци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као</a:t>
            </a:r>
            <a:r>
              <a:rPr lang="en-US" sz="800" dirty="0" smtClean="0"/>
              <a:t> </a:t>
            </a:r>
            <a:r>
              <a:rPr lang="en-US" sz="800" dirty="0" err="1" smtClean="0"/>
              <a:t>мехур</a:t>
            </a:r>
            <a:r>
              <a:rPr lang="en-US" sz="800" dirty="0" smtClean="0"/>
              <a:t> </a:t>
            </a:r>
            <a:r>
              <a:rPr lang="en-US" sz="800" dirty="0" err="1" smtClean="0"/>
              <a:t>лак</a:t>
            </a:r>
            <a:r>
              <a:rPr lang="en-US" sz="800" dirty="0" smtClean="0"/>
              <a:t>;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Купала</a:t>
            </a:r>
            <a:r>
              <a:rPr lang="en-US" sz="800" dirty="0" smtClean="0"/>
              <a:t> </a:t>
            </a:r>
            <a:r>
              <a:rPr lang="en-US" sz="800" dirty="0" err="1" smtClean="0"/>
              <a:t>се</a:t>
            </a:r>
            <a:r>
              <a:rPr lang="en-US" sz="800" dirty="0" smtClean="0"/>
              <a:t>, </a:t>
            </a:r>
            <a:r>
              <a:rPr lang="en-US" sz="800" dirty="0" err="1" smtClean="0"/>
              <a:t>луда</a:t>
            </a:r>
            <a:r>
              <a:rPr lang="en-US" sz="800" dirty="0" smtClean="0"/>
              <a:t>,</a:t>
            </a:r>
          </a:p>
          <a:p>
            <a:pPr algn="ctr">
              <a:defRPr/>
            </a:pPr>
            <a:r>
              <a:rPr lang="en-US" sz="800" dirty="0" err="1" smtClean="0"/>
              <a:t>као</a:t>
            </a:r>
            <a:r>
              <a:rPr lang="en-US" sz="800" dirty="0" smtClean="0"/>
              <a:t> </a:t>
            </a: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је</a:t>
            </a:r>
            <a:r>
              <a:rPr lang="en-US" sz="800" dirty="0" smtClean="0"/>
              <a:t> </a:t>
            </a:r>
            <a:r>
              <a:rPr lang="en-US" sz="800" dirty="0" err="1" smtClean="0"/>
              <a:t>мај</a:t>
            </a:r>
            <a:r>
              <a:rPr lang="en-US" sz="800" dirty="0" smtClean="0"/>
              <a:t>,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ни</a:t>
            </a:r>
            <a:r>
              <a:rPr lang="en-US" sz="800" dirty="0" smtClean="0"/>
              <a:t> </a:t>
            </a:r>
            <a:r>
              <a:rPr lang="en-US" sz="800" dirty="0" err="1" smtClean="0"/>
              <a:t>видела</a:t>
            </a:r>
            <a:r>
              <a:rPr lang="en-US" sz="800" dirty="0" smtClean="0"/>
              <a:t> </a:t>
            </a:r>
            <a:r>
              <a:rPr lang="en-US" sz="800" dirty="0" err="1" smtClean="0"/>
              <a:t>не</a:t>
            </a:r>
            <a:r>
              <a:rPr lang="en-US" sz="800" dirty="0" smtClean="0"/>
              <a:t> </a:t>
            </a:r>
            <a:r>
              <a:rPr lang="en-US" sz="800" dirty="0" err="1" smtClean="0"/>
              <a:t>бих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да</a:t>
            </a:r>
            <a:r>
              <a:rPr lang="en-US" sz="800" dirty="0" smtClean="0"/>
              <a:t> </a:t>
            </a:r>
            <a:r>
              <a:rPr lang="en-US" sz="800" dirty="0" err="1" smtClean="0"/>
              <a:t>не</a:t>
            </a:r>
            <a:r>
              <a:rPr lang="en-US" sz="800" dirty="0" smtClean="0"/>
              <a:t> </a:t>
            </a:r>
            <a:r>
              <a:rPr lang="en-US" sz="800" dirty="0" err="1" smtClean="0"/>
              <a:t>зачух</a:t>
            </a:r>
            <a:r>
              <a:rPr lang="en-US" sz="800" dirty="0" smtClean="0"/>
              <a:t>: </a:t>
            </a:r>
            <a:r>
              <a:rPr lang="en-US" sz="800" dirty="0" err="1" smtClean="0"/>
              <a:t>квак</a:t>
            </a:r>
            <a:r>
              <a:rPr lang="en-US" sz="800" dirty="0" smtClean="0"/>
              <a:t>!</a:t>
            </a:r>
          </a:p>
          <a:p>
            <a:pPr algn="ctr">
              <a:defRPr/>
            </a:pPr>
            <a:r>
              <a:rPr lang="en-US" sz="800" dirty="0" smtClean="0"/>
              <a:t> </a:t>
            </a:r>
          </a:p>
          <a:p>
            <a:pPr algn="ctr">
              <a:defRPr/>
            </a:pPr>
            <a:r>
              <a:rPr lang="en-US" sz="800" dirty="0" err="1" smtClean="0"/>
              <a:t>Кљун</a:t>
            </a:r>
            <a:r>
              <a:rPr lang="en-US" sz="800" dirty="0" smtClean="0"/>
              <a:t> </a:t>
            </a:r>
            <a:r>
              <a:rPr lang="en-US" sz="800" dirty="0" err="1" smtClean="0"/>
              <a:t>јој</a:t>
            </a:r>
            <a:r>
              <a:rPr lang="en-US" sz="800" dirty="0" smtClean="0"/>
              <a:t> </a:t>
            </a:r>
            <a:r>
              <a:rPr lang="en-US" sz="800" dirty="0" err="1" smtClean="0"/>
              <a:t>је</a:t>
            </a:r>
            <a:r>
              <a:rPr lang="en-US" sz="800" dirty="0" smtClean="0"/>
              <a:t> </a:t>
            </a:r>
            <a:r>
              <a:rPr lang="en-US" sz="800" dirty="0" err="1" smtClean="0"/>
              <a:t>сав</a:t>
            </a:r>
            <a:r>
              <a:rPr lang="en-US" sz="800" dirty="0" smtClean="0"/>
              <a:t> </a:t>
            </a:r>
            <a:r>
              <a:rPr lang="en-US" sz="800" dirty="0" err="1" smtClean="0"/>
              <a:t>хладан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к`о</a:t>
            </a:r>
            <a:r>
              <a:rPr lang="en-US" sz="800" dirty="0" smtClean="0"/>
              <a:t> </a:t>
            </a:r>
            <a:r>
              <a:rPr lang="en-US" sz="800" dirty="0" err="1" smtClean="0"/>
              <a:t>камени</a:t>
            </a:r>
            <a:r>
              <a:rPr lang="en-US" sz="800" dirty="0" smtClean="0"/>
              <a:t> </a:t>
            </a:r>
            <a:r>
              <a:rPr lang="en-US" sz="800" dirty="0" err="1" smtClean="0"/>
              <a:t>кип</a:t>
            </a:r>
            <a:r>
              <a:rPr lang="en-US" sz="800" dirty="0" smtClean="0"/>
              <a:t>,</a:t>
            </a:r>
          </a:p>
          <a:p>
            <a:pPr algn="ctr">
              <a:defRPr/>
            </a:pPr>
            <a:r>
              <a:rPr lang="en-US" sz="800" dirty="0" smtClean="0"/>
              <a:t>и </a:t>
            </a:r>
            <a:r>
              <a:rPr lang="en-US" sz="800" dirty="0" err="1" smtClean="0"/>
              <a:t>сад</a:t>
            </a:r>
            <a:r>
              <a:rPr lang="en-US" sz="800" dirty="0" smtClean="0"/>
              <a:t> </a:t>
            </a:r>
            <a:r>
              <a:rPr lang="en-US" sz="800" dirty="0" err="1" smtClean="0"/>
              <a:t>се</a:t>
            </a:r>
            <a:r>
              <a:rPr lang="en-US" sz="800" dirty="0" smtClean="0"/>
              <a:t> </a:t>
            </a:r>
            <a:r>
              <a:rPr lang="en-US" sz="800" dirty="0" err="1" smtClean="0"/>
              <a:t>све</a:t>
            </a:r>
            <a:r>
              <a:rPr lang="en-US" sz="800" dirty="0" smtClean="0"/>
              <a:t> </a:t>
            </a:r>
            <a:r>
              <a:rPr lang="en-US" sz="800" dirty="0" err="1" smtClean="0"/>
              <a:t>бојим</a:t>
            </a:r>
            <a:endParaRPr lang="en-US" sz="800" dirty="0" smtClean="0"/>
          </a:p>
          <a:p>
            <a:pPr algn="ctr">
              <a:defRPr/>
            </a:pPr>
            <a:r>
              <a:rPr lang="en-US" sz="800" dirty="0" err="1" smtClean="0"/>
              <a:t>добиће</a:t>
            </a:r>
            <a:r>
              <a:rPr lang="en-US" sz="800" dirty="0" smtClean="0"/>
              <a:t> </a:t>
            </a:r>
            <a:r>
              <a:rPr lang="en-US" sz="800" dirty="0" err="1" smtClean="0"/>
              <a:t>ми</a:t>
            </a:r>
            <a:r>
              <a:rPr lang="en-US" sz="800" dirty="0" smtClean="0"/>
              <a:t> </a:t>
            </a:r>
            <a:r>
              <a:rPr lang="en-US" sz="800" dirty="0" err="1" smtClean="0"/>
              <a:t>грип</a:t>
            </a:r>
            <a:r>
              <a:rPr lang="en-US" sz="800" dirty="0" smtClean="0"/>
              <a:t>.</a:t>
            </a:r>
          </a:p>
          <a:p>
            <a:pPr algn="r" eaLnBrk="1" hangingPunct="1">
              <a:defRPr/>
            </a:pPr>
            <a:endParaRPr lang="en-US" sz="800" dirty="0"/>
          </a:p>
        </p:txBody>
      </p:sp>
      <p:pic>
        <p:nvPicPr>
          <p:cNvPr id="14341" name="Content Placeholder 6" descr="S630227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3241675"/>
            <a:ext cx="3686175" cy="2517775"/>
          </a:xfrm>
        </p:spPr>
      </p:pic>
      <p:pic>
        <p:nvPicPr>
          <p:cNvPr id="14342" name="Content Placeholder 7" descr="S6302271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67288" y="3214688"/>
            <a:ext cx="3719512" cy="254476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370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Cyrl-CS" dirty="0" smtClean="0"/>
              <a:t/>
            </a:r>
            <a:br>
              <a:rPr lang="sr-Cyrl-C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sr-Cyrl-RS" sz="2200" dirty="0" smtClean="0"/>
              <a:t>Т</a:t>
            </a:r>
            <a:r>
              <a:rPr lang="sr-Cyrl-CS" sz="2200" dirty="0" smtClean="0"/>
              <a:t>акмичимо се –КО ЋЕ ПРЕ?!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sr-Cyrl-CS" sz="2200" dirty="0" smtClean="0"/>
              <a:t>Групе добијају коверте са сличицама биљака и животиња мочвара. Морају у што краћем времену да их распореде у одговарајућу групу</a:t>
            </a:r>
            <a:r>
              <a:rPr lang="sr-Cyrl-CS" dirty="0" smtClean="0"/>
              <a:t>;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313"/>
            <a:ext cx="1400175" cy="928687"/>
          </a:xfrm>
        </p:spPr>
        <p:txBody>
          <a:bodyPr/>
          <a:lstStyle/>
          <a:p>
            <a:pPr eaLnBrk="1" hangingPunct="1">
              <a:defRPr/>
            </a:pPr>
            <a:endParaRPr lang="sr-Cyrl-CS" sz="1400" dirty="0" smtClean="0"/>
          </a:p>
          <a:p>
            <a:pPr eaLnBrk="1" hangingPunct="1">
              <a:defRPr/>
            </a:pPr>
            <a:endParaRPr lang="en-US" sz="1400" dirty="0" smtClean="0"/>
          </a:p>
          <a:p>
            <a:pPr eaLnBrk="1" hangingPunct="1">
              <a:defRPr/>
            </a:pPr>
            <a:endParaRPr lang="en-US" sz="1400" dirty="0"/>
          </a:p>
        </p:txBody>
      </p:sp>
      <p:pic>
        <p:nvPicPr>
          <p:cNvPr id="15364" name="Content Placeholder 6" descr="S630226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2214563"/>
            <a:ext cx="3467100" cy="2428875"/>
          </a:xfrm>
        </p:spPr>
      </p:pic>
      <p:pic>
        <p:nvPicPr>
          <p:cNvPr id="15365" name="Content Placeholder 7" descr="S6302265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214563"/>
            <a:ext cx="4041775" cy="2286000"/>
          </a:xfrm>
        </p:spPr>
      </p:pic>
      <p:pic>
        <p:nvPicPr>
          <p:cNvPr id="15366" name="Picture 6" descr="S630226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50" y="4786313"/>
            <a:ext cx="3000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6387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>
              <a:latin typeface="Times New Roman" pitchFamily="18" charset="0"/>
            </a:endParaRPr>
          </a:p>
          <a:p>
            <a:pPr eaLnBrk="1" hangingPunct="1"/>
            <a:endParaRPr lang="en-US" smtClean="0"/>
          </a:p>
        </p:txBody>
      </p:sp>
      <p:pic>
        <p:nvPicPr>
          <p:cNvPr id="16388" name="Content Placeholder 4" descr="S6302278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00500" y="357188"/>
            <a:ext cx="4391025" cy="5853112"/>
          </a:xfrm>
        </p:spPr>
      </p:pic>
      <p:pic>
        <p:nvPicPr>
          <p:cNvPr id="16389" name="Picture 4" descr="S630227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57188"/>
            <a:ext cx="307181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S630228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4143375"/>
            <a:ext cx="34290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629</TotalTime>
  <Words>603</Words>
  <Application>Microsoft PowerPoint</Application>
  <PresentationFormat>On-screen Show (4:3)</PresentationFormat>
  <Paragraphs>158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Apex</vt:lpstr>
      <vt:lpstr>Microsoft Office Word 97 - 2003 Document</vt:lpstr>
      <vt:lpstr>Document</vt:lpstr>
      <vt:lpstr>Slide 1</vt:lpstr>
      <vt:lpstr>  ДАН ЗАШТИТЕ МОЧВАРА  </vt:lpstr>
      <vt:lpstr>     O MOЧВАРАМА</vt:lpstr>
      <vt:lpstr>   Ретке и угрожене врсте су заштићене законом. Проглашавањем њихових станишта за строге природне резервате, у којима влада посебан режим и у којима је активност људи сведена на најмању меру, је најефикаснији начин заштите угрожених врста. Најсложенији, али и најобухватнији облик заштите природе су национални паркови, у чијем се оквиру налази већи број резервата. Осим Црвене постоји и Црна књига у којој се налази списак више хиљада врста биљака и животиња које је човек истребио својим немарним понашањем. Заштићене биљке не треба ни брати ни скупљати. Угрожене и заштићене биљне врсте у нашој земљи су: Панчићева оморика, тиса, гороцвет, госпина папучица, бели и жути локвањ – који су светска природна реткост и који су, због исушивања мочвара пред истребљењем; и многе друге биљке. Међу заштићеним животињама су: црни даждевњак, патка њорка, орао крсташ, степски соко, видра, слепи мишеви и неке врсте лептира. У Србији постоји 215 врста биљака и 429 врста животиња које су као природне реткости стављене под најстрожи степен заштите државе. Међу угроженим животињама је 273 врста птица и 66 врста сисара. Заштићена је и 41 врста бескичмењака, 34 врсте инсеката и 15 врста риба.   Код нас су најпознатије: Обедска бара, Царска бара, Лабудово окно, Лудашко језеро, Бегечка јама. </vt:lpstr>
      <vt:lpstr>     КРЕЋЕМО КРОЗ ИЗЛОЖБУ ! УЖИВАЈТЕ !  БИЉКЕ Један малени цвет – Бранко Миљковић    Један малени цвет још ни проговорио није а већ је знао све тајне Сунца и све што земља крије.   Један малени цвет још није ни проходо а већ је умео сам да се храни светлошћу, вездухом и водом.   Један малени цвет не зна да чита и пише, ал` зна шта је живот, шта је цвет, и мирише, мирише. </vt:lpstr>
      <vt:lpstr> ИНСЕКТИ Гусеница – Ивка Стошић   Гусеница једна била је тужна мислила је да је јако ружна. Зато је стално сузе лила и од огледала се крила.   Пошто од суза вајде не би скупи храброст и обећа себи, да ће чим зора сване пред огледало да стане.   И док је бисерна зора свањавала лептирица је лепотом све опчињавала. </vt:lpstr>
      <vt:lpstr>Свака група извештава унапред припремљене информације које смо заједно прикупили током прошле недеље, млађи разреди рецитују а старији нас упознају са специфичном флором и фауном мочвара; крећемо се кроз учионице , показујемо изложбу посвећену мочвари; </vt:lpstr>
      <vt:lpstr>     РИБЕ  Сом – Гвидо Тартаља   - Памти ову мудрост, сине, -  сом сомчету вели свом само ко истински зине може бити прави сом.     </vt:lpstr>
      <vt:lpstr>          ВОДОЗЕМЦИ                               ГМИЗАВЦИ Жаба чита новине – Јован Јовановић Змај   Седи жаба сама На листу локвања, Од жаркога сунца штитом се заклања.   Да новине чита, То вам слика каже, Ал` не мож` да нађе Што јој очи траже.   Знате већ о чему Жабе бригу воде: Хоће ли се скоро Одселити роде? </vt:lpstr>
      <vt:lpstr>  С И С А Р И  </vt:lpstr>
      <vt:lpstr>птице</vt:lpstr>
      <vt:lpstr>                Гуске – Гвидо Тартаља   Једна гуска рекла другој гуски да је гуска.   “Јеси: гуска. И понављам: гуска!”   Наљути се друга гуска. Њој да једна гуска каже да је гуска?!   И викне првој: “Гуско! Зар ти, једна гуска, да мени кажеш – гуска?”   А прва опет: “Јеси! Баш си гуска, гуска, гуска!”   Тако су се расправљале све до ноћи касне,  јер гуске међу собом тешко се објасне. </vt:lpstr>
      <vt:lpstr>  Такмичимо се –КО ЋЕ ПРЕ?! Групе добијају коверте са сличицама биљака и животиња мочвара. Морају у што краћем времену да их распореде у одговарајућу групу; </vt:lpstr>
      <vt:lpstr>Slide 14</vt:lpstr>
    </vt:vector>
  </TitlesOfParts>
  <Company>CET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Milos M.</dc:creator>
  <cp:lastModifiedBy>WIN7</cp:lastModifiedBy>
  <cp:revision>75</cp:revision>
  <cp:lastPrinted>1601-01-01T00:00:00Z</cp:lastPrinted>
  <dcterms:created xsi:type="dcterms:W3CDTF">2005-03-02T08:24:37Z</dcterms:created>
  <dcterms:modified xsi:type="dcterms:W3CDTF">2013-02-19T11:47:08Z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TC010731071033</vt:lpwstr>
  </property>
</Properties>
</file>