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83" r:id="rId3"/>
    <p:sldId id="284" r:id="rId4"/>
    <p:sldId id="285" r:id="rId5"/>
    <p:sldId id="287" r:id="rId6"/>
    <p:sldId id="286" r:id="rId7"/>
    <p:sldId id="288" r:id="rId8"/>
    <p:sldId id="289" r:id="rId9"/>
    <p:sldId id="290" r:id="rId10"/>
    <p:sldId id="291" r:id="rId11"/>
    <p:sldId id="292" r:id="rId12"/>
    <p:sldId id="277" r:id="rId13"/>
    <p:sldId id="293" r:id="rId14"/>
    <p:sldId id="294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82" autoAdjust="0"/>
    <p:restoredTop sz="88034" autoAdjust="0"/>
  </p:normalViewPr>
  <p:slideViewPr>
    <p:cSldViewPr>
      <p:cViewPr varScale="1">
        <p:scale>
          <a:sx n="93" d="100"/>
          <a:sy n="93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7EDBA31-9C1F-4F82-B5F2-65DCBF9CF3A9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A9B706F-7272-47E3-9413-9177BB792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4C39E68-323F-4C48-8C7A-D15026755878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C66D352-5D7F-4920-A311-0A8D620AE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3C24F5-2C71-4871-BE68-ED4462E8C46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99EA2-002E-479E-942E-3274BC6A390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B43D6F-C1EA-43B3-BB0D-493933C1978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A88616-1ED8-467B-B2AC-486352A6467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60B137-B8CF-4597-940E-B465DD0F283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0EA697-4028-4AE3-999D-9C87C3612D3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74A185-F35C-4C88-9752-A8BEB8F25BE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22CB19-C6BB-4359-9879-B741A1F3B1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6B04CDA2-2690-4625-B7BC-9AA245E47CC0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A4F3E721-C147-4C72-B7A5-389B09EB3588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B6C391-B1A2-4D29-B63A-E50A72873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3071F61A-387A-4E72-8BEA-BE5A4883B8A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2DF9AF-BDC4-4EDC-91FE-6E4FD1C23F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8D518-4DC4-43D3-9007-FBB17053C93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B3C0E-25B7-4155-B1FA-5E25BE23EC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1DFE8-F1CC-4539-A752-DFC6722086E8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42B2D-5550-4640-9665-C2D538FE0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A76C1-7E2B-4F64-8539-E6E49D92C96A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EB507-C560-4FF3-AC73-B1844735C0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BDC24-C5B0-4136-ACAF-FB07C70783C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ACE93-EC12-47AA-9775-0AE57E3F1B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59F81-E05F-46E7-A98C-64CA5A93E33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B7660-0BC8-4F9B-AC2D-ABCCB58FA5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6AE53-6D83-46AA-9D0D-1EDD55F16969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15AAF-BB3B-4562-9CD3-3C9A8B434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1679A-EBC1-4871-BC02-96F55C375B85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A8263-5972-4BD0-8BFE-5541E3C76F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2E5F8-39EF-4CFC-B37A-E4625DCF043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7CE0A-DCEC-4889-8A90-5E849B9E02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AA243-F28B-44BF-A4E0-13388178A8C2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88134-AAC1-4B3A-BBF8-CCDC2BAA2D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27B54-0CB3-4CC4-B7E2-B6DCDC3BF295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0678-15B0-4BCB-A2CA-8BED2066FC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3A8D2-290C-4319-A9F6-4EA8A300303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C8842-7BEA-4689-9311-34A63FF8D4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2CD04-46E9-441A-AEFD-FB78F7C752A3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7914D-66A6-4738-92EC-23D970D8B4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DD5329-15BE-4FA4-8B20-C719A9EB9DDF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8D00EF-54AD-4A0C-B267-CC16B7913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5AF51D-1470-44DC-9A78-4B62279BF08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B33DE01-94E0-462F-973D-D0AEAB1AA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Србија у </a:t>
            </a:r>
            <a:r>
              <a:rPr lang="en-US" sz="4000" dirty="0" smtClean="0"/>
              <a:t>XII -XIII</a:t>
            </a:r>
            <a:r>
              <a:rPr lang="sr-Cyrl-CS" sz="4000" dirty="0" smtClean="0"/>
              <a:t> веку</a:t>
            </a:r>
            <a:endParaRPr lang="en-US" sz="4000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85750" y="4714875"/>
            <a:ext cx="6934200" cy="723900"/>
          </a:xfrm>
        </p:spPr>
        <p:txBody>
          <a:bodyPr>
            <a:noAutofit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sz="3200" dirty="0" smtClean="0"/>
              <a:t>Династија Немањића (1)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5" name="Picture 4" descr="studenica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714356"/>
            <a:ext cx="2786082" cy="3232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glavna-crkva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785794"/>
            <a:ext cx="2329633" cy="3152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3386_Manastir%20%C5%BDi%C4%8Da,%20Srbij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4" y="1000108"/>
            <a:ext cx="2857520" cy="2886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ДИНАСТИЈА ЊЕМАЊИЋА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Стефан Немања</a:t>
            </a:r>
            <a:endParaRPr lang="en-US" sz="3200" b="0" dirty="0"/>
          </a:p>
        </p:txBody>
      </p:sp>
      <p:sp>
        <p:nvSpPr>
          <p:cNvPr id="7172" name="Rectangle 4"/>
          <p:cNvSpPr>
            <a:spLocks noGrp="1"/>
          </p:cNvSpPr>
          <p:nvPr>
            <p:ph sz="quarter" idx="15"/>
          </p:nvPr>
        </p:nvSpPr>
        <p:spPr>
          <a:xfrm>
            <a:off x="214313" y="1357313"/>
            <a:ext cx="8215312" cy="12858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b="1" smtClean="0"/>
              <a:t>  </a:t>
            </a:r>
            <a:r>
              <a:rPr lang="sr-Cyrl-CS" sz="2000" b="1" smtClean="0">
                <a:solidFill>
                  <a:srgbClr val="C00000"/>
                </a:solidFill>
              </a:rPr>
              <a:t>Стефан Немања </a:t>
            </a:r>
            <a:r>
              <a:rPr lang="sr-Cyrl-CS" sz="2000" smtClean="0"/>
              <a:t>(1113 – 1199) је био Велики Жупан и оснивач </a:t>
            </a:r>
            <a:r>
              <a:rPr lang="sr-Cyrl-CS" sz="2000" b="1" i="1" smtClean="0"/>
              <a:t> </a:t>
            </a:r>
            <a:r>
              <a:rPr lang="sr-Cyrl-CS" sz="2000" b="1" smtClean="0"/>
              <a:t>'</a:t>
            </a:r>
            <a:r>
              <a:rPr lang="sr-Cyrl-CS" sz="2000" smtClean="0"/>
              <a:t>'славне лозе Немањића</a:t>
            </a:r>
            <a:r>
              <a:rPr lang="sr-Cyrl-CS" sz="2000" b="1" smtClean="0"/>
              <a:t>'' </a:t>
            </a:r>
            <a:r>
              <a:rPr lang="sr-Cyrl-CS" sz="2000" smtClean="0"/>
              <a:t>која је владала Србијом више од двеста година.</a:t>
            </a:r>
          </a:p>
          <a:p>
            <a:pPr marL="0" indent="0" algn="just" eaLnBrk="1" hangingPunct="1">
              <a:buFontTx/>
              <a:buNone/>
            </a:pPr>
            <a:endParaRPr lang="en-US" sz="2000" smtClean="0"/>
          </a:p>
        </p:txBody>
      </p:sp>
      <p:sp>
        <p:nvSpPr>
          <p:cNvPr id="10" name="TextBox 9"/>
          <p:cNvSpPr txBox="1"/>
          <p:nvPr/>
        </p:nvSpPr>
        <p:spPr>
          <a:xfrm>
            <a:off x="357188" y="2643188"/>
            <a:ext cx="471487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 У периоду династије Немањића,  Србија је прешла пут од мале</a:t>
            </a:r>
            <a:r>
              <a:rPr lang="sr-Latn-CS" sz="2000" dirty="0">
                <a:latin typeface="+mj-lt"/>
              </a:rPr>
              <a:t>,</a:t>
            </a:r>
            <a:r>
              <a:rPr lang="sr-Cyrl-CS" sz="2000" dirty="0">
                <a:latin typeface="+mj-lt"/>
              </a:rPr>
              <a:t>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расцепкане кнежевине </a:t>
            </a:r>
            <a:r>
              <a:rPr lang="sr-Cyrl-CS" sz="2000" dirty="0">
                <a:latin typeface="+mj-lt"/>
              </a:rPr>
              <a:t>до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царевине и најмоћније државе на Балкану.</a:t>
            </a:r>
          </a:p>
          <a:p>
            <a:pPr algn="just">
              <a:lnSpc>
                <a:spcPct val="120000"/>
              </a:lnSpc>
              <a:defRPr/>
            </a:pPr>
            <a:endParaRPr lang="sr-Cyrl-CS" sz="2000" dirty="0">
              <a:latin typeface="+mj-lt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Био је ожењен принцезом Аном. </a:t>
            </a:r>
          </a:p>
          <a:p>
            <a:pPr algn="just">
              <a:lnSpc>
                <a:spcPct val="120000"/>
              </a:lnSpc>
              <a:defRPr/>
            </a:pPr>
            <a:endParaRPr lang="sr-Cyrl-CS" sz="2000" dirty="0">
              <a:latin typeface="+mj-lt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Имао је две кћери и три сина: 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Вукана</a:t>
            </a:r>
            <a:r>
              <a:rPr lang="sr-Cyrl-CS" sz="2000" dirty="0">
                <a:latin typeface="+mj-lt"/>
              </a:rPr>
              <a:t>,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Стефана</a:t>
            </a:r>
            <a:r>
              <a:rPr lang="sr-Cyrl-CS" sz="2000" dirty="0">
                <a:latin typeface="+mj-lt"/>
              </a:rPr>
              <a:t> и </a:t>
            </a:r>
            <a:r>
              <a:rPr lang="sr-Cyrl-CS" sz="2000" dirty="0">
                <a:solidFill>
                  <a:srgbClr val="C00000"/>
                </a:solidFill>
                <a:latin typeface="+mj-lt"/>
              </a:rPr>
              <a:t>Растка.</a:t>
            </a:r>
            <a:endParaRPr lang="sr-Latn-CS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8" name="Picture 7" descr="Picture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2643182"/>
            <a:ext cx="2873294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Велики Жупан Стефан Немања</a:t>
            </a:r>
            <a:endParaRPr lang="sr-Latn-CS" sz="2800" b="0" dirty="0"/>
          </a:p>
        </p:txBody>
      </p:sp>
      <p:pic>
        <p:nvPicPr>
          <p:cNvPr id="4" name="Picture 3" descr="Pictur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1134242"/>
            <a:ext cx="1697068" cy="2151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sveta_ana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58" y="1051544"/>
            <a:ext cx="1643074" cy="2234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Vuk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3857628"/>
            <a:ext cx="1984874" cy="2540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SvetiStefanPrvovencan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364" y="3857628"/>
            <a:ext cx="2000265" cy="2489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Sveti_Sava_Kraljeva_Crkv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14943" y="3857628"/>
            <a:ext cx="1864386" cy="2496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1785938" y="3263900"/>
            <a:ext cx="4286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Велики Жупан Стефан Немања и принцеза Ана </a:t>
            </a:r>
            <a:endParaRPr lang="sr-Latn-CS" sz="140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714500" y="3643313"/>
            <a:ext cx="442912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1606550" y="3751263"/>
            <a:ext cx="2143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3822701" y="3749675"/>
            <a:ext cx="21431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6037263" y="3749675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6" name="TextBox 23"/>
          <p:cNvSpPr txBox="1">
            <a:spLocks noChangeArrowheads="1"/>
          </p:cNvSpPr>
          <p:nvPr/>
        </p:nvSpPr>
        <p:spPr bwMode="auto">
          <a:xfrm>
            <a:off x="928688" y="6357938"/>
            <a:ext cx="1714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Вукан Немањић</a:t>
            </a:r>
            <a:endParaRPr lang="sr-Latn-CS" sz="1400"/>
          </a:p>
        </p:txBody>
      </p:sp>
      <p:sp>
        <p:nvSpPr>
          <p:cNvPr id="8207" name="TextBox 24"/>
          <p:cNvSpPr txBox="1">
            <a:spLocks noChangeArrowheads="1"/>
          </p:cNvSpPr>
          <p:nvPr/>
        </p:nvSpPr>
        <p:spPr bwMode="auto">
          <a:xfrm>
            <a:off x="3071813" y="6335713"/>
            <a:ext cx="1714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Стефан Немањић</a:t>
            </a:r>
            <a:endParaRPr lang="sr-Latn-CS" sz="1400"/>
          </a:p>
        </p:txBody>
      </p:sp>
      <p:sp>
        <p:nvSpPr>
          <p:cNvPr id="8208" name="TextBox 25"/>
          <p:cNvSpPr txBox="1">
            <a:spLocks noChangeArrowheads="1"/>
          </p:cNvSpPr>
          <p:nvPr/>
        </p:nvSpPr>
        <p:spPr bwMode="auto">
          <a:xfrm>
            <a:off x="5286375" y="6357938"/>
            <a:ext cx="1714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Растко Немањић</a:t>
            </a:r>
            <a:endParaRPr lang="sr-Latn-CS" sz="1400"/>
          </a:p>
        </p:txBody>
      </p:sp>
      <p:sp>
        <p:nvSpPr>
          <p:cNvPr id="27" name="Rectangle 26"/>
          <p:cNvSpPr/>
          <p:nvPr/>
        </p:nvSpPr>
        <p:spPr>
          <a:xfrm>
            <a:off x="7072313" y="6143625"/>
            <a:ext cx="1357312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Велики Жупан Стефан Немања</a:t>
            </a:r>
            <a:endParaRPr lang="sr-Latn-CS" sz="2800" b="0" dirty="0" smtClean="0"/>
          </a:p>
          <a:p>
            <a:pPr>
              <a:defRPr/>
            </a:pPr>
            <a:endParaRPr lang="sr-Latn-CS" dirty="0"/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357188" y="1285875"/>
            <a:ext cx="77866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>
                <a:solidFill>
                  <a:srgbClr val="C00000"/>
                </a:solidFill>
              </a:rPr>
              <a:t>Стефан Немања </a:t>
            </a:r>
            <a:r>
              <a:rPr lang="sr-Cyrl-CS"/>
              <a:t>је био владар прве српске државе </a:t>
            </a:r>
            <a:r>
              <a:rPr lang="sr-Cyrl-CS">
                <a:solidFill>
                  <a:srgbClr val="C00000"/>
                </a:solidFill>
              </a:rPr>
              <a:t>Рашке</a:t>
            </a:r>
            <a:r>
              <a:rPr lang="sr-Cyrl-CS">
                <a:solidFill>
                  <a:srgbClr val="FF0000"/>
                </a:solidFill>
              </a:rPr>
              <a:t>. </a:t>
            </a:r>
            <a:r>
              <a:rPr lang="sr-Cyrl-CS"/>
              <a:t>Престоница је био град </a:t>
            </a:r>
            <a:r>
              <a:rPr lang="sr-Cyrl-CS">
                <a:solidFill>
                  <a:srgbClr val="C00000"/>
                </a:solidFill>
              </a:rPr>
              <a:t>Рас</a:t>
            </a:r>
            <a:r>
              <a:rPr lang="sr-Cyrl-CS">
                <a:solidFill>
                  <a:srgbClr val="FF0000"/>
                </a:solidFill>
              </a:rPr>
              <a:t> </a:t>
            </a:r>
            <a:r>
              <a:rPr lang="sr-Cyrl-CS"/>
              <a:t>који се налазио у близини данашњег града Новог Пазара. У току владавине је ујединио све српске области и тако створио јединствену, независну државу -  </a:t>
            </a:r>
            <a:r>
              <a:rPr lang="sr-Cyrl-CS">
                <a:solidFill>
                  <a:srgbClr val="C00000"/>
                </a:solidFill>
              </a:rPr>
              <a:t>средњевековну Србију. </a:t>
            </a:r>
            <a:endParaRPr lang="en-US">
              <a:solidFill>
                <a:srgbClr val="C00000"/>
              </a:solidFill>
            </a:endParaRPr>
          </a:p>
          <a:p>
            <a:pPr algn="just"/>
            <a:endParaRPr lang="sr-Latn-CS"/>
          </a:p>
        </p:txBody>
      </p:sp>
      <p:pic>
        <p:nvPicPr>
          <p:cNvPr id="5" name="Picture 4" descr="Ras_gradina_ae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828610"/>
            <a:ext cx="2714644" cy="3523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2" name="Picture 5" descr="Grb_Nemanjic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2786063"/>
            <a:ext cx="2643187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928688" y="6334125"/>
            <a:ext cx="2786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Остаци срдњевековног града  Рас</a:t>
            </a:r>
            <a:endParaRPr lang="sr-Latn-CS" sz="1400"/>
          </a:p>
        </p:txBody>
      </p:sp>
      <p:sp>
        <p:nvSpPr>
          <p:cNvPr id="9224" name="TextBox 7"/>
          <p:cNvSpPr txBox="1">
            <a:spLocks noChangeArrowheads="1"/>
          </p:cNvSpPr>
          <p:nvPr/>
        </p:nvSpPr>
        <p:spPr bwMode="auto">
          <a:xfrm>
            <a:off x="4857750" y="6357938"/>
            <a:ext cx="2786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Грб Стефана Немање</a:t>
            </a:r>
            <a:endParaRPr lang="sr-Latn-CS" sz="1400"/>
          </a:p>
        </p:txBody>
      </p:sp>
      <p:sp>
        <p:nvSpPr>
          <p:cNvPr id="9" name="Rectangle 8"/>
          <p:cNvSpPr/>
          <p:nvPr/>
        </p:nvSpPr>
        <p:spPr>
          <a:xfrm>
            <a:off x="7358063" y="6286500"/>
            <a:ext cx="114300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Велики Жупан Стефан Немања - Рашка</a:t>
            </a:r>
            <a:endParaRPr lang="sr-Latn-CS" sz="2800" b="0" dirty="0" smtClean="0"/>
          </a:p>
          <a:p>
            <a:pPr>
              <a:defRPr/>
            </a:pPr>
            <a:endParaRPr lang="sr-Latn-CS" dirty="0"/>
          </a:p>
        </p:txBody>
      </p:sp>
      <p:pic>
        <p:nvPicPr>
          <p:cNvPr id="10244" name="Picture 8" descr="Drzava_stefana_nemanje.gif"/>
          <p:cNvPicPr>
            <a:picLocks noChangeAspect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285750" y="1214438"/>
            <a:ext cx="805815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Велики Жупан Стефан Немања</a:t>
            </a:r>
            <a:endParaRPr lang="sr-Latn-CS" sz="2800" b="0" dirty="0" smtClean="0"/>
          </a:p>
          <a:p>
            <a:pPr>
              <a:defRPr/>
            </a:pPr>
            <a:endParaRPr lang="sr-Latn-CS" dirty="0"/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285750" y="2000250"/>
            <a:ext cx="4643438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/>
              <a:t>Стефан Немања је имао веома добре односе са Византијом, са царем Манојлом I Комнином и његовим наследницима.</a:t>
            </a:r>
          </a:p>
          <a:p>
            <a:pPr algn="just"/>
            <a:endParaRPr lang="sr-Cyrl-CS"/>
          </a:p>
          <a:p>
            <a:pPr algn="just"/>
            <a:r>
              <a:rPr lang="sr-Cyrl-CS"/>
              <a:t>Потписао је први трговински уговор са градом Дубровником. </a:t>
            </a:r>
          </a:p>
          <a:p>
            <a:pPr algn="just"/>
            <a:endParaRPr lang="sr-Cyrl-CS"/>
          </a:p>
          <a:p>
            <a:pPr algn="just"/>
            <a:r>
              <a:rPr lang="sr-Cyrl-CS"/>
              <a:t>Поставио је свог најстаријег сина </a:t>
            </a:r>
            <a:r>
              <a:rPr lang="sr-Cyrl-CS">
                <a:solidFill>
                  <a:srgbClr val="FF0000"/>
                </a:solidFill>
              </a:rPr>
              <a:t>Вукана Немањића </a:t>
            </a:r>
            <a:r>
              <a:rPr lang="sr-Cyrl-CS"/>
              <a:t>за владара у области Зете (Дукље), што је укључивало градове Бар</a:t>
            </a:r>
            <a:r>
              <a:rPr lang="sr-Latn-CS"/>
              <a:t> </a:t>
            </a:r>
            <a:r>
              <a:rPr lang="sr-Cyrl-CS"/>
              <a:t>и Котор. </a:t>
            </a:r>
          </a:p>
          <a:p>
            <a:pPr algn="just"/>
            <a:endParaRPr lang="sr-Cyrl-CS"/>
          </a:p>
          <a:p>
            <a:pPr algn="just"/>
            <a:r>
              <a:rPr lang="sr-Cyrl-CS"/>
              <a:t>Ове области су део данашње Црне Горе.</a:t>
            </a:r>
            <a:endParaRPr lang="en-US"/>
          </a:p>
          <a:p>
            <a:pPr algn="just"/>
            <a:endParaRPr lang="sr-Latn-CS"/>
          </a:p>
        </p:txBody>
      </p:sp>
      <p:pic>
        <p:nvPicPr>
          <p:cNvPr id="9" name="Picture 8" descr="647px-Kraljevina_Duklja_za_vreme_Bodi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2643182"/>
            <a:ext cx="3357586" cy="3113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Велики Жупан Стефан Немања</a:t>
            </a:r>
            <a:endParaRPr lang="sr-Latn-CS" sz="2800" b="0" dirty="0" smtClean="0"/>
          </a:p>
          <a:p>
            <a:pPr>
              <a:defRPr/>
            </a:pPr>
            <a:endParaRPr lang="sr-Latn-CS" dirty="0"/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357188" y="1285875"/>
            <a:ext cx="77866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/>
              <a:t>На државном сабору у Расу, </a:t>
            </a:r>
            <a:r>
              <a:rPr lang="sr-Cyrl-CS">
                <a:solidFill>
                  <a:srgbClr val="C00000"/>
                </a:solidFill>
              </a:rPr>
              <a:t>Стефан Немања </a:t>
            </a:r>
            <a:r>
              <a:rPr lang="sr-Cyrl-CS"/>
              <a:t>се одрекао престола у корист средњег сина </a:t>
            </a:r>
            <a:r>
              <a:rPr lang="sr-Cyrl-CS">
                <a:solidFill>
                  <a:srgbClr val="C00000"/>
                </a:solidFill>
              </a:rPr>
              <a:t>Стефана Немањића</a:t>
            </a:r>
            <a:r>
              <a:rPr lang="sr-Cyrl-CS">
                <a:solidFill>
                  <a:srgbClr val="FF0000"/>
                </a:solidFill>
              </a:rPr>
              <a:t>. </a:t>
            </a:r>
            <a:r>
              <a:rPr lang="sr-Cyrl-CS"/>
              <a:t>Одлази у манастир Студеницу где се замонашио и узео монашко име </a:t>
            </a:r>
            <a:r>
              <a:rPr lang="sr-Cyrl-CS" b="1"/>
              <a:t>Симеон. </a:t>
            </a:r>
            <a:r>
              <a:rPr lang="sr-Cyrl-CS"/>
              <a:t>Његова супруга принцеза</a:t>
            </a:r>
            <a:r>
              <a:rPr lang="sr-Cyrl-CS" b="1"/>
              <a:t> </a:t>
            </a:r>
            <a:r>
              <a:rPr lang="sr-Cyrl-CS">
                <a:solidFill>
                  <a:srgbClr val="C00000"/>
                </a:solidFill>
              </a:rPr>
              <a:t>Ана</a:t>
            </a:r>
            <a:r>
              <a:rPr lang="sr-Cyrl-CS" b="1"/>
              <a:t> </a:t>
            </a:r>
            <a:r>
              <a:rPr lang="sr-Cyrl-CS"/>
              <a:t>одлази такође у манастир и добија монашко име </a:t>
            </a:r>
            <a:r>
              <a:rPr lang="sr-Cyrl-CS" b="1"/>
              <a:t>Анстасија.</a:t>
            </a:r>
            <a:endParaRPr lang="sr-Latn-CS" b="1"/>
          </a:p>
        </p:txBody>
      </p:sp>
      <p:sp>
        <p:nvSpPr>
          <p:cNvPr id="12293" name="TextBox 6"/>
          <p:cNvSpPr txBox="1">
            <a:spLocks noChangeArrowheads="1"/>
          </p:cNvSpPr>
          <p:nvPr/>
        </p:nvSpPr>
        <p:spPr bwMode="auto">
          <a:xfrm>
            <a:off x="1000125" y="6407150"/>
            <a:ext cx="3000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Велики Жупан Стефан Немања</a:t>
            </a:r>
            <a:endParaRPr lang="sr-Latn-CS" sz="1400"/>
          </a:p>
        </p:txBody>
      </p:sp>
      <p:pic>
        <p:nvPicPr>
          <p:cNvPr id="9" name="Picture 8" descr="Picture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3068930"/>
            <a:ext cx="2643206" cy="335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Sveti_Simeon_Kraljeva_Crkva_detalj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3049785"/>
            <a:ext cx="3089507" cy="3238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ight Arrow 11"/>
          <p:cNvSpPr/>
          <p:nvPr/>
        </p:nvSpPr>
        <p:spPr>
          <a:xfrm>
            <a:off x="3929063" y="4906963"/>
            <a:ext cx="500062" cy="35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3" name="Rectangle 12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298" name="TextBox 7"/>
          <p:cNvSpPr txBox="1">
            <a:spLocks noChangeArrowheads="1"/>
          </p:cNvSpPr>
          <p:nvPr/>
        </p:nvSpPr>
        <p:spPr bwMode="auto">
          <a:xfrm>
            <a:off x="4572000" y="6357938"/>
            <a:ext cx="2786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Монах Симеон Мироточиви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Стефан Немања – Симеон Мироточиви</a:t>
            </a:r>
            <a:endParaRPr lang="sr-Latn-CS" sz="2800" b="0" dirty="0" smtClean="0"/>
          </a:p>
          <a:p>
            <a:pPr>
              <a:defRPr/>
            </a:pPr>
            <a:endParaRPr lang="sr-Latn-CS" dirty="0"/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357188" y="1285875"/>
            <a:ext cx="7786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/>
              <a:t>На наговор сина Растка Немањића (</a:t>
            </a:r>
            <a:r>
              <a:rPr lang="sr-Cyrl-CS">
                <a:solidFill>
                  <a:srgbClr val="C00000"/>
                </a:solidFill>
              </a:rPr>
              <a:t>Светог Саве</a:t>
            </a:r>
            <a:r>
              <a:rPr lang="sr-Cyrl-CS"/>
              <a:t>), одлази на Свету гору и са њим подиже један од најлепших српских манастира - </a:t>
            </a:r>
            <a:r>
              <a:rPr lang="sr-Cyrl-CS">
                <a:solidFill>
                  <a:srgbClr val="FF0000"/>
                </a:solidFill>
              </a:rPr>
              <a:t>Хиландар</a:t>
            </a:r>
            <a:r>
              <a:rPr lang="sr-Cyrl-CS"/>
              <a:t>.</a:t>
            </a:r>
            <a:endParaRPr lang="sr-Latn-CS"/>
          </a:p>
        </p:txBody>
      </p:sp>
      <p:pic>
        <p:nvPicPr>
          <p:cNvPr id="11" name="Picture 10" descr="H14P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2571750"/>
            <a:ext cx="5857875" cy="3381375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Стефан Немањић – Стефан Првовенчани</a:t>
            </a:r>
            <a:endParaRPr lang="sr-Latn-CS" sz="2800" b="0" dirty="0" smtClean="0"/>
          </a:p>
          <a:p>
            <a:pPr>
              <a:defRPr/>
            </a:pPr>
            <a:endParaRPr lang="sr-Latn-CS" dirty="0"/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357188" y="1357313"/>
            <a:ext cx="8072437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/>
              <a:t>Након смрти Стефана Немање, браћа </a:t>
            </a:r>
            <a:r>
              <a:rPr lang="sr-Cyrl-CS">
                <a:solidFill>
                  <a:srgbClr val="C00000"/>
                </a:solidFill>
              </a:rPr>
              <a:t>Вукан</a:t>
            </a:r>
            <a:r>
              <a:rPr lang="sr-Cyrl-CS"/>
              <a:t> и </a:t>
            </a:r>
            <a:r>
              <a:rPr lang="sr-Cyrl-CS">
                <a:solidFill>
                  <a:srgbClr val="C00000"/>
                </a:solidFill>
              </a:rPr>
              <a:t>Стефан Немањић </a:t>
            </a:r>
            <a:r>
              <a:rPr lang="sr-Cyrl-CS"/>
              <a:t>отпочели су борбу око престола.</a:t>
            </a:r>
          </a:p>
          <a:p>
            <a:pPr algn="just"/>
            <a:endParaRPr lang="sr-Cyrl-CS"/>
          </a:p>
          <a:p>
            <a:pPr algn="just"/>
            <a:r>
              <a:rPr lang="sr-Cyrl-CS"/>
              <a:t>Свети Сава долази у Србију са моштима њиховог оца и успева да их измири. </a:t>
            </a:r>
          </a:p>
          <a:p>
            <a:pPr algn="just"/>
            <a:endParaRPr lang="sr-Cyrl-CS"/>
          </a:p>
          <a:p>
            <a:pPr algn="just"/>
            <a:r>
              <a:rPr lang="sr-Cyrl-CS">
                <a:solidFill>
                  <a:srgbClr val="C00000"/>
                </a:solidFill>
              </a:rPr>
              <a:t>Стефан Немањић </a:t>
            </a:r>
            <a:r>
              <a:rPr lang="sr-Cyrl-CS"/>
              <a:t>је од папе затражио дозволу да буде изабран за </a:t>
            </a:r>
            <a:r>
              <a:rPr lang="sr-Cyrl-CS">
                <a:solidFill>
                  <a:srgbClr val="C00000"/>
                </a:solidFill>
              </a:rPr>
              <a:t>српског краља, </a:t>
            </a:r>
            <a:r>
              <a:rPr lang="sr-Cyrl-CS"/>
              <a:t>што му је и одобрено. Србија постаје и међународно призната држава (</a:t>
            </a:r>
            <a:r>
              <a:rPr lang="sr-Cyrl-CS">
                <a:solidFill>
                  <a:srgbClr val="C00000"/>
                </a:solidFill>
              </a:rPr>
              <a:t>краљевина</a:t>
            </a:r>
            <a:r>
              <a:rPr lang="sr-Cyrl-CS"/>
              <a:t>) 1217. године.</a:t>
            </a:r>
          </a:p>
          <a:p>
            <a:pPr algn="just"/>
            <a:endParaRPr lang="sr-Cyrl-CS"/>
          </a:p>
          <a:p>
            <a:pPr algn="just"/>
            <a:r>
              <a:rPr lang="sr-Cyrl-CS"/>
              <a:t>После осамостаљивања српске православне цркве, 4. јануара 1217. год.  Свети Сава </a:t>
            </a:r>
            <a:r>
              <a:rPr lang="sr-Cyrl-CS">
                <a:solidFill>
                  <a:srgbClr val="C00000"/>
                </a:solidFill>
              </a:rPr>
              <a:t>крунише првог краља Србије </a:t>
            </a:r>
            <a:r>
              <a:rPr lang="sr-Cyrl-CS"/>
              <a:t>-</a:t>
            </a:r>
            <a:r>
              <a:rPr lang="sr-Cyrl-CS">
                <a:solidFill>
                  <a:srgbClr val="C00000"/>
                </a:solidFill>
              </a:rPr>
              <a:t> свог брата Стефана Немањића </a:t>
            </a:r>
            <a:r>
              <a:rPr lang="sr-Cyrl-CS"/>
              <a:t>-</a:t>
            </a:r>
            <a:r>
              <a:rPr lang="sr-Cyrl-CS" b="1"/>
              <a:t>  </a:t>
            </a:r>
            <a:r>
              <a:rPr lang="sr-Cyrl-CS"/>
              <a:t>у манстиру Жича.</a:t>
            </a:r>
          </a:p>
          <a:p>
            <a:pPr algn="just"/>
            <a:endParaRPr lang="sr-Cyrl-CS"/>
          </a:p>
          <a:p>
            <a:pPr algn="just"/>
            <a:r>
              <a:rPr lang="sr-Cyrl-CS"/>
              <a:t>Тако је </a:t>
            </a:r>
            <a:r>
              <a:rPr lang="sr-Cyrl-CS">
                <a:solidFill>
                  <a:srgbClr val="C00000"/>
                </a:solidFill>
              </a:rPr>
              <a:t>Стефан Немањић </a:t>
            </a:r>
            <a:r>
              <a:rPr lang="sr-Cyrl-CS"/>
              <a:t>једини краљ који је два пута крунисан, једном од стране папе, а други пут од стране првог српског архиепископа Светог Саве.</a:t>
            </a:r>
          </a:p>
          <a:p>
            <a:pPr algn="just"/>
            <a:endParaRPr lang="sr-Cyrl-CS"/>
          </a:p>
          <a:p>
            <a:pPr algn="just"/>
            <a:r>
              <a:rPr lang="sr-Cyrl-CS">
                <a:solidFill>
                  <a:srgbClr val="C00000"/>
                </a:solidFill>
              </a:rPr>
              <a:t>Стефан Немањић </a:t>
            </a:r>
            <a:r>
              <a:rPr lang="sr-Cyrl-CS"/>
              <a:t>је добио име </a:t>
            </a:r>
            <a:r>
              <a:rPr lang="sr-Cyrl-CS" b="1">
                <a:solidFill>
                  <a:srgbClr val="C00000"/>
                </a:solidFill>
              </a:rPr>
              <a:t>Првовенчани.</a:t>
            </a:r>
            <a:endParaRPr lang="sr-Latn-CS" b="1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72313" y="6286500"/>
            <a:ext cx="14287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Стефан Немањић – Стефан Првовенчани</a:t>
            </a:r>
            <a:endParaRPr lang="sr-Latn-CS" sz="2800" b="0" dirty="0" smtClean="0"/>
          </a:p>
          <a:p>
            <a:pPr>
              <a:defRPr/>
            </a:pPr>
            <a:endParaRPr lang="sr-Latn-CS" dirty="0"/>
          </a:p>
        </p:txBody>
      </p:sp>
      <p:pic>
        <p:nvPicPr>
          <p:cNvPr id="6" name="Picture 5" descr="Stefan_Nemanjic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500306"/>
            <a:ext cx="3505560" cy="4214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357188" y="1285875"/>
            <a:ext cx="77866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/>
              <a:t>Стефан Првовенчани се пред крај живота замонашио и добио монашко име </a:t>
            </a:r>
            <a:r>
              <a:rPr lang="sr-Cyrl-CS" b="1"/>
              <a:t>Симон. </a:t>
            </a:r>
            <a:r>
              <a:rPr lang="sr-Cyrl-CS"/>
              <a:t>Сахрањен је у манастиру</a:t>
            </a:r>
            <a:r>
              <a:rPr lang="sr-Cyrl-CS" b="1"/>
              <a:t> Студеница, </a:t>
            </a:r>
            <a:r>
              <a:rPr lang="sr-Cyrl-CS"/>
              <a:t>а потом су његове мошти пребачене у манстир </a:t>
            </a:r>
            <a:r>
              <a:rPr lang="sr-Cyrl-CS" b="1"/>
              <a:t>Жича. </a:t>
            </a:r>
            <a:r>
              <a:rPr lang="sr-Cyrl-CS"/>
              <a:t>Током времена много пута су премештане.</a:t>
            </a:r>
            <a:endParaRPr lang="sr-Latn-CS"/>
          </a:p>
        </p:txBody>
      </p:sp>
      <p:pic>
        <p:nvPicPr>
          <p:cNvPr id="9" name="Picture 8" descr="3386_Manastir%20%C5%BDi%C4%8Da,%20Srbij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2643182"/>
            <a:ext cx="3748428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7" name="TextBox 9"/>
          <p:cNvSpPr txBox="1">
            <a:spLocks noChangeArrowheads="1"/>
          </p:cNvSpPr>
          <p:nvPr/>
        </p:nvSpPr>
        <p:spPr bwMode="auto">
          <a:xfrm>
            <a:off x="1000125" y="6550025"/>
            <a:ext cx="3000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Манастир Жича</a:t>
            </a:r>
            <a:endParaRPr lang="sr-Latn-CS" sz="1400"/>
          </a:p>
        </p:txBody>
      </p:sp>
      <p:sp>
        <p:nvSpPr>
          <p:cNvPr id="15368" name="TextBox 10"/>
          <p:cNvSpPr txBox="1">
            <a:spLocks noChangeArrowheads="1"/>
          </p:cNvSpPr>
          <p:nvPr/>
        </p:nvSpPr>
        <p:spPr bwMode="auto">
          <a:xfrm>
            <a:off x="5429250" y="6478588"/>
            <a:ext cx="30003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Краљ Стефан Првовенчани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Стефан Немањић – Стефан Првовенчани</a:t>
            </a:r>
            <a:endParaRPr lang="sr-Latn-CS" sz="2800" b="0" dirty="0" smtClean="0"/>
          </a:p>
          <a:p>
            <a:pPr>
              <a:defRPr/>
            </a:pPr>
            <a:endParaRPr lang="sr-Latn-CS" dirty="0"/>
          </a:p>
        </p:txBody>
      </p:sp>
      <p:pic>
        <p:nvPicPr>
          <p:cNvPr id="13" name="Picture 12" descr="NS_-_Saborna_crkva_-_Sv__Djordja_14.jpg"/>
          <p:cNvPicPr>
            <a:picLocks noChangeAspect="1"/>
          </p:cNvPicPr>
          <p:nvPr/>
        </p:nvPicPr>
        <p:blipFill>
          <a:blip r:embed="rId2">
            <a:lum contrast="10000"/>
          </a:blip>
          <a:stretch>
            <a:fillRect/>
          </a:stretch>
        </p:blipFill>
        <p:spPr>
          <a:xfrm>
            <a:off x="1357290" y="1079950"/>
            <a:ext cx="5572164" cy="5244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/>
          <p:cNvSpPr/>
          <p:nvPr/>
        </p:nvSpPr>
        <p:spPr>
          <a:xfrm>
            <a:off x="7143750" y="6286500"/>
            <a:ext cx="1357313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6390" name="TextBox 9"/>
          <p:cNvSpPr txBox="1">
            <a:spLocks noChangeArrowheads="1"/>
          </p:cNvSpPr>
          <p:nvPr/>
        </p:nvSpPr>
        <p:spPr bwMode="auto">
          <a:xfrm>
            <a:off x="714375" y="6286500"/>
            <a:ext cx="7143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“Свети Сава мири завеђену браћу”  - рад нашег познатог сликара Паје Јовановића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23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Династија Немањића</a:t>
            </a:r>
            <a:endParaRPr lang="en-US" sz="3200" b="0" dirty="0"/>
          </a:p>
        </p:txBody>
      </p:sp>
      <p:sp>
        <p:nvSpPr>
          <p:cNvPr id="24" name="Rectangle 23"/>
          <p:cNvSpPr/>
          <p:nvPr/>
        </p:nvSpPr>
        <p:spPr>
          <a:xfrm>
            <a:off x="7143750" y="6286500"/>
            <a:ext cx="1357313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7413" name="TextBox 24"/>
          <p:cNvSpPr txBox="1">
            <a:spLocks noChangeArrowheads="1"/>
          </p:cNvSpPr>
          <p:nvPr/>
        </p:nvSpPr>
        <p:spPr bwMode="auto">
          <a:xfrm>
            <a:off x="285750" y="1214438"/>
            <a:ext cx="77866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/>
              <a:t>Стефан Немања, Стефан Првовенчани и Растко Немањић (Свети Сава) су иза себе оставили велике задужбине, али и писане трагове на основу којих данас сазнајемо историју српског народа.</a:t>
            </a:r>
            <a:endParaRPr lang="sr-Latn-CS"/>
          </a:p>
        </p:txBody>
      </p:sp>
      <p:pic>
        <p:nvPicPr>
          <p:cNvPr id="26" name="Picture 25" descr="studenica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357430"/>
            <a:ext cx="2786082" cy="3232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 descr="glavna-crkva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2428868"/>
            <a:ext cx="2329633" cy="3152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 descr="3386_Manastir%20%C5%BDi%C4%8Da,%20Srbij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70" y="2643182"/>
            <a:ext cx="2857520" cy="2886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7" name="TextBox 28"/>
          <p:cNvSpPr txBox="1">
            <a:spLocks noChangeArrowheads="1"/>
          </p:cNvSpPr>
          <p:nvPr/>
        </p:nvSpPr>
        <p:spPr bwMode="auto">
          <a:xfrm>
            <a:off x="285750" y="5643563"/>
            <a:ext cx="3000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Студеница</a:t>
            </a:r>
            <a:endParaRPr lang="sr-Latn-CS" sz="1400"/>
          </a:p>
        </p:txBody>
      </p:sp>
      <p:sp>
        <p:nvSpPr>
          <p:cNvPr id="17418" name="TextBox 29"/>
          <p:cNvSpPr txBox="1">
            <a:spLocks noChangeArrowheads="1"/>
          </p:cNvSpPr>
          <p:nvPr/>
        </p:nvSpPr>
        <p:spPr bwMode="auto">
          <a:xfrm>
            <a:off x="3214688" y="5572125"/>
            <a:ext cx="2428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Хиландар</a:t>
            </a:r>
            <a:endParaRPr lang="sr-Latn-CS" sz="1400"/>
          </a:p>
        </p:txBody>
      </p:sp>
      <p:sp>
        <p:nvSpPr>
          <p:cNvPr id="17419" name="TextBox 30"/>
          <p:cNvSpPr txBox="1">
            <a:spLocks noChangeArrowheads="1"/>
          </p:cNvSpPr>
          <p:nvPr/>
        </p:nvSpPr>
        <p:spPr bwMode="auto">
          <a:xfrm>
            <a:off x="5929313" y="5572125"/>
            <a:ext cx="2428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Жича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23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Извод из беседе Стефана Немање</a:t>
            </a:r>
            <a:endParaRPr lang="en-US" sz="3200" b="0" dirty="0"/>
          </a:p>
        </p:txBody>
      </p:sp>
      <p:sp>
        <p:nvSpPr>
          <p:cNvPr id="24" name="Rectangle 23"/>
          <p:cNvSpPr/>
          <p:nvPr/>
        </p:nvSpPr>
        <p:spPr>
          <a:xfrm>
            <a:off x="7143750" y="6286500"/>
            <a:ext cx="1357313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" name="TextBox 11"/>
          <p:cNvSpPr txBox="1"/>
          <p:nvPr/>
        </p:nvSpPr>
        <p:spPr>
          <a:xfrm>
            <a:off x="357188" y="1428750"/>
            <a:ext cx="800100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'' Чувајте, чедо моје мило, језик као земљу. Реч се може изгубити као град, као земља, као душа. А шта је народ изгуби ли језик, земљу, душу?</a:t>
            </a:r>
          </a:p>
          <a:p>
            <a:pPr algn="ctr">
              <a:defRPr/>
            </a:pP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Не узимајте туђу реч у своја уста. Узмеш ли туђу реч, знај да је ниси освојио, него си себе потуђио. Боље ти је изгубити највећи град своје земље, него најмању и најнезначајнију реч свога језика.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Земље и државе се не освајају само мачевима и језицима. Знај да те је непријатељ онолико освојио и покорио колико ти је речи потро и својих потурио.</a:t>
            </a:r>
          </a:p>
          <a:p>
            <a:pPr algn="ctr">
              <a:defRPr/>
            </a:pP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Народ који изгуби своје речи, престаје бити народ.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Постоји, чедо моје, болест која напада језик као зараза тело. Памтим ја такве заразе и морије језика. Бива то најчешће на рубовима народа, на додирима једног народа са другим, тамо где се језик таре о језик другог народа.</a:t>
            </a:r>
            <a:r>
              <a:rPr lang="sr-Latn-CS" dirty="0">
                <a:solidFill>
                  <a:schemeClr val="accent6">
                    <a:lumMod val="50000"/>
                  </a:schemeClr>
                </a:solidFill>
              </a:rPr>
              <a:t>..</a:t>
            </a: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 ''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endParaRPr lang="sr-Latn-C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CS" dirty="0" smtClean="0"/>
              <a:t>Династија Немањића</a:t>
            </a:r>
            <a:endParaRPr lang="sr-Latn-CS" dirty="0"/>
          </a:p>
        </p:txBody>
      </p:sp>
      <p:sp>
        <p:nvSpPr>
          <p:cNvPr id="23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Да запамтимо!</a:t>
            </a:r>
            <a:endParaRPr lang="en-US" sz="3200" b="0" dirty="0"/>
          </a:p>
        </p:txBody>
      </p:sp>
      <p:sp>
        <p:nvSpPr>
          <p:cNvPr id="24" name="Rectangle 23"/>
          <p:cNvSpPr/>
          <p:nvPr/>
        </p:nvSpPr>
        <p:spPr>
          <a:xfrm>
            <a:off x="7143750" y="6286500"/>
            <a:ext cx="1357313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" name="TextBox 11"/>
          <p:cNvSpPr txBox="1"/>
          <p:nvPr/>
        </p:nvSpPr>
        <p:spPr>
          <a:xfrm>
            <a:off x="285750" y="1000125"/>
            <a:ext cx="8001000" cy="5632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endParaRPr lang="sr-Cyrl-CS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sr-Cyrl-CS" dirty="0">
                <a:solidFill>
                  <a:srgbClr val="C00000"/>
                </a:solidFill>
              </a:rPr>
              <a:t>Стефан Немања </a:t>
            </a: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је у </a:t>
            </a:r>
            <a:r>
              <a:rPr lang="en-US" dirty="0">
                <a:solidFill>
                  <a:srgbClr val="C00000"/>
                </a:solidFill>
              </a:rPr>
              <a:t>XII </a:t>
            </a:r>
            <a:r>
              <a:rPr lang="sr-Cyrl-CS" dirty="0">
                <a:solidFill>
                  <a:srgbClr val="C00000"/>
                </a:solidFill>
              </a:rPr>
              <a:t>веку </a:t>
            </a:r>
            <a:r>
              <a:rPr lang="sr-Cyrl-CS" dirty="0"/>
              <a:t>ујединио српске области и створио </a:t>
            </a:r>
            <a:r>
              <a:rPr lang="sr-Cyrl-CS" dirty="0">
                <a:solidFill>
                  <a:srgbClr val="C00000"/>
                </a:solidFill>
              </a:rPr>
              <a:t>прву српску државу Рашку</a:t>
            </a: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  <a:p>
            <a:pPr algn="just">
              <a:defRPr/>
            </a:pPr>
            <a:endParaRPr lang="sr-Cyrl-CS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sr-Cyrl-CS" dirty="0"/>
              <a:t>Био је </a:t>
            </a:r>
            <a:r>
              <a:rPr lang="sr-Cyrl-CS" dirty="0">
                <a:solidFill>
                  <a:srgbClr val="C00000"/>
                </a:solidFill>
              </a:rPr>
              <a:t>први владар династије Немањић</a:t>
            </a:r>
            <a:r>
              <a:rPr lang="sr-Cyrl-CS" dirty="0"/>
              <a:t> која је Србијом владала више од двеста година. </a:t>
            </a:r>
            <a:endParaRPr lang="sr-Cyrl-CS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defRPr/>
            </a:pPr>
            <a:endParaRPr lang="sr-Cyrl-CS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sr-Cyrl-CS" dirty="0">
                <a:solidFill>
                  <a:srgbClr val="C00000"/>
                </a:solidFill>
              </a:rPr>
              <a:t>Престоница прве српске државе </a:t>
            </a:r>
            <a:r>
              <a:rPr lang="sr-Cyrl-CS" dirty="0"/>
              <a:t>је био </a:t>
            </a:r>
            <a:r>
              <a:rPr lang="sr-Cyrl-CS" dirty="0">
                <a:solidFill>
                  <a:srgbClr val="C00000"/>
                </a:solidFill>
              </a:rPr>
              <a:t>град РАС</a:t>
            </a:r>
            <a:r>
              <a:rPr lang="sr-Cyrl-CS" dirty="0"/>
              <a:t>,</a:t>
            </a:r>
            <a:r>
              <a:rPr lang="sr-Cyrl-C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r-Cyrl-CS" dirty="0"/>
              <a:t>који се налазио у близини данашњег града Нови Пазар.</a:t>
            </a:r>
          </a:p>
          <a:p>
            <a:pPr algn="just">
              <a:defRPr/>
            </a:pPr>
            <a:endParaRPr lang="sr-Cyrl-CS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sr-Cyrl-CS" dirty="0"/>
              <a:t>Са сином </a:t>
            </a:r>
            <a:r>
              <a:rPr lang="sr-Cyrl-CS" dirty="0">
                <a:solidFill>
                  <a:srgbClr val="C00000"/>
                </a:solidFill>
              </a:rPr>
              <a:t>Растком Немањићем (Светим Савом), </a:t>
            </a:r>
            <a:r>
              <a:rPr lang="sr-Cyrl-CS" dirty="0"/>
              <a:t>осамосталио је српску православну цркву и подигао манстир </a:t>
            </a:r>
            <a:r>
              <a:rPr lang="sr-Cyrl-CS" dirty="0">
                <a:solidFill>
                  <a:srgbClr val="C00000"/>
                </a:solidFill>
              </a:rPr>
              <a:t>Хиландар.</a:t>
            </a:r>
          </a:p>
          <a:p>
            <a:pPr algn="just">
              <a:defRPr/>
            </a:pPr>
            <a:endParaRPr lang="sr-Cyrl-CS" dirty="0">
              <a:solidFill>
                <a:srgbClr val="C00000"/>
              </a:solidFill>
            </a:endParaRPr>
          </a:p>
          <a:p>
            <a:pPr algn="just">
              <a:defRPr/>
            </a:pPr>
            <a:r>
              <a:rPr lang="sr-Cyrl-CS" dirty="0">
                <a:solidFill>
                  <a:srgbClr val="C00000"/>
                </a:solidFill>
              </a:rPr>
              <a:t>Србија </a:t>
            </a:r>
            <a:r>
              <a:rPr lang="sr-Cyrl-CS" dirty="0"/>
              <a:t>је постала </a:t>
            </a:r>
            <a:r>
              <a:rPr lang="sr-Cyrl-CS" dirty="0">
                <a:solidFill>
                  <a:srgbClr val="C00000"/>
                </a:solidFill>
              </a:rPr>
              <a:t>краљевина 1217. године, </a:t>
            </a:r>
            <a:r>
              <a:rPr lang="sr-Cyrl-CS" dirty="0"/>
              <a:t>а</a:t>
            </a:r>
            <a:r>
              <a:rPr lang="sr-Cyrl-CS" dirty="0">
                <a:solidFill>
                  <a:srgbClr val="C00000"/>
                </a:solidFill>
              </a:rPr>
              <a:t> први крунисани краљ Србије </a:t>
            </a:r>
            <a:r>
              <a:rPr lang="sr-Cyrl-CS" dirty="0"/>
              <a:t>је био </a:t>
            </a:r>
            <a:r>
              <a:rPr lang="sr-Cyrl-CS" dirty="0">
                <a:solidFill>
                  <a:srgbClr val="C00000"/>
                </a:solidFill>
              </a:rPr>
              <a:t>Стефан Немањић – Стефан Првовенчани.</a:t>
            </a:r>
          </a:p>
          <a:p>
            <a:pPr algn="just">
              <a:defRPr/>
            </a:pPr>
            <a:endParaRPr lang="sr-Cyrl-CS" dirty="0">
              <a:solidFill>
                <a:srgbClr val="C00000"/>
              </a:solidFill>
            </a:endParaRPr>
          </a:p>
          <a:p>
            <a:pPr algn="just">
              <a:defRPr/>
            </a:pPr>
            <a:r>
              <a:rPr lang="sr-Cyrl-CS" dirty="0">
                <a:solidFill>
                  <a:srgbClr val="C00000"/>
                </a:solidFill>
              </a:rPr>
              <a:t>Свети Сава </a:t>
            </a:r>
            <a:r>
              <a:rPr lang="sr-Cyrl-CS" dirty="0"/>
              <a:t>се посветио монашком животу. Био је </a:t>
            </a:r>
            <a:r>
              <a:rPr lang="sr-Cyrl-CS" dirty="0">
                <a:solidFill>
                  <a:srgbClr val="C00000"/>
                </a:solidFill>
              </a:rPr>
              <a:t>оснивач српске православне цркве</a:t>
            </a:r>
            <a:r>
              <a:rPr lang="sr-Cyrl-CS" dirty="0"/>
              <a:t> и њен </a:t>
            </a:r>
            <a:r>
              <a:rPr lang="sr-Cyrl-CS" dirty="0">
                <a:solidFill>
                  <a:srgbClr val="C00000"/>
                </a:solidFill>
              </a:rPr>
              <a:t>први архиепископ</a:t>
            </a:r>
            <a:r>
              <a:rPr lang="sr-Cyrl-CS" dirty="0"/>
              <a:t>. Преносио је Христово учење, крштавао и подучавао људе. Подигао је српски манастир </a:t>
            </a:r>
            <a:r>
              <a:rPr lang="sr-Cyrl-CS" dirty="0">
                <a:solidFill>
                  <a:srgbClr val="C00000"/>
                </a:solidFill>
              </a:rPr>
              <a:t>Хиландар.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861</Words>
  <Application>Microsoft Office PowerPoint</Application>
  <PresentationFormat>On-screen Show (4:3)</PresentationFormat>
  <Paragraphs>97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Pitchbook</vt:lpstr>
      <vt:lpstr>Србија у XII -XIII веку</vt:lpstr>
      <vt:lpstr>ДИНАСТИЈА ЊЕМАЊИЋА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  <vt:lpstr>Династија Немањића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2009-09-29T15:01:56Z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