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3" r:id="rId3"/>
    <p:sldId id="285" r:id="rId4"/>
    <p:sldId id="287" r:id="rId5"/>
    <p:sldId id="286" r:id="rId6"/>
    <p:sldId id="288" r:id="rId7"/>
    <p:sldId id="289" r:id="rId8"/>
    <p:sldId id="290" r:id="rId9"/>
    <p:sldId id="291" r:id="rId10"/>
    <p:sldId id="292" r:id="rId11"/>
    <p:sldId id="277" r:id="rId12"/>
    <p:sldId id="293" r:id="rId13"/>
    <p:sldId id="29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JE3Mh76AtAI&amp;feature/player_embedded"/>
  <ax:ocxPr ax:name="Src" ax:value="http://www.youtube.com/v/JE3Mh76AtAI&amp;feature/player_embedd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F2C806-093E-474E-9108-6FF5F27F262C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7190FD1-BF30-4B0C-931F-2FD72A82E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2C2C25D-9474-468C-9618-CB9B52F6405E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DA2A764-4DD2-4FD8-8ED6-2A4380FAB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D83D45-4378-45F6-9FC4-7611F107FA9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7745E7-00D8-4282-89E7-337C7FFACA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C29B2F-930B-4CC5-B911-CBDAEF95E6E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8DEC10-F364-4C57-8B71-D1A7F7F6EF5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E2F98A-096D-4BC6-9C1F-83196EBC859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85BD82-AC9A-4EBC-B2A2-81A2F1A07F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616FF2-4882-4BB6-9787-4C3F7324FB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2DEF11-791E-4FC0-A047-06DA2FF802C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CF158-1A47-4D18-A34D-415E5BF0C0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316A06B7-E4E8-4AB7-A237-87911A746E5D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40CCF823-C560-4393-9294-04EF4F732404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D53AB2-5151-4D22-A084-597C8486C8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7DA589F9-5B35-4066-AD72-15D4227A8E3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42B228-EC7D-46F9-96AB-2111FE906B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F1A9D-000C-48BF-8DB1-76EA381A9F5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D223E-753F-4793-B3D5-E1C66E1BA1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E245-66A8-4F78-A424-05F333152CF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5A701-C09A-4142-8245-19D06C62D6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DA62-5233-4D60-8AF0-CB81503DFE9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E2041-D50E-45EB-A378-98B034F1F1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8C849-E350-4CE0-B1C7-4B3E6E754D6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5BC5E-CE25-4F0E-9E81-BF1EF7C4C2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2BAB3-6919-4B2E-A8F1-A651067BC6A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E5153-6436-4B8E-9C71-CC6C43295A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7C0E9-3179-4FE6-89BE-F7CC045A50C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E1F93-3948-43AA-BBF0-E2893B520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A5A92-1A8F-4853-A8EB-104F36897BB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F2A3D-5058-4237-A250-66900F5F4C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5CCFD-85EC-4D68-A030-984C8FBFCF1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C81D-9757-4354-9BFA-CE883362DA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65957-A789-4D85-B67B-13CD5FE2CBB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F4344-0EDB-4C5C-B45A-BF6CB8BCF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895EA-F728-4037-BBBF-73BC494E5F1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08DA9-77DB-4518-A4F5-E4DBFE23E0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AD97C-E6FB-4652-830F-B88598D1BC4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41FFC-D5B9-40E1-AC13-57D86E67AA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5B0C8-2ED0-4337-874B-B03A464CAC0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895A6-E8A3-4B67-9D53-36CEF50CC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41BC27-FE3E-40BC-90D9-468955A4DDD4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5114EC-A65D-4E76-BDD3-513B015F5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C7DE12C-4C6F-45C3-8262-1E1F3FF50D4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A814B08-BB0E-42B9-9185-7ED071D4D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usanov-zakonik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eg"/><Relationship Id="rId4" Type="http://schemas.openxmlformats.org/officeDocument/2006/relationships/hyperlink" Target="http://sr.wikipedi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1285875" y="4143375"/>
            <a:ext cx="7239000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Србија у </a:t>
            </a:r>
            <a:r>
              <a:rPr lang="en-US" sz="4000" dirty="0" smtClean="0"/>
              <a:t>XIII-XIV</a:t>
            </a:r>
            <a:r>
              <a:rPr lang="sr-Cyrl-CS" sz="4000" dirty="0" smtClean="0"/>
              <a:t> веку</a:t>
            </a:r>
            <a:endParaRPr lang="en-US" sz="4000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1643063" y="4786313"/>
            <a:ext cx="6934200" cy="7239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3200" dirty="0" smtClean="0"/>
              <a:t>Династија Немањића (</a:t>
            </a:r>
            <a:r>
              <a:rPr lang="en-US" sz="3200" dirty="0" smtClean="0"/>
              <a:t>2</a:t>
            </a:r>
            <a:r>
              <a:rPr lang="sr-Cyrl-CS" sz="3200" dirty="0" smtClean="0"/>
              <a:t>)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8" name="Picture 7" descr="437px-CarDusa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576822"/>
            <a:ext cx="2500330" cy="3432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НЕМАЊИЋА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Цар  Душан Немањић – Душан Силни</a:t>
            </a:r>
            <a:endParaRPr lang="en-US" sz="3200" b="0" dirty="0"/>
          </a:p>
        </p:txBody>
      </p:sp>
      <p:sp>
        <p:nvSpPr>
          <p:cNvPr id="7172" name="Rectangle 4"/>
          <p:cNvSpPr>
            <a:spLocks noGrp="1"/>
          </p:cNvSpPr>
          <p:nvPr>
            <p:ph sz="quarter" idx="15"/>
          </p:nvPr>
        </p:nvSpPr>
        <p:spPr>
          <a:xfrm>
            <a:off x="214313" y="1357313"/>
            <a:ext cx="7786687" cy="18573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b="1" smtClean="0"/>
              <a:t> </a:t>
            </a:r>
            <a:r>
              <a:rPr lang="sr-Cyrl-CS" sz="2000" b="1" smtClean="0"/>
              <a:t>Душан Немањић</a:t>
            </a:r>
            <a:r>
              <a:rPr lang="en-US" sz="2000" smtClean="0"/>
              <a:t>, </a:t>
            </a:r>
            <a:r>
              <a:rPr lang="sr-Cyrl-CS" sz="2000" smtClean="0"/>
              <a:t>познат као </a:t>
            </a:r>
            <a:r>
              <a:rPr lang="sr-Cyrl-CS" sz="2000" b="1" smtClean="0"/>
              <a:t>Душан Силни, </a:t>
            </a:r>
            <a:r>
              <a:rPr lang="sr-Cyrl-CS" sz="2000" smtClean="0"/>
              <a:t>је био српски </a:t>
            </a:r>
            <a:r>
              <a:rPr lang="sr-Cyrl-CS" sz="2000" smtClean="0">
                <a:solidFill>
                  <a:srgbClr val="C00000"/>
                </a:solidFill>
              </a:rPr>
              <a:t>средњевековни  краљ </a:t>
            </a:r>
            <a:r>
              <a:rPr lang="sr-Cyrl-CS" sz="2000" smtClean="0"/>
              <a:t>и </a:t>
            </a:r>
            <a:r>
              <a:rPr lang="sr-Cyrl-CS" sz="2000" smtClean="0">
                <a:solidFill>
                  <a:srgbClr val="C00000"/>
                </a:solidFill>
              </a:rPr>
              <a:t>први српски цар </a:t>
            </a:r>
            <a:r>
              <a:rPr lang="en-US" sz="2000" smtClean="0">
                <a:solidFill>
                  <a:srgbClr val="C00000"/>
                </a:solidFill>
              </a:rPr>
              <a:t> </a:t>
            </a:r>
            <a:r>
              <a:rPr lang="sr-Cyrl-CS" sz="2000" smtClean="0"/>
              <a:t>од </a:t>
            </a:r>
            <a:r>
              <a:rPr lang="en-US" sz="2000" smtClean="0"/>
              <a:t>1331</a:t>
            </a:r>
            <a:r>
              <a:rPr lang="sr-Cyrl-CS" sz="2000" smtClean="0"/>
              <a:t> до </a:t>
            </a:r>
            <a:r>
              <a:rPr lang="en-US" sz="2000" smtClean="0"/>
              <a:t>1355. </a:t>
            </a: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Био је син краља </a:t>
            </a:r>
            <a:r>
              <a:rPr lang="sr-Cyrl-CS" sz="2000" b="1" smtClean="0"/>
              <a:t>Стефана Дечанског </a:t>
            </a:r>
            <a:r>
              <a:rPr lang="sr-Cyrl-CS" sz="2000" smtClean="0"/>
              <a:t>и отац цара </a:t>
            </a:r>
            <a:r>
              <a:rPr lang="sr-Cyrl-CS" sz="2000" b="1" smtClean="0"/>
              <a:t>Уроша Нејаког </a:t>
            </a:r>
            <a:r>
              <a:rPr lang="sr-Cyrl-CS" sz="2000" smtClean="0"/>
              <a:t>- последњег владара из династије Немањића.</a:t>
            </a:r>
            <a:endParaRPr lang="en-US" sz="2000" smtClean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9" name="Picture 8" descr="437px-CarDusa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3214686"/>
            <a:ext cx="2357454" cy="3236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5" name="Picture 6" descr="Stefan_Uros_Decanski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3357563"/>
            <a:ext cx="2163762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300px-Uros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69" y="3286124"/>
            <a:ext cx="2383616" cy="3043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7" name="TextBox 9"/>
          <p:cNvSpPr txBox="1">
            <a:spLocks noChangeArrowheads="1"/>
          </p:cNvSpPr>
          <p:nvPr/>
        </p:nvSpPr>
        <p:spPr bwMode="auto">
          <a:xfrm>
            <a:off x="357188" y="6357938"/>
            <a:ext cx="2571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Краљ Стефан Дечански</a:t>
            </a:r>
            <a:endParaRPr lang="sr-Latn-CS" sz="1400"/>
          </a:p>
        </p:txBody>
      </p:sp>
      <p:sp>
        <p:nvSpPr>
          <p:cNvPr id="7178" name="TextBox 11"/>
          <p:cNvSpPr txBox="1">
            <a:spLocks noChangeArrowheads="1"/>
          </p:cNvSpPr>
          <p:nvPr/>
        </p:nvSpPr>
        <p:spPr bwMode="auto">
          <a:xfrm>
            <a:off x="3214688" y="6357938"/>
            <a:ext cx="2000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Цар Душан Силни</a:t>
            </a:r>
            <a:endParaRPr lang="sr-Latn-CS" sz="1400"/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5786438" y="6357938"/>
            <a:ext cx="2000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Цар Урош Нејаки</a:t>
            </a:r>
            <a:endParaRPr lang="sr-Latn-CS" sz="1400"/>
          </a:p>
        </p:txBody>
      </p:sp>
      <p:sp>
        <p:nvSpPr>
          <p:cNvPr id="14" name="Right Arrow 13"/>
          <p:cNvSpPr/>
          <p:nvPr/>
        </p:nvSpPr>
        <p:spPr>
          <a:xfrm>
            <a:off x="2714625" y="5143500"/>
            <a:ext cx="285750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5" name="Right Arrow 14"/>
          <p:cNvSpPr/>
          <p:nvPr/>
        </p:nvSpPr>
        <p:spPr>
          <a:xfrm>
            <a:off x="5357813" y="5072063"/>
            <a:ext cx="285750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3200" b="0" dirty="0" smtClean="0"/>
              <a:t>Цар  Душан Немањић – Душан Силни</a:t>
            </a:r>
            <a:endParaRPr lang="en-US" sz="32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9" name="Rectangle 8"/>
          <p:cNvSpPr/>
          <p:nvPr/>
        </p:nvSpPr>
        <p:spPr>
          <a:xfrm>
            <a:off x="7358063" y="6286500"/>
            <a:ext cx="1143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5" name="Rectangle 4"/>
          <p:cNvSpPr txBox="1">
            <a:spLocks/>
          </p:cNvSpPr>
          <p:nvPr/>
        </p:nvSpPr>
        <p:spPr>
          <a:xfrm>
            <a:off x="428625" y="1500188"/>
            <a:ext cx="7786688" cy="5072062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sr-Cyrl-CS" sz="2400" dirty="0">
                <a:latin typeface="+mj-lt"/>
                <a:cs typeface="+mn-cs"/>
              </a:rPr>
              <a:t>Још као млади краљ, </a:t>
            </a:r>
            <a:r>
              <a:rPr lang="sr-Cyrl-CS" sz="2400" b="1" dirty="0">
                <a:latin typeface="+mj-lt"/>
                <a:cs typeface="+mn-cs"/>
              </a:rPr>
              <a:t>Душан Немањић </a:t>
            </a:r>
            <a:r>
              <a:rPr lang="sr-Cyrl-CS" sz="2400" dirty="0">
                <a:latin typeface="+mj-lt"/>
                <a:cs typeface="+mn-cs"/>
              </a:rPr>
              <a:t>је показивао изузетне способности и војне вештине. Преузимавши власт од свог оца ојачао је војску и током времена се показао као изванредни војсковођа.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sr-Cyrl-CS" sz="1200" dirty="0">
              <a:latin typeface="+mj-lt"/>
              <a:cs typeface="+mn-cs"/>
            </a:endParaRP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b="1" dirty="0">
                <a:latin typeface="+mj-lt"/>
                <a:cs typeface="+mn-cs"/>
              </a:rPr>
              <a:t> </a:t>
            </a:r>
            <a:r>
              <a:rPr lang="sr-Cyrl-CS" sz="2400" dirty="0">
                <a:latin typeface="+mj-lt"/>
                <a:cs typeface="+mn-cs"/>
              </a:rPr>
              <a:t>У народу, због те вештине и снаге,  добија име </a:t>
            </a:r>
            <a:r>
              <a:rPr lang="sr-Cyrl-CS" sz="2400" b="1" dirty="0">
                <a:latin typeface="+mj-lt"/>
                <a:cs typeface="+mn-cs"/>
              </a:rPr>
              <a:t>Душан Силни. 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sr-Cyrl-CS" sz="1600" b="1" dirty="0">
              <a:latin typeface="+mj-lt"/>
              <a:cs typeface="+mn-cs"/>
            </a:endParaRP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b="1" dirty="0">
                <a:latin typeface="+mj-lt"/>
                <a:cs typeface="+mn-cs"/>
              </a:rPr>
              <a:t> </a:t>
            </a:r>
            <a:r>
              <a:rPr lang="sr-Cyrl-CS" sz="2400" dirty="0">
                <a:latin typeface="+mj-lt"/>
                <a:cs typeface="+mn-cs"/>
              </a:rPr>
              <a:t>Током владавине освојио је многе балканске државе и проширио краљевство. 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sr-Cyrl-CS" sz="1400" dirty="0">
              <a:latin typeface="+mj-lt"/>
              <a:cs typeface="+mn-cs"/>
            </a:endParaRP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j-lt"/>
                <a:cs typeface="+mn-cs"/>
              </a:rPr>
              <a:t> Србија је у то време била велика и моћна држава која је излазила на три мора: </a:t>
            </a:r>
            <a:r>
              <a:rPr lang="sr-Cyrl-CS" sz="2400" dirty="0">
                <a:solidFill>
                  <a:srgbClr val="C00000"/>
                </a:solidFill>
                <a:latin typeface="+mj-lt"/>
                <a:cs typeface="+mn-cs"/>
              </a:rPr>
              <a:t>Јадранско</a:t>
            </a:r>
            <a:r>
              <a:rPr lang="sr-Cyrl-CS" sz="2400" dirty="0">
                <a:latin typeface="+mj-lt"/>
                <a:cs typeface="+mn-cs"/>
              </a:rPr>
              <a:t>, </a:t>
            </a:r>
            <a:r>
              <a:rPr lang="sr-Cyrl-CS" sz="2400" dirty="0">
                <a:solidFill>
                  <a:srgbClr val="C00000"/>
                </a:solidFill>
                <a:latin typeface="+mj-lt"/>
                <a:cs typeface="+mn-cs"/>
              </a:rPr>
              <a:t>Егејско</a:t>
            </a:r>
            <a:r>
              <a:rPr lang="sr-Cyrl-CS" sz="2400" dirty="0">
                <a:latin typeface="+mj-lt"/>
                <a:cs typeface="+mn-cs"/>
              </a:rPr>
              <a:t> и </a:t>
            </a:r>
            <a:r>
              <a:rPr lang="sr-Cyrl-CS" sz="2400" dirty="0">
                <a:solidFill>
                  <a:srgbClr val="C00000"/>
                </a:solidFill>
                <a:latin typeface="+mj-lt"/>
                <a:cs typeface="+mn-cs"/>
              </a:rPr>
              <a:t>Јонско море</a:t>
            </a:r>
            <a:r>
              <a:rPr lang="sr-Cyrl-CS" sz="2400" dirty="0">
                <a:latin typeface="+mj-lt"/>
                <a:cs typeface="+mn-cs"/>
              </a:rPr>
              <a:t>.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2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480px-Serbian_Empire_in_14th_century-sr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964365"/>
            <a:ext cx="4714908" cy="5893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Србија у време Цара Душана </a:t>
            </a:r>
            <a:endParaRPr lang="sr-Latn-CS" sz="2800" b="0" dirty="0"/>
          </a:p>
        </p:txBody>
      </p:sp>
      <p:sp>
        <p:nvSpPr>
          <p:cNvPr id="10" name="Rectangle 9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222" name="TextBox 10"/>
          <p:cNvSpPr txBox="1">
            <a:spLocks noChangeArrowheads="1"/>
          </p:cNvSpPr>
          <p:nvPr/>
        </p:nvSpPr>
        <p:spPr bwMode="auto">
          <a:xfrm>
            <a:off x="5072063" y="1571625"/>
            <a:ext cx="34290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CS" sz="2000" dirty="0">
                <a:latin typeface="+mj-lt"/>
              </a:rPr>
              <a:t>Свестан своје огромне моћи жело је да постане цар, што је успео 1346. године. </a:t>
            </a:r>
          </a:p>
          <a:p>
            <a:pPr algn="ctr">
              <a:defRPr/>
            </a:pPr>
            <a:endParaRPr lang="sr-Cyrl-CS" sz="2000" dirty="0">
              <a:latin typeface="+mj-lt"/>
            </a:endParaRPr>
          </a:p>
          <a:p>
            <a:pPr algn="ctr">
              <a:defRPr/>
            </a:pPr>
            <a:r>
              <a:rPr lang="sr-Cyrl-CS" sz="2000" dirty="0">
                <a:latin typeface="+mj-lt"/>
              </a:rPr>
              <a:t>Цар Душан је изабран и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крунисан за цара Срба и Грка.</a:t>
            </a:r>
          </a:p>
          <a:p>
            <a:pPr algn="ctr">
              <a:defRPr/>
            </a:pPr>
            <a:endParaRPr lang="sr-Cyrl-CS" sz="2000" dirty="0">
              <a:latin typeface="+mj-lt"/>
            </a:endParaRPr>
          </a:p>
          <a:p>
            <a:pPr algn="ctr">
              <a:defRPr/>
            </a:pPr>
            <a:r>
              <a:rPr lang="sr-Cyrl-CS" sz="2000" dirty="0">
                <a:latin typeface="+mj-lt"/>
              </a:rPr>
              <a:t>Србија први пут у својој историји постаје царевина.</a:t>
            </a:r>
          </a:p>
          <a:p>
            <a:pPr algn="ctr">
              <a:defRPr/>
            </a:pPr>
            <a:endParaRPr lang="sr-Cyrl-CS" sz="2000" dirty="0">
              <a:latin typeface="+mj-lt"/>
            </a:endParaRPr>
          </a:p>
          <a:p>
            <a:pPr algn="ctr">
              <a:defRPr/>
            </a:pPr>
            <a:r>
              <a:rPr lang="sr-Cyrl-CS" sz="2000" dirty="0">
                <a:latin typeface="+mj-lt"/>
              </a:rPr>
              <a:t>Српско царство се простирало од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Дунава на северу</a:t>
            </a:r>
            <a:r>
              <a:rPr lang="sr-Cyrl-CS" sz="2000" dirty="0">
                <a:latin typeface="+mj-lt"/>
              </a:rPr>
              <a:t> до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Коринта на југу</a:t>
            </a:r>
            <a:r>
              <a:rPr lang="sr-Cyrl-CS" sz="2000" dirty="0">
                <a:latin typeface="+mj-lt"/>
              </a:rPr>
              <a:t>, од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Јадранског мора на западу</a:t>
            </a:r>
            <a:r>
              <a:rPr lang="sr-Cyrl-CS" sz="2000" dirty="0">
                <a:latin typeface="+mj-lt"/>
              </a:rPr>
              <a:t>, до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Егејског мора на истоку.</a:t>
            </a:r>
            <a:endParaRPr lang="sr-Latn-CS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625" y="3857625"/>
            <a:ext cx="10715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C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Јадранско море</a:t>
            </a:r>
            <a:endParaRPr lang="sr-Latn-C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24" name="Picture 126" descr="p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3559175"/>
            <a:ext cx="4286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26" descr="p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5500688"/>
            <a:ext cx="4286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214438" y="5786438"/>
            <a:ext cx="10001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C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Јонско море</a:t>
            </a:r>
            <a:endParaRPr lang="sr-Latn-C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27" name="Picture 126" descr="p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5143500"/>
            <a:ext cx="4286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786188" y="5429250"/>
            <a:ext cx="10715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C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Егејско море</a:t>
            </a:r>
            <a:endParaRPr lang="sr-Latn-C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10" name="Rectangle 9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Цар Душан Силни </a:t>
            </a:r>
            <a:endParaRPr lang="sr-Latn-CS" sz="2800" b="0" dirty="0"/>
          </a:p>
        </p:txBody>
      </p:sp>
      <p:pic>
        <p:nvPicPr>
          <p:cNvPr id="6" name="Picture 5" descr="Krunisanje_Cara_Du__ana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357158" y="1142984"/>
            <a:ext cx="8001056" cy="5063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571500" y="6286500"/>
            <a:ext cx="7929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Крунисање Цара Душана – рад познатог сликара Паје Јовановића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13" name="Rectangle 12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Цар Душан Силни </a:t>
            </a:r>
            <a:endParaRPr lang="sr-Latn-CS" sz="2800" b="0" dirty="0"/>
          </a:p>
        </p:txBody>
      </p:sp>
      <p:sp>
        <p:nvSpPr>
          <p:cNvPr id="6" name="Rectangle 4"/>
          <p:cNvSpPr txBox="1">
            <a:spLocks/>
          </p:cNvSpPr>
          <p:nvPr/>
        </p:nvSpPr>
        <p:spPr>
          <a:xfrm>
            <a:off x="214313" y="1857375"/>
            <a:ext cx="8286750" cy="4786313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 За време владавине цара Душана знатно се побољшао живот у Србији.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 Развија се писменост, уметност као и трговина. 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На дворовима се користи сребрно посуђе и есцајг за ручавање. 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Душан је владо чврсто, али праведно. 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Да би вршио власт у земљи, Душан доноси први закон који је познат  као  </a:t>
            </a:r>
            <a:r>
              <a:rPr lang="sr-Cyrl-CS" sz="2400" dirty="0">
                <a:solidFill>
                  <a:srgbClr val="FF0000"/>
                </a:solidFill>
                <a:latin typeface="+mn-lt"/>
                <a:cs typeface="+mn-cs"/>
              </a:rPr>
              <a:t>Душанов законик</a:t>
            </a:r>
            <a:r>
              <a:rPr lang="sr-Cyrl-CS" sz="2400" dirty="0">
                <a:latin typeface="+mn-lt"/>
                <a:cs typeface="+mn-cs"/>
              </a:rPr>
              <a:t>. 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sr-Cyrl-CS" sz="2400" dirty="0">
                <a:latin typeface="+mn-lt"/>
                <a:cs typeface="+mn-cs"/>
              </a:rPr>
              <a:t> Овим закоником спречавају се преваре, крађе и убиства,  уређује начин живота у српској царевини.</a:t>
            </a:r>
          </a:p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sr-Cyrl-CS" sz="2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3200" b="0" dirty="0" smtClean="0"/>
              <a:t>Душанов законик</a:t>
            </a:r>
            <a:endParaRPr lang="sr-Latn-CS" sz="3200" b="0" dirty="0"/>
          </a:p>
        </p:txBody>
      </p:sp>
      <p:sp>
        <p:nvSpPr>
          <p:cNvPr id="13" name="Rectangle 12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5" name="Picture 4" descr="DusanovZakonik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714348" y="1571612"/>
            <a:ext cx="7135050" cy="4910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9" name="Rectangle 8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3200" b="0" dirty="0" smtClean="0"/>
              <a:t>Цар Душан Силни</a:t>
            </a:r>
            <a:endParaRPr lang="sr-Latn-CS" sz="3200" b="0" dirty="0"/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285750" y="1357313"/>
            <a:ext cx="80010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У време цара Душана Света гора и територијално припада  царевини Србији.</a:t>
            </a:r>
          </a:p>
          <a:p>
            <a:endParaRPr lang="sr-Cyrl-CS"/>
          </a:p>
          <a:p>
            <a:r>
              <a:rPr lang="sr-Cyrl-CS"/>
              <a:t>Цар Душан је обнављао манастире на Светој гори, посебно манастир Хиландар. </a:t>
            </a:r>
          </a:p>
          <a:p>
            <a:endParaRPr lang="sr-Cyrl-CS"/>
          </a:p>
          <a:p>
            <a:r>
              <a:rPr lang="sr-Cyrl-CS"/>
              <a:t>За његов боравак везује се и податак да је на Хиландару боравио са својом супругом царицом Јеленом, која је уједно и једина жена која је икада посетила Свету Гору. </a:t>
            </a:r>
          </a:p>
          <a:p>
            <a:endParaRPr lang="sr-Cyrl-CS"/>
          </a:p>
          <a:p>
            <a:r>
              <a:rPr lang="sr-Cyrl-CS"/>
              <a:t>По предању, у Србији је владала тешка болест, тако да су војници царицу Јелену на носилима пренели у манстир Хиландар.</a:t>
            </a:r>
          </a:p>
          <a:p>
            <a:endParaRPr lang="sr-Cyrl-CS"/>
          </a:p>
          <a:p>
            <a:r>
              <a:rPr lang="sr-Cyrl-CS"/>
              <a:t>На месту где се Душан састао са монасима Свете горе, подигнут је Душанов крст који и данас стоји. </a:t>
            </a:r>
          </a:p>
          <a:p>
            <a:endParaRPr lang="sr-Cyrl-CS"/>
          </a:p>
          <a:p>
            <a:r>
              <a:rPr lang="sr-Cyrl-CS"/>
              <a:t>О Душановом даривању манстиру Хиландар постоји спис - Хиландарска повеља - који се и данас чува у ризници манстира. 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pic>
        <p:nvPicPr>
          <p:cNvPr id="4" name="Picture 3" descr="dusanov kr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14488"/>
            <a:ext cx="4132989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povelja Dusanova Hilandar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571612"/>
            <a:ext cx="3333750" cy="455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3200" b="0" dirty="0" smtClean="0"/>
              <a:t>Цар Душан Силни</a:t>
            </a:r>
            <a:endParaRPr lang="sr-Latn-CS" sz="3200" b="0" dirty="0"/>
          </a:p>
        </p:txBody>
      </p:sp>
      <p:sp>
        <p:nvSpPr>
          <p:cNvPr id="8" name="Rectangle 7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4343" name="TextBox 8"/>
          <p:cNvSpPr txBox="1">
            <a:spLocks noChangeArrowheads="1"/>
          </p:cNvSpPr>
          <p:nvPr/>
        </p:nvSpPr>
        <p:spPr bwMode="auto">
          <a:xfrm>
            <a:off x="357188" y="5072063"/>
            <a:ext cx="4286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Душанов крст на Светој гори</a:t>
            </a:r>
            <a:endParaRPr lang="sr-Latn-CS" sz="1400"/>
          </a:p>
        </p:txBody>
      </p:sp>
      <p:sp>
        <p:nvSpPr>
          <p:cNvPr id="14344" name="TextBox 9"/>
          <p:cNvSpPr txBox="1">
            <a:spLocks noChangeArrowheads="1"/>
          </p:cNvSpPr>
          <p:nvPr/>
        </p:nvSpPr>
        <p:spPr bwMode="auto">
          <a:xfrm>
            <a:off x="4929188" y="6143625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Хиладарска повеља Цара Душана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15" name="Rectangle 14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3200" b="0" dirty="0" smtClean="0"/>
              <a:t>Цар Душан Силни</a:t>
            </a:r>
            <a:endParaRPr lang="sr-Latn-CS" sz="3200" b="0" dirty="0"/>
          </a:p>
        </p:txBody>
      </p:sp>
      <p:pic>
        <p:nvPicPr>
          <p:cNvPr id="7" name="Picture 6" descr="Dusan.jpg"/>
          <p:cNvPicPr>
            <a:picLocks noChangeAspect="1"/>
          </p:cNvPicPr>
          <p:nvPr/>
        </p:nvPicPr>
        <p:blipFill>
          <a:blip r:embed="rId2">
            <a:lum bright="20000" contrast="20000"/>
          </a:blip>
          <a:stretch>
            <a:fillRect/>
          </a:stretch>
        </p:blipFill>
        <p:spPr>
          <a:xfrm>
            <a:off x="4214810" y="1785927"/>
            <a:ext cx="4071966" cy="3053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6" name="TextBox 8"/>
          <p:cNvSpPr txBox="1">
            <a:spLocks noChangeArrowheads="1"/>
          </p:cNvSpPr>
          <p:nvPr/>
        </p:nvSpPr>
        <p:spPr bwMode="auto">
          <a:xfrm>
            <a:off x="428625" y="5572125"/>
            <a:ext cx="7929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/>
              <a:t>Цар Душан је умро 1355. године. Првобитно је сахрањен у цркви у Призрену, а потом су његове мошти пребачене у цркву Светог Марка на Ташмајдану у Београду, где се и данас налазе. </a:t>
            </a:r>
            <a:endParaRPr lang="sr-Latn-CS"/>
          </a:p>
        </p:txBody>
      </p:sp>
      <p:pic>
        <p:nvPicPr>
          <p:cNvPr id="10" name="Picture 9" descr="762px-Crkva_Svetog_Marka_u_Beograd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714488"/>
            <a:ext cx="3927151" cy="3087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357188" y="4857750"/>
            <a:ext cx="3857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Црква Светог Марка у Београду</a:t>
            </a:r>
            <a:endParaRPr lang="sr-Latn-CS" sz="140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4286250" y="4857750"/>
            <a:ext cx="3857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Саркофаг Цара Душана у цркви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Цар Урош Немањић</a:t>
            </a:r>
            <a:endParaRPr lang="en-US" sz="3200" b="0" dirty="0"/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214313" y="1357313"/>
            <a:ext cx="792956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Након смрти Цара Душан на власт долази његов син </a:t>
            </a:r>
            <a:r>
              <a:rPr lang="sr-Cyrl-CS" sz="2000" dirty="0">
                <a:solidFill>
                  <a:srgbClr val="FF0000"/>
                </a:solidFill>
                <a:latin typeface="+mj-lt"/>
              </a:rPr>
              <a:t>Урош Немањић</a:t>
            </a:r>
            <a:r>
              <a:rPr lang="sr-Cyrl-CS" sz="2000" dirty="0">
                <a:latin typeface="+mj-lt"/>
              </a:rPr>
              <a:t>.</a:t>
            </a: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Међу српском властелом долази до сукоба и разједињавања што доводи до </a:t>
            </a:r>
            <a:r>
              <a:rPr lang="sr-Cyrl-CS" sz="2000" dirty="0">
                <a:solidFill>
                  <a:srgbClr val="FF0000"/>
                </a:solidFill>
                <a:latin typeface="+mj-lt"/>
              </a:rPr>
              <a:t>распада српског царства.</a:t>
            </a: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Турско царство је нагло ојачало и кренуло у походе на Балканско полуострво. </a:t>
            </a: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Урош је био веома млад и благ цар, те су га у народу прозвали </a:t>
            </a:r>
            <a:r>
              <a:rPr lang="sr-Cyrl-CS" sz="2000" dirty="0">
                <a:solidFill>
                  <a:srgbClr val="FF0000"/>
                </a:solidFill>
                <a:latin typeface="+mj-lt"/>
              </a:rPr>
              <a:t>Урош Нејаки. </a:t>
            </a: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Сматра се да је умро након Маричке битке 1371. године, чиме је лоза Немањића била окончана. 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sr-Cyrl-CS" sz="2000" dirty="0">
              <a:latin typeface="+mj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Србија је након његове смрти изгубила статус царевине. 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sr-Cyrl-CS" sz="2000" dirty="0">
              <a:latin typeface="+mj-lt"/>
            </a:endParaRP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defRPr/>
            </a:pPr>
            <a:endParaRPr lang="sr-Cyrl-CS" sz="2000" dirty="0">
              <a:latin typeface="+mj-lt"/>
            </a:endParaRPr>
          </a:p>
          <a:p>
            <a:pPr algn="just">
              <a:defRPr/>
            </a:pPr>
            <a:r>
              <a:rPr lang="sr-Cyrl-CS" sz="2000" dirty="0">
                <a:latin typeface="+mj-lt"/>
              </a:rPr>
              <a:t> </a:t>
            </a:r>
          </a:p>
          <a:p>
            <a:pPr algn="just">
              <a:defRPr/>
            </a:pPr>
            <a:endParaRPr lang="sr-Latn-CS" sz="20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Манастир Високи Дечани</a:t>
            </a:r>
            <a:endParaRPr lang="en-US" sz="3200" b="0" dirty="0"/>
          </a:p>
        </p:txBody>
      </p:sp>
      <p:sp>
        <p:nvSpPr>
          <p:cNvPr id="24" name="Rectangle 23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1000100" y="5429264"/>
            <a:ext cx="714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dirty="0"/>
              <a:t>Задужбина Стефана Дечанског (оца цара Душана) на Косову</a:t>
            </a:r>
            <a:endParaRPr lang="sr-Latn-CS" dirty="0"/>
          </a:p>
        </p:txBody>
      </p:sp>
    </p:spTree>
    <p:controls>
      <p:control spid="17416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сазнате више!</a:t>
            </a:r>
            <a:endParaRPr lang="en-US" sz="3200" b="0" dirty="0"/>
          </a:p>
        </p:txBody>
      </p:sp>
      <p:sp>
        <p:nvSpPr>
          <p:cNvPr id="24" name="Rectangle 23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357188" y="1357313"/>
            <a:ext cx="71437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Погледајте странице на Интернету:</a:t>
            </a:r>
          </a:p>
          <a:p>
            <a:endParaRPr lang="sr-Cyrl-CS"/>
          </a:p>
          <a:p>
            <a:r>
              <a:rPr lang="sr-Latn-CS">
                <a:hlinkClick r:id="rId3"/>
              </a:rPr>
              <a:t>www.dusanov-zakonik.com</a:t>
            </a:r>
            <a:endParaRPr lang="en-US"/>
          </a:p>
          <a:p>
            <a:endParaRPr lang="sr-Cyrl-CS"/>
          </a:p>
          <a:p>
            <a:r>
              <a:rPr lang="en-US">
                <a:hlinkClick r:id="rId4"/>
              </a:rPr>
              <a:t>sr.wikipedia.org</a:t>
            </a:r>
            <a:endParaRPr lang="en-US"/>
          </a:p>
          <a:p>
            <a:endParaRPr lang="en-US"/>
          </a:p>
          <a:p>
            <a:r>
              <a:rPr lang="sr-Cyrl-CS"/>
              <a:t>Посетите цркву Светог Марка на Ташмајдану у Београду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sr-Cyrl-CS" i="1"/>
          </a:p>
          <a:p>
            <a:endParaRPr lang="sr-Cyrl-CS" i="1"/>
          </a:p>
          <a:p>
            <a:endParaRPr lang="sr-Latn-CS"/>
          </a:p>
        </p:txBody>
      </p:sp>
      <p:pic>
        <p:nvPicPr>
          <p:cNvPr id="8" name="Picture 7" descr="762px-Crkva_Svetog_Marka_u_Beogradu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3500438"/>
            <a:ext cx="3927151" cy="3087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670</Words>
  <Application>Microsoft Office PowerPoint</Application>
  <PresentationFormat>On-screen Show (4:3)</PresentationFormat>
  <Paragraphs>105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Pitchbook</vt:lpstr>
      <vt:lpstr>Србија у XIII-XIV веку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