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activeX/activeX4.xml" ContentType="application/vnd.ms-office.activeX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activeX/activeX2.xml" ContentType="application/vnd.ms-office.activeX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ctiveX/activeX3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4" r:id="rId3"/>
    <p:sldId id="285" r:id="rId4"/>
    <p:sldId id="286" r:id="rId5"/>
    <p:sldId id="307" r:id="rId6"/>
    <p:sldId id="308" r:id="rId7"/>
    <p:sldId id="309" r:id="rId8"/>
    <p:sldId id="289" r:id="rId9"/>
    <p:sldId id="296" r:id="rId10"/>
    <p:sldId id="29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25" autoAdjust="0"/>
    <p:restoredTop sz="96875" autoAdjust="0"/>
  </p:normalViewPr>
  <p:slideViewPr>
    <p:cSldViewPr>
      <p:cViewPr varScale="1">
        <p:scale>
          <a:sx n="103" d="100"/>
          <a:sy n="103" d="100"/>
        </p:scale>
        <p:origin x="-1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trEDbbVly_4&amp;feature/PlayList&amp;p/C7B40391AE538A6F&amp;index/7"/>
  <ax:ocxPr ax:name="Src" ax:value="http://www.youtube.com/v/trEDbbVly_4&amp;feature/PlayList&amp;p/C7B40391AE538A6F&amp;index/7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5KXmycEFWio&amp;feature/related"/>
  <ax:ocxPr ax:name="Src" ax:value="http://www.youtube.com/v/5KXmycEFWio&amp;feature/related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sPDMYq4FdPY&amp;feature/related"/>
  <ax:ocxPr ax:name="Src" ax:value="http://www.youtube.com/v/sPDMYq4FdPY&amp;feature/related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4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003"/>
  <ax:ocxPr ax:name="_cy" ax:value="8603"/>
  <ax:ocxPr ax:name="FlashVars" ax:value=""/>
  <ax:ocxPr ax:name="Movie" ax:value="http://www.youtube.com/v/vF7jXRebWZo&amp;feature/related"/>
  <ax:ocxPr ax:name="Src" ax:value="http://www.youtube.com/v/vF7jXRebWZo&amp;feature/related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24D141B-ADE9-4667-9205-DAA3F1041FF5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51BB6E8-792E-4CB9-AE51-661CFC98B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0C95377-E34C-4D84-9CC8-CE10FCADDA86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1FD458C-49D1-434C-BBC6-03B2E8CA06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A8E54-474B-4EF2-8EF1-9944BEE4472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C911BF-6BAD-490A-BABF-208F11F8506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EA7AB0-9DF7-4C17-B74E-1456BEED8F7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552E2-EFAA-47AA-BCBC-B4E8803D086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6A8C1C-87D0-4EDE-8691-54425781AA3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D65A87-7412-43A3-AB4B-762B0B09E4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4E6956-C55F-4DD0-BB7C-189FBB58D1F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FCF2B6-9C6E-4D6C-B1C1-BD80B9B0D5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8D86A2-E88E-4F0E-B577-5C6FE6B8141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A6112D-EF62-4238-945F-7271F7F414D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1DB0216-4699-4CFD-86FC-43101EF24F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D5F980F9-8412-40FB-AFFE-F69E660297DF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12BF4FAA-F1C7-442F-8673-8CF65C23CFA0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C062A1B-15E3-43DD-A5AC-5C507488C4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2A0E28B3-3AB0-4F17-91A3-D6949605A64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35A077-D5C0-4480-83DB-93DDCBDD15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5D1F7-2283-4415-B213-E862D359C51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2C877-B322-446C-832A-F136F262AE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46087-6EAD-4456-8FFD-6DD50CB001E7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7C5AB-FE93-4329-B75B-A6EC0B0EB6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A30AB-19E6-4971-8066-BFE1A12A96E2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AD155-8172-468A-BF12-7100B2F07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617B6-D4DE-42AA-BF85-E48F07DE351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78EB9-8414-456B-A342-A50B5F8E80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45607-2DC7-47B2-A944-40CCD450F535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84F3D-C5AF-46B5-893B-B157D16F3F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585B6-B60D-498F-94A6-C148ED05DEA0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470FB-40FC-4786-A65C-A5AA3C3298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0A388-E125-4296-A6FB-635337C62C50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0325B-DE27-4C34-A804-125A87589F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E4B3C-0706-42EB-94FD-51DC1C691D5E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11BC1-F2B6-4133-8D42-CE180B1338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39F50-DA4F-40CE-A0B0-0EF76A4AEE99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E6955-E4EB-471B-8B17-24F82F8A47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5982A-D9DE-488C-84FD-DBE01520273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3605B-AD95-4823-B264-4DBE45D482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E8402-A203-4E88-BCF2-8D69CA5571C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E4587-7BE6-4975-B32A-4AD74BB9BF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7EB15-2A67-424D-BC82-7332FAF8781D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10816-A8D4-40B2-83F8-639685D4BC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421FB1-632B-46BD-AC4E-C6D947265C54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859052-3828-4264-843A-6B1CC58BE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71FE138-60DF-4A1F-A162-26B0465EDC6F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B12B3C2-6D0F-4D3B-A4BF-7308BE7ACB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  <p:sldLayoutId id="2147484057" r:id="rId12"/>
    <p:sldLayoutId id="2147484058" r:id="rId13"/>
    <p:sldLayoutId id="2147484059" r:id="rId14"/>
    <p:sldLayoutId id="2147484060" r:id="rId15"/>
    <p:sldLayoutId id="214748406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762250" y="4143375"/>
            <a:ext cx="6238875" cy="5334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Династија Обреновић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5" name="Picture 4" descr="Mihajlo Obrenovic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43174" y="1214422"/>
            <a:ext cx="1928826" cy="2838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KraljMilanObrenovic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857752" y="1285860"/>
            <a:ext cx="1964545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424px-AleksandarObrenovic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146417" y="1285860"/>
            <a:ext cx="1997583" cy="2826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untitled.bmp"/>
          <p:cNvPicPr>
            <a:picLocks noChangeAspect="1"/>
          </p:cNvPicPr>
          <p:nvPr/>
        </p:nvPicPr>
        <p:blipFill>
          <a:blip r:embed="rId6" cstate="screen">
            <a:lum contrast="10000"/>
          </a:blip>
          <a:stretch>
            <a:fillRect/>
          </a:stretch>
        </p:blipFill>
        <p:spPr>
          <a:xfrm>
            <a:off x="285720" y="1214422"/>
            <a:ext cx="2008507" cy="2848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547688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Михајло Обреновић</a:t>
            </a:r>
            <a:endParaRPr lang="en-US" sz="3200" b="0" dirty="0"/>
          </a:p>
        </p:txBody>
      </p:sp>
      <p:sp>
        <p:nvSpPr>
          <p:cNvPr id="7171" name="Rectangle 4"/>
          <p:cNvSpPr>
            <a:spLocks noGrp="1"/>
          </p:cNvSpPr>
          <p:nvPr>
            <p:ph sz="quarter" idx="15"/>
          </p:nvPr>
        </p:nvSpPr>
        <p:spPr>
          <a:xfrm>
            <a:off x="285750" y="1143000"/>
            <a:ext cx="8143875" cy="7143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b="1" smtClean="0"/>
              <a:t> </a:t>
            </a:r>
            <a:r>
              <a:rPr lang="sr-Cyrl-CS" sz="2000" smtClean="0"/>
              <a:t>Након владавине Милоша Обреновића, власт у Србији је преузео његов син кнез Михајло Обреновић. Владавину је започео бројним захтевима турским властима за ослобођење српских градова.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285750" y="4643438"/>
            <a:ext cx="8143875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Када је Србија коначно било ослобођена турске власти?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Када и где је извршена предаја српских градова?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Какав је био значај владавине Михајла Обреновића?</a:t>
            </a:r>
          </a:p>
          <a:p>
            <a:endParaRPr lang="sr-Latn-CS"/>
          </a:p>
        </p:txBody>
      </p:sp>
      <p:sp>
        <p:nvSpPr>
          <p:cNvPr id="8" name="TextBox 7"/>
          <p:cNvSpPr txBox="1"/>
          <p:nvPr/>
        </p:nvSpPr>
        <p:spPr>
          <a:xfrm>
            <a:off x="285750" y="2714625"/>
            <a:ext cx="8001000" cy="1477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sr-Cyrl-CS" sz="2000" dirty="0"/>
              <a:t>Задатак:</a:t>
            </a:r>
          </a:p>
          <a:p>
            <a:pPr algn="just">
              <a:lnSpc>
                <a:spcPct val="120000"/>
              </a:lnSpc>
              <a:defRPr/>
            </a:pPr>
            <a:r>
              <a:rPr lang="sr-Cyrl-CS" sz="2000" dirty="0"/>
              <a:t>Пажљиво пратите филм како бисте открили одговоре на следећа питања. О датим питањима ћете касније водити разговор!</a:t>
            </a:r>
          </a:p>
          <a:p>
            <a:pPr>
              <a:defRPr/>
            </a:pPr>
            <a:endParaRPr lang="sr-Latn-CS" dirty="0"/>
          </a:p>
        </p:txBody>
      </p:sp>
      <p:sp>
        <p:nvSpPr>
          <p:cNvPr id="9" name="Action Button: Movie 8">
            <a:hlinkClick r:id="" action="ppaction://noaction" highlightClick="1"/>
          </p:cNvPr>
          <p:cNvSpPr/>
          <p:nvPr/>
        </p:nvSpPr>
        <p:spPr>
          <a:xfrm>
            <a:off x="7429500" y="3643313"/>
            <a:ext cx="714375" cy="428625"/>
          </a:xfrm>
          <a:prstGeom prst="actionButtonMovi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547688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Михајло Обреновић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428625" y="5857875"/>
            <a:ext cx="2428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>
                <a:solidFill>
                  <a:srgbClr val="C00000"/>
                </a:solidFill>
              </a:rPr>
              <a:t>ферман</a:t>
            </a:r>
            <a:r>
              <a:rPr lang="sr-Cyrl-CS" sz="1400"/>
              <a:t> – наређење</a:t>
            </a:r>
            <a:endParaRPr lang="sr-Latn-CS" sz="1400"/>
          </a:p>
        </p:txBody>
      </p:sp>
    </p:spTree>
    <p:controls>
      <p:control spid="8198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Михајло Обреновић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" name="Rectangle 7"/>
          <p:cNvSpPr/>
          <p:nvPr/>
        </p:nvSpPr>
        <p:spPr>
          <a:xfrm>
            <a:off x="357188" y="1214438"/>
            <a:ext cx="8001000" cy="3698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Када је Србија коначно било ослобођена турске власти?</a:t>
            </a:r>
            <a:endParaRPr lang="sr-Latn-C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85750" y="1714500"/>
            <a:ext cx="8072438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Cyrl-CS"/>
              <a:t>Србија је била ослобођена турске власти у време кнеза </a:t>
            </a:r>
            <a:r>
              <a:rPr lang="sr-Cyrl-CS">
                <a:solidFill>
                  <a:srgbClr val="C00000"/>
                </a:solidFill>
              </a:rPr>
              <a:t>Михајла Обреновића</a:t>
            </a:r>
            <a:r>
              <a:rPr lang="sr-Cyrl-CS"/>
              <a:t>. Предајом српских градова дошао је крај турској владавини, која је трајала више од 400 година.</a:t>
            </a:r>
            <a:endParaRPr lang="sr-Latn-CS">
              <a:solidFill>
                <a:srgbClr val="C00000"/>
              </a:solidFill>
            </a:endParaRPr>
          </a:p>
        </p:txBody>
      </p:sp>
      <p:pic>
        <p:nvPicPr>
          <p:cNvPr id="10" name="Picture 9" descr="Mihajlo Obrenovic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28596" y="2928934"/>
            <a:ext cx="2451780" cy="3607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3" name="TextBox 11"/>
          <p:cNvSpPr txBox="1">
            <a:spLocks noChangeArrowheads="1"/>
          </p:cNvSpPr>
          <p:nvPr/>
        </p:nvSpPr>
        <p:spPr bwMode="auto">
          <a:xfrm>
            <a:off x="571500" y="6550025"/>
            <a:ext cx="23574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Кнез Михајло Обреновић</a:t>
            </a:r>
            <a:endParaRPr lang="sr-Latn-CS" sz="1400"/>
          </a:p>
        </p:txBody>
      </p:sp>
      <p:pic>
        <p:nvPicPr>
          <p:cNvPr id="13" name="Picture 12" descr="800px-Prince_Mihailo_monum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39" y="2928934"/>
            <a:ext cx="4905377" cy="367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5" name="TextBox 13"/>
          <p:cNvSpPr txBox="1">
            <a:spLocks noChangeArrowheads="1"/>
          </p:cNvSpPr>
          <p:nvPr/>
        </p:nvSpPr>
        <p:spPr bwMode="auto">
          <a:xfrm>
            <a:off x="3857625" y="6550025"/>
            <a:ext cx="3714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Споменик кнезу  Михајлу Обреновић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Михајло Обреновић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" name="Rectangle 7"/>
          <p:cNvSpPr/>
          <p:nvPr/>
        </p:nvSpPr>
        <p:spPr>
          <a:xfrm>
            <a:off x="357188" y="1214438"/>
            <a:ext cx="8001000" cy="3698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Када и где је извршена предаја српских градова?</a:t>
            </a:r>
            <a:endParaRPr lang="sr-Latn-C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5750" y="1714500"/>
            <a:ext cx="8072438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Cyrl-CS"/>
              <a:t>Предаја  српских градова извршена је на празник Цвети </a:t>
            </a:r>
            <a:r>
              <a:rPr lang="sr-Cyrl-CS">
                <a:solidFill>
                  <a:srgbClr val="C00000"/>
                </a:solidFill>
              </a:rPr>
              <a:t>1867. године </a:t>
            </a:r>
            <a:r>
              <a:rPr lang="sr-Cyrl-CS"/>
              <a:t>на </a:t>
            </a:r>
            <a:r>
              <a:rPr lang="sr-Cyrl-CS">
                <a:solidFill>
                  <a:srgbClr val="C00000"/>
                </a:solidFill>
              </a:rPr>
              <a:t>Калемегдану</a:t>
            </a:r>
            <a:r>
              <a:rPr lang="sr-Cyrl-CS"/>
              <a:t>. </a:t>
            </a:r>
            <a:endParaRPr lang="sr-Latn-CS">
              <a:solidFill>
                <a:srgbClr val="C00000"/>
              </a:solidFill>
            </a:endParaRPr>
          </a:p>
        </p:txBody>
      </p:sp>
      <p:pic>
        <p:nvPicPr>
          <p:cNvPr id="10" name="Picture 9" descr="kalemegda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3000372"/>
            <a:ext cx="4762500" cy="3171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Михајло Обреновић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" name="Rectangle 7"/>
          <p:cNvSpPr/>
          <p:nvPr/>
        </p:nvSpPr>
        <p:spPr>
          <a:xfrm>
            <a:off x="357188" y="1214438"/>
            <a:ext cx="8001000" cy="6461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Кнез Михајло Обреновић је  убијен </a:t>
            </a:r>
            <a:r>
              <a:rPr lang="sr-Cyrl-CS" dirty="0">
                <a:solidFill>
                  <a:srgbClr val="C00000"/>
                </a:solidFill>
              </a:rPr>
              <a:t>1868. године у Београду </a:t>
            </a:r>
            <a:r>
              <a:rPr lang="sr-Cyrl-CS" dirty="0"/>
              <a:t>у Топчидерском парку. </a:t>
            </a:r>
            <a:endParaRPr lang="sr-Latn-CS" dirty="0"/>
          </a:p>
        </p:txBody>
      </p:sp>
    </p:spTree>
    <p:controls>
      <p:control spid="11270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Династија  Обреновић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9" name="Rectangle 8"/>
          <p:cNvSpPr/>
          <p:nvPr/>
        </p:nvSpPr>
        <p:spPr>
          <a:xfrm>
            <a:off x="285750" y="1285875"/>
            <a:ext cx="8072438" cy="64611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Да погледамо шта се у Србији догађало након убиства кнеза Михајла Обреновића? </a:t>
            </a:r>
            <a:endParaRPr lang="sr-Latn-CS" dirty="0"/>
          </a:p>
        </p:txBody>
      </p:sp>
    </p:spTree>
    <p:controls>
      <p:control spid="12295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Кнез Милан Обреновић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9" name="Rectangle 8"/>
          <p:cNvSpPr/>
          <p:nvPr/>
        </p:nvSpPr>
        <p:spPr>
          <a:xfrm>
            <a:off x="285750" y="1285875"/>
            <a:ext cx="8072438" cy="3698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Ко је у Србији владао након убиства кнеза Михајла?</a:t>
            </a:r>
            <a:endParaRPr lang="sr-Latn-CS" dirty="0"/>
          </a:p>
        </p:txBody>
      </p:sp>
      <p:pic>
        <p:nvPicPr>
          <p:cNvPr id="12" name="Picture 11" descr="KraljMilanObrenovic.jpg"/>
          <p:cNvPicPr>
            <a:picLocks noChangeAspect="1"/>
          </p:cNvPicPr>
          <p:nvPr/>
        </p:nvPicPr>
        <p:blipFill>
          <a:blip r:embed="rId3" cstate="screen">
            <a:lum contrast="10000"/>
          </a:blip>
          <a:stretch>
            <a:fillRect/>
          </a:stretch>
        </p:blipFill>
        <p:spPr>
          <a:xfrm>
            <a:off x="285720" y="2214554"/>
            <a:ext cx="3000396" cy="4255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85750" y="1714500"/>
            <a:ext cx="82867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sr-Cyrl-CS"/>
              <a:t>Након убиства кнеза Михајла, за новог кнеза изабран је </a:t>
            </a:r>
            <a:r>
              <a:rPr lang="sr-Cyrl-CS">
                <a:solidFill>
                  <a:srgbClr val="C00000"/>
                </a:solidFill>
              </a:rPr>
              <a:t>Милан Обреновић</a:t>
            </a:r>
            <a:r>
              <a:rPr lang="sr-Cyrl-CS"/>
              <a:t>.</a:t>
            </a:r>
            <a:endParaRPr lang="sr-Latn-CS">
              <a:solidFill>
                <a:srgbClr val="C00000"/>
              </a:solidFill>
            </a:endParaRPr>
          </a:p>
        </p:txBody>
      </p:sp>
      <p:sp>
        <p:nvSpPr>
          <p:cNvPr id="13319" name="TextBox 14"/>
          <p:cNvSpPr txBox="1">
            <a:spLocks noChangeArrowheads="1"/>
          </p:cNvSpPr>
          <p:nvPr/>
        </p:nvSpPr>
        <p:spPr bwMode="auto">
          <a:xfrm>
            <a:off x="571500" y="6429375"/>
            <a:ext cx="23574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Кнез  Милан Обреновић</a:t>
            </a:r>
            <a:endParaRPr lang="sr-Latn-CS" sz="1400"/>
          </a:p>
        </p:txBody>
      </p:sp>
      <p:sp>
        <p:nvSpPr>
          <p:cNvPr id="13320" name="TextBox 18"/>
          <p:cNvSpPr txBox="1">
            <a:spLocks noChangeArrowheads="1"/>
          </p:cNvSpPr>
          <p:nvPr/>
        </p:nvSpPr>
        <p:spPr bwMode="auto">
          <a:xfrm>
            <a:off x="4071938" y="6357938"/>
            <a:ext cx="2857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Кнегиња  Наталија Обреновић</a:t>
            </a:r>
            <a:endParaRPr lang="sr-Latn-CS" sz="1400"/>
          </a:p>
        </p:txBody>
      </p:sp>
      <p:pic>
        <p:nvPicPr>
          <p:cNvPr id="20" name="Picture 19" descr="u515_z.jpg"/>
          <p:cNvPicPr>
            <a:picLocks noChangeAspect="1"/>
          </p:cNvPicPr>
          <p:nvPr/>
        </p:nvPicPr>
        <p:blipFill>
          <a:blip r:embed="rId4">
            <a:lum bright="10000" contrast="10000"/>
          </a:blip>
          <a:stretch>
            <a:fillRect/>
          </a:stretch>
        </p:blipFill>
        <p:spPr>
          <a:xfrm>
            <a:off x="3857620" y="2357430"/>
            <a:ext cx="3167344" cy="4048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Проглашење краљевине Србије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" name="Rectangle 11"/>
          <p:cNvSpPr/>
          <p:nvPr/>
        </p:nvSpPr>
        <p:spPr>
          <a:xfrm>
            <a:off x="285750" y="1285875"/>
            <a:ext cx="8072438" cy="3698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Када је Србија проглашена краљевином?</a:t>
            </a:r>
            <a:endParaRPr lang="sr-Latn-C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50" y="1714500"/>
            <a:ext cx="7929563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sr-Cyrl-CS"/>
              <a:t>Србија је </a:t>
            </a:r>
            <a:r>
              <a:rPr lang="sr-Cyrl-CS">
                <a:solidFill>
                  <a:srgbClr val="C00000"/>
                </a:solidFill>
              </a:rPr>
              <a:t>проглашена  за краљевину 1882. године</a:t>
            </a:r>
            <a:r>
              <a:rPr lang="sr-Cyrl-CS"/>
              <a:t>, а књаз </a:t>
            </a:r>
            <a:r>
              <a:rPr lang="sr-Cyrl-CS">
                <a:solidFill>
                  <a:srgbClr val="C00000"/>
                </a:solidFill>
              </a:rPr>
              <a:t>Милан Обреновића </a:t>
            </a:r>
            <a:r>
              <a:rPr lang="sr-Cyrl-CS"/>
              <a:t>за</a:t>
            </a:r>
            <a:r>
              <a:rPr lang="sr-Cyrl-CS">
                <a:solidFill>
                  <a:srgbClr val="C00000"/>
                </a:solidFill>
              </a:rPr>
              <a:t> краља</a:t>
            </a:r>
            <a:r>
              <a:rPr lang="sr-Cyrl-CS"/>
              <a:t>.</a:t>
            </a:r>
            <a:endParaRPr lang="sr-Latn-CS">
              <a:solidFill>
                <a:srgbClr val="C00000"/>
              </a:solidFill>
            </a:endParaRPr>
          </a:p>
        </p:txBody>
      </p:sp>
      <p:pic>
        <p:nvPicPr>
          <p:cNvPr id="9" name="Picture 8" descr="dv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2571744"/>
            <a:ext cx="6286544" cy="4027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Краљ Александар Обреновић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5750" y="1214438"/>
            <a:ext cx="7929563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Cyrl-CS"/>
              <a:t>Последњи владар из династије Обреновић је био краљ </a:t>
            </a:r>
            <a:r>
              <a:rPr lang="sr-Cyrl-CS">
                <a:solidFill>
                  <a:srgbClr val="C00000"/>
                </a:solidFill>
              </a:rPr>
              <a:t>Александар Обреновић</a:t>
            </a:r>
            <a:r>
              <a:rPr lang="sr-Cyrl-CS"/>
              <a:t>. Оженио се Драгом Машин и није имао потомака. Након владавине династије Обреновић, краљевски престо преузима </a:t>
            </a:r>
            <a:r>
              <a:rPr lang="sr-Cyrl-CS">
                <a:solidFill>
                  <a:srgbClr val="C00000"/>
                </a:solidFill>
              </a:rPr>
              <a:t>Петар Карађорђевић</a:t>
            </a:r>
            <a:r>
              <a:rPr lang="sr-Cyrl-CS"/>
              <a:t> – Карађорђев унук.</a:t>
            </a:r>
            <a:endParaRPr lang="sr-Latn-CS">
              <a:solidFill>
                <a:srgbClr val="C00000"/>
              </a:solidFill>
            </a:endParaRPr>
          </a:p>
        </p:txBody>
      </p:sp>
      <p:sp>
        <p:nvSpPr>
          <p:cNvPr id="15366" name="TextBox 11"/>
          <p:cNvSpPr txBox="1">
            <a:spLocks noChangeArrowheads="1"/>
          </p:cNvSpPr>
          <p:nvPr/>
        </p:nvSpPr>
        <p:spPr bwMode="auto">
          <a:xfrm>
            <a:off x="4714875" y="5715000"/>
            <a:ext cx="2714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Краљ Александар Обреновић</a:t>
            </a:r>
            <a:endParaRPr lang="sr-Latn-CS" sz="1400"/>
          </a:p>
        </p:txBody>
      </p:sp>
      <p:pic>
        <p:nvPicPr>
          <p:cNvPr id="14" name="Picture 13" descr="424px-AleksandarObrenovic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929190" y="2752612"/>
            <a:ext cx="2071702" cy="2931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ontrols>
      <p:control spid="15368" name="ShockwaveFlash1" r:id="rId2" imgW="4321523" imgH="3096877"/>
    </p:controls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Pitchbook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303</Words>
  <Application>Microsoft Office PowerPoint</Application>
  <PresentationFormat>On-screen Show (4:3)</PresentationFormat>
  <Paragraphs>43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Pitchbook</vt:lpstr>
      <vt:lpstr>Династија Обреновић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2009-09-29T15:45:53Z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