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4C2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75" autoAdjust="0"/>
    <p:restoredTop sz="94646" autoAdjust="0"/>
  </p:normalViewPr>
  <p:slideViewPr>
    <p:cSldViewPr>
      <p:cViewPr varScale="1">
        <p:scale>
          <a:sx n="111" d="100"/>
          <a:sy n="111" d="100"/>
        </p:scale>
        <p:origin x="-1602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D191-DC36-4B95-A041-8A934E279CE7}" type="datetimeFigureOut">
              <a:rPr lang="en-US" smtClean="0"/>
              <a:t>3/15/2014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345440" y="2942602"/>
            <a:ext cx="7147931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572652" y="2944634"/>
            <a:ext cx="1190348" cy="245973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712714" y="3136658"/>
            <a:ext cx="910224" cy="2075688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45483" y="3055621"/>
            <a:ext cx="6947845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86826" y="4625268"/>
            <a:ext cx="762000" cy="457200"/>
          </a:xfrm>
        </p:spPr>
        <p:txBody>
          <a:bodyPr/>
          <a:lstStyle>
            <a:lvl1pPr algn="ctr"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24F2C418-3989-4C4E-9210-87CDF5C392BB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541822" y="4559276"/>
            <a:ext cx="6755166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38971" y="3139440"/>
            <a:ext cx="6760868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805" y="4648200"/>
            <a:ext cx="6553200" cy="45720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4705" y="3227033"/>
            <a:ext cx="6629400" cy="121920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D191-DC36-4B95-A041-8A934E279CE7}" type="datetimeFigureOut">
              <a:rPr lang="en-US" smtClean="0"/>
              <a:t>3/15/2014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F2C418-3989-4C4E-9210-87CDF5C392B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D191-DC36-4B95-A041-8A934E279CE7}" type="datetimeFigureOut">
              <a:rPr lang="en-US" smtClean="0"/>
              <a:t>3/15/2014</a:t>
            </a:fld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451976" y="2946400"/>
            <a:ext cx="8265160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567656" y="3048000"/>
            <a:ext cx="8033800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F2C418-3989-4C4E-9210-87CDF5C392BB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6" y="3200399"/>
            <a:ext cx="7696200" cy="129540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675496" y="4541520"/>
            <a:ext cx="7818120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4607510"/>
            <a:ext cx="7696200" cy="52378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75757" y="3124200"/>
            <a:ext cx="7817599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6128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D191-DC36-4B95-A041-8A934E279CE7}" type="datetimeFigureOut">
              <a:rPr lang="en-US" smtClean="0"/>
              <a:t>3/15/2014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F2C418-3989-4C4E-9210-87CDF5C392B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128" y="1722438"/>
            <a:ext cx="4040188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128" y="2438400"/>
            <a:ext cx="4040188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400"/>
            <a:ext cx="4041775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D191-DC36-4B95-A041-8A934E279CE7}" type="datetimeFigureOut">
              <a:rPr lang="en-US" smtClean="0"/>
              <a:t>3/15/2014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F2C418-3989-4C4E-9210-87CDF5C392B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D191-DC36-4B95-A041-8A934E279CE7}" type="datetimeFigureOut">
              <a:rPr lang="en-US" smtClean="0"/>
              <a:t>3/15/2014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F2C418-3989-4C4E-9210-87CDF5C392B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ounded Rectangle 10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D191-DC36-4B95-A041-8A934E279CE7}" type="datetimeFigureOut">
              <a:rPr lang="en-US" smtClean="0"/>
              <a:t>3/15/2014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F2C418-3989-4C4E-9210-87CDF5C392B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ounded Rectangle 11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685800"/>
            <a:ext cx="4572000" cy="52578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D191-DC36-4B95-A041-8A934E279CE7}" type="datetimeFigureOut">
              <a:rPr lang="en-US" smtClean="0"/>
              <a:t>3/15/2014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F2C418-3989-4C4E-9210-87CDF5C392B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560034" y="1505712"/>
            <a:ext cx="2716566" cy="3523488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76690" y="1642472"/>
            <a:ext cx="2483254" cy="3234328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9000" y="2971800"/>
            <a:ext cx="2298634" cy="175260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9000" y="1734312"/>
            <a:ext cx="2298634" cy="1191620"/>
          </a:xfrm>
        </p:spPr>
        <p:txBody>
          <a:bodyPr anchor="b">
            <a:normAutofit/>
          </a:bodyPr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5800" y="621437"/>
            <a:ext cx="7772400" cy="4331564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D191-DC36-4B95-A041-8A934E279CE7}" type="datetimeFigureOut">
              <a:rPr lang="en-US" smtClean="0"/>
              <a:t>3/15/2014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F2C418-3989-4C4E-9210-87CDF5C392BB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85800" y="4953000"/>
            <a:ext cx="7772400" cy="13716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61999" y="5029200"/>
            <a:ext cx="7600765" cy="1202924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914400" y="5638800"/>
            <a:ext cx="7328514" cy="451696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05589" y="5074920"/>
            <a:ext cx="7946136" cy="1097280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6289" y="5656556"/>
            <a:ext cx="7244736" cy="40171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05400"/>
            <a:ext cx="7328514" cy="523043"/>
          </a:xfrm>
        </p:spPr>
        <p:txBody>
          <a:bodyPr anchor="ctr"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D191-DC36-4B95-A041-8A934E279CE7}" type="datetimeFigureOut">
              <a:rPr lang="en-US" smtClean="0"/>
              <a:t>3/15/2014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F2C418-3989-4C4E-9210-87CDF5C392B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61702" y="228600"/>
            <a:ext cx="1859280" cy="6122634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55225" y="351409"/>
            <a:ext cx="1672235" cy="587701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48577" y="395427"/>
            <a:ext cx="1485531" cy="578898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0999"/>
            <a:ext cx="6172200" cy="57912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D191-DC36-4B95-A041-8A934E279CE7}" type="datetimeFigureOut">
              <a:rPr lang="en-US" smtClean="0"/>
              <a:t>3/15/2014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F2C418-3989-4C4E-9210-87CDF5C392B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7" name="Rounded Rectangle 6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82296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21D6D191-DC36-4B95-A041-8A934E279CE7}" type="datetimeFigureOut">
              <a:rPr lang="en-US" smtClean="0"/>
              <a:t>3/15/2014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24F2C418-3989-4C4E-9210-87CDF5C392BB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274320" y="278166"/>
            <a:ext cx="8595360" cy="132588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72863" y="372862"/>
            <a:ext cx="8380520" cy="111858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500" kern="1200" cap="all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4705" y="3227033"/>
            <a:ext cx="6634296" cy="1344967"/>
          </a:xfrm>
        </p:spPr>
        <p:txBody>
          <a:bodyPr/>
          <a:lstStyle/>
          <a:p>
            <a:r>
              <a:rPr lang="sr-Cyrl-RS" b="1" dirty="0" smtClean="0">
                <a:solidFill>
                  <a:srgbClr val="004C22"/>
                </a:solidFill>
                <a:cs typeface="Aharoni" pitchFamily="2" charset="-79"/>
              </a:rPr>
              <a:t>ЖИВА И НЕЖИВА ПРИРОДА </a:t>
            </a:r>
            <a:endParaRPr lang="en-US" b="1" dirty="0">
              <a:solidFill>
                <a:srgbClr val="004C22"/>
              </a:solidFill>
              <a:latin typeface="Aharoni" pitchFamily="2" charset="-79"/>
              <a:cs typeface="Aharoni" pitchFamily="2" charset="-79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218049"/>
            <a:ext cx="4572000" cy="285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74810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FC000"/>
          </a:solidFill>
        </p:spPr>
        <p:txBody>
          <a:bodyPr>
            <a:noAutofit/>
          </a:bodyPr>
          <a:lstStyle/>
          <a:p>
            <a:r>
              <a:rPr lang="sr-Cyrl-RS" sz="4000" b="1" dirty="0" smtClean="0">
                <a:solidFill>
                  <a:srgbClr val="004C22"/>
                </a:solidFill>
                <a:cs typeface="Aharoni" pitchFamily="2" charset="-79"/>
              </a:rPr>
              <a:t>ПРИРОДА ЈЕ СВЕ ШТО НАС ОКРУЖУЈЕ </a:t>
            </a:r>
            <a:endParaRPr lang="en-US" sz="4000" b="1" dirty="0">
              <a:solidFill>
                <a:srgbClr val="004C22"/>
              </a:solidFill>
              <a:latin typeface="Aharoni" pitchFamily="2" charset="-79"/>
              <a:cs typeface="Aharoni" pitchFamily="2" charset="-79"/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752600"/>
            <a:ext cx="2615411" cy="17436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7713" y="1905000"/>
            <a:ext cx="2566987" cy="1285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0249" y="1752600"/>
            <a:ext cx="2554287" cy="1792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3810000"/>
            <a:ext cx="2857500" cy="2143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8642" y="3810000"/>
            <a:ext cx="2857500" cy="1895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2313" y="3809999"/>
            <a:ext cx="2857500" cy="2143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85863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FC000"/>
          </a:solidFill>
        </p:spPr>
        <p:txBody>
          <a:bodyPr>
            <a:normAutofit/>
          </a:bodyPr>
          <a:lstStyle/>
          <a:p>
            <a:r>
              <a:rPr lang="sr-Cyrl-RS" sz="6000" dirty="0" smtClean="0">
                <a:solidFill>
                  <a:srgbClr val="004C22"/>
                </a:solidFill>
              </a:rPr>
              <a:t>ПРИРОДА</a:t>
            </a:r>
            <a:r>
              <a:rPr lang="sr-Cyrl-RS" sz="6000" dirty="0" smtClean="0"/>
              <a:t> </a:t>
            </a:r>
            <a:endParaRPr lang="en-US" sz="6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" y="1295400"/>
            <a:ext cx="9000670" cy="5410200"/>
          </a:xfrm>
        </p:spPr>
        <p:txBody>
          <a:bodyPr>
            <a:normAutofit/>
          </a:bodyPr>
          <a:lstStyle/>
          <a:p>
            <a:pPr marL="114300" indent="0">
              <a:buNone/>
            </a:pPr>
            <a:r>
              <a:rPr lang="sr-Cyrl-RS" sz="2800" b="1" dirty="0" smtClean="0">
                <a:solidFill>
                  <a:srgbClr val="C00000"/>
                </a:solidFill>
              </a:rPr>
              <a:t>ЖИВА </a:t>
            </a:r>
            <a:r>
              <a:rPr lang="sr-Cyrl-RS" sz="2800" b="1" dirty="0" smtClean="0">
                <a:solidFill>
                  <a:schemeClr val="accent2">
                    <a:lumMod val="50000"/>
                  </a:schemeClr>
                </a:solidFill>
              </a:rPr>
              <a:t>                                   </a:t>
            </a:r>
            <a:r>
              <a:rPr lang="sr-Cyrl-RS" sz="2800" b="1" dirty="0" smtClean="0">
                <a:solidFill>
                  <a:srgbClr val="002060"/>
                </a:solidFill>
              </a:rPr>
              <a:t>НЕЖИВА</a:t>
            </a:r>
          </a:p>
          <a:p>
            <a:pPr marL="114300" indent="0">
              <a:buNone/>
            </a:pPr>
            <a:r>
              <a:rPr lang="sr-Cyrl-RS" sz="2800" b="1" dirty="0">
                <a:solidFill>
                  <a:schemeClr val="accent2">
                    <a:lumMod val="50000"/>
                  </a:schemeClr>
                </a:solidFill>
              </a:rPr>
              <a:t>б</a:t>
            </a:r>
            <a:r>
              <a:rPr lang="sr-Cyrl-RS" sz="2800" b="1" dirty="0" smtClean="0">
                <a:solidFill>
                  <a:schemeClr val="accent2">
                    <a:lumMod val="50000"/>
                  </a:schemeClr>
                </a:solidFill>
              </a:rPr>
              <a:t>иљке                                       вода</a:t>
            </a:r>
          </a:p>
          <a:p>
            <a:pPr marL="114300" indent="0">
              <a:buNone/>
            </a:pPr>
            <a:endParaRPr lang="sr-Cyrl-RS" sz="28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marL="114300" indent="0">
              <a:buNone/>
            </a:pPr>
            <a:r>
              <a:rPr lang="sr-Cyrl-RS" sz="2800" b="1" dirty="0" smtClean="0">
                <a:solidFill>
                  <a:schemeClr val="accent2">
                    <a:lumMod val="50000"/>
                  </a:schemeClr>
                </a:solidFill>
              </a:rPr>
              <a:t>животиње                                ваздух</a:t>
            </a:r>
          </a:p>
          <a:p>
            <a:pPr marL="114300" indent="0">
              <a:buNone/>
            </a:pPr>
            <a:r>
              <a:rPr lang="sr-Cyrl-RS" sz="28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sr-Cyrl-RS" sz="2800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</a:p>
          <a:p>
            <a:pPr marL="114300" indent="0">
              <a:buNone/>
            </a:pPr>
            <a:r>
              <a:rPr lang="sr-Cyrl-RS" sz="2800" b="1" dirty="0" smtClean="0">
                <a:solidFill>
                  <a:schemeClr val="accent2">
                    <a:lumMod val="50000"/>
                  </a:schemeClr>
                </a:solidFill>
              </a:rPr>
              <a:t>                                                 земљиште</a:t>
            </a:r>
            <a:endParaRPr lang="sr-Cyrl-RS" sz="2800" b="1" dirty="0">
              <a:solidFill>
                <a:schemeClr val="accent2">
                  <a:lumMod val="50000"/>
                </a:schemeClr>
              </a:solidFill>
            </a:endParaRPr>
          </a:p>
          <a:p>
            <a:pPr marL="114300" indent="0">
              <a:buNone/>
            </a:pPr>
            <a:r>
              <a:rPr lang="sr-Cyrl-RS" sz="2800" b="1" dirty="0" smtClean="0">
                <a:solidFill>
                  <a:schemeClr val="accent2">
                    <a:lumMod val="50000"/>
                  </a:schemeClr>
                </a:solidFill>
              </a:rPr>
              <a:t>Људи                                 </a:t>
            </a:r>
          </a:p>
          <a:p>
            <a:pPr marL="114300" indent="0">
              <a:buNone/>
            </a:pPr>
            <a:r>
              <a:rPr lang="sr-Cyrl-RS" sz="2800" b="1" dirty="0" smtClean="0">
                <a:solidFill>
                  <a:schemeClr val="accent2">
                    <a:lumMod val="50000"/>
                  </a:schemeClr>
                </a:solidFill>
              </a:rPr>
              <a:t>                                                   сунце                        </a:t>
            </a:r>
            <a:endParaRPr lang="en-US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9227" y="452570"/>
            <a:ext cx="2295071" cy="161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4157" y="2048627"/>
            <a:ext cx="1962150" cy="1471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0357" y="3298461"/>
            <a:ext cx="1885950" cy="1263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6507" y="4836129"/>
            <a:ext cx="2209800" cy="1657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2409" y="1259670"/>
            <a:ext cx="2266950" cy="1700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2626" y="2959883"/>
            <a:ext cx="2409371" cy="15058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2781" y="4562048"/>
            <a:ext cx="2749063" cy="21133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05241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2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2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FC000"/>
          </a:solidFill>
        </p:spPr>
        <p:txBody>
          <a:bodyPr>
            <a:normAutofit/>
          </a:bodyPr>
          <a:lstStyle/>
          <a:p>
            <a:r>
              <a:rPr lang="sr-Cyrl-RS" sz="4000" b="1" dirty="0" smtClean="0">
                <a:solidFill>
                  <a:srgbClr val="004C22"/>
                </a:solidFill>
              </a:rPr>
              <a:t>ЖИВА БИЋА</a:t>
            </a:r>
            <a:endParaRPr lang="en-US" sz="4000" b="1" dirty="0">
              <a:solidFill>
                <a:srgbClr val="004C2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153400" cy="4800600"/>
          </a:xfrm>
          <a:ln>
            <a:solidFill>
              <a:schemeClr val="tx1">
                <a:lumMod val="95000"/>
                <a:lumOff val="5000"/>
              </a:schemeClr>
            </a:solidFill>
          </a:ln>
        </p:spPr>
        <p:txBody>
          <a:bodyPr>
            <a:normAutofit fontScale="92500" lnSpcReduction="10000"/>
          </a:bodyPr>
          <a:lstStyle/>
          <a:p>
            <a:pPr marL="114300" indent="0">
              <a:buNone/>
            </a:pPr>
            <a:r>
              <a:rPr lang="sr-Cyrl-RS" b="1" dirty="0" smtClean="0">
                <a:solidFill>
                  <a:srgbClr val="004C22"/>
                </a:solidFill>
              </a:rPr>
              <a:t>БИЉКЕ                        ЖИВОТИЊЕ                            ЉУДИ</a:t>
            </a:r>
          </a:p>
          <a:p>
            <a:pPr marL="114300" indent="0">
              <a:buNone/>
            </a:pPr>
            <a:endParaRPr lang="sr-Cyrl-RS" dirty="0">
              <a:solidFill>
                <a:srgbClr val="004C22"/>
              </a:solidFill>
            </a:endParaRPr>
          </a:p>
          <a:p>
            <a:pPr marL="114300" indent="0">
              <a:buNone/>
            </a:pPr>
            <a:endParaRPr lang="sr-Cyrl-RS" dirty="0" smtClean="0">
              <a:solidFill>
                <a:srgbClr val="004C22"/>
              </a:solidFill>
            </a:endParaRPr>
          </a:p>
          <a:p>
            <a:pPr marL="114300" indent="0">
              <a:buNone/>
            </a:pPr>
            <a:r>
              <a:rPr lang="sr-Cyrl-RS" dirty="0" smtClean="0">
                <a:solidFill>
                  <a:srgbClr val="004C22"/>
                </a:solidFill>
              </a:rPr>
              <a:t>                           </a:t>
            </a:r>
          </a:p>
          <a:p>
            <a:pPr marL="114300" indent="0">
              <a:buNone/>
            </a:pPr>
            <a:endParaRPr lang="sr-Cyrl-RS" dirty="0" smtClean="0">
              <a:solidFill>
                <a:srgbClr val="004C22"/>
              </a:solidFill>
            </a:endParaRPr>
          </a:p>
          <a:p>
            <a:pPr marL="114300" indent="0">
              <a:buNone/>
            </a:pPr>
            <a:r>
              <a:rPr lang="sr-Cyrl-RS" b="1" dirty="0">
                <a:solidFill>
                  <a:srgbClr val="004C22"/>
                </a:solidFill>
              </a:rPr>
              <a:t> </a:t>
            </a:r>
            <a:r>
              <a:rPr lang="sr-Cyrl-RS" b="1" dirty="0" smtClean="0">
                <a:solidFill>
                  <a:srgbClr val="004C22"/>
                </a:solidFill>
              </a:rPr>
              <a:t>            З А Ј Е Д Н И Ч К Е   О С О Б И Н Е  </a:t>
            </a:r>
          </a:p>
          <a:p>
            <a:pPr marL="114300" indent="0">
              <a:buNone/>
            </a:pPr>
            <a:r>
              <a:rPr lang="sr-Cyrl-RS" b="1" dirty="0" smtClean="0">
                <a:solidFill>
                  <a:srgbClr val="004C22"/>
                </a:solidFill>
              </a:rPr>
              <a:t>                                   хране се </a:t>
            </a:r>
            <a:endParaRPr lang="sr-Cyrl-RS" b="1" dirty="0">
              <a:solidFill>
                <a:srgbClr val="004C22"/>
              </a:solidFill>
            </a:endParaRPr>
          </a:p>
          <a:p>
            <a:pPr marL="114300" indent="0">
              <a:buNone/>
            </a:pPr>
            <a:r>
              <a:rPr lang="sr-Cyrl-RS" b="1" dirty="0" smtClean="0">
                <a:solidFill>
                  <a:srgbClr val="004C22"/>
                </a:solidFill>
              </a:rPr>
              <a:t>                                       дишу</a:t>
            </a:r>
            <a:endParaRPr lang="sr-Cyrl-RS" b="1" dirty="0">
              <a:solidFill>
                <a:srgbClr val="004C22"/>
              </a:solidFill>
            </a:endParaRPr>
          </a:p>
          <a:p>
            <a:pPr marL="114300" indent="0">
              <a:buNone/>
            </a:pPr>
            <a:r>
              <a:rPr lang="sr-Cyrl-RS" b="1" dirty="0" smtClean="0">
                <a:solidFill>
                  <a:srgbClr val="004C22"/>
                </a:solidFill>
              </a:rPr>
              <a:t>                                      расту </a:t>
            </a:r>
          </a:p>
          <a:p>
            <a:pPr marL="114300" indent="0">
              <a:buNone/>
            </a:pPr>
            <a:r>
              <a:rPr lang="sr-Cyrl-RS" b="1" dirty="0" smtClean="0">
                <a:solidFill>
                  <a:srgbClr val="004C22"/>
                </a:solidFill>
              </a:rPr>
              <a:t>                            размножавају   се</a:t>
            </a:r>
          </a:p>
          <a:p>
            <a:pPr marL="114300" indent="0">
              <a:buNone/>
            </a:pPr>
            <a:r>
              <a:rPr lang="sr-Cyrl-RS" b="1" dirty="0" smtClean="0">
                <a:solidFill>
                  <a:srgbClr val="004C22"/>
                </a:solidFill>
              </a:rPr>
              <a:t>                                      старе</a:t>
            </a:r>
          </a:p>
          <a:p>
            <a:pPr marL="114300" indent="0">
              <a:buNone/>
            </a:pPr>
            <a:r>
              <a:rPr lang="sr-Cyrl-RS" b="1" dirty="0" smtClean="0">
                <a:solidFill>
                  <a:srgbClr val="004C22"/>
                </a:solidFill>
              </a:rPr>
              <a:t>                                      умиру                          </a:t>
            </a:r>
            <a:endParaRPr lang="en-US" b="1" dirty="0">
              <a:solidFill>
                <a:srgbClr val="004C22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209800"/>
            <a:ext cx="1858963" cy="1390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2097881"/>
            <a:ext cx="1858963" cy="1335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2103664"/>
            <a:ext cx="1858963" cy="1292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09536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2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953828"/>
          </a:xfrm>
        </p:spPr>
        <p:txBody>
          <a:bodyPr/>
          <a:lstStyle/>
          <a:p>
            <a:pPr marL="114300" lvl="0">
              <a:spcBef>
                <a:spcPct val="20000"/>
              </a:spcBef>
            </a:pPr>
            <a:r>
              <a:rPr lang="sr-Cyrl-RS" sz="2800" cap="none" dirty="0" smtClean="0">
                <a:solidFill>
                  <a:srgbClr val="004C22"/>
                </a:solidFill>
                <a:latin typeface="Century Gothic"/>
                <a:ea typeface="+mn-ea"/>
                <a:cs typeface="+mn-cs"/>
              </a:rPr>
              <a:t>Научници </a:t>
            </a:r>
            <a:r>
              <a:rPr lang="sr-Cyrl-RS" sz="2800" cap="none" dirty="0">
                <a:solidFill>
                  <a:srgbClr val="004C22"/>
                </a:solidFill>
                <a:latin typeface="Century Gothic"/>
                <a:ea typeface="+mn-ea"/>
                <a:cs typeface="+mn-cs"/>
              </a:rPr>
              <a:t>сматрају да на нашој планети живи преко 2 000 000 различитих врста живих бића. </a:t>
            </a:r>
            <a:br>
              <a:rPr lang="sr-Cyrl-RS" sz="2800" cap="none" dirty="0">
                <a:solidFill>
                  <a:srgbClr val="004C22"/>
                </a:solidFill>
                <a:latin typeface="Century Gothic"/>
                <a:ea typeface="+mn-ea"/>
                <a:cs typeface="+mn-cs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8229600" cy="4648200"/>
          </a:xfrm>
          <a:solidFill>
            <a:schemeClr val="accent3">
              <a:lumMod val="60000"/>
              <a:lumOff val="40000"/>
            </a:schemeClr>
          </a:solidFill>
        </p:spPr>
        <p:txBody>
          <a:bodyPr>
            <a:normAutofit lnSpcReduction="10000"/>
          </a:bodyPr>
          <a:lstStyle/>
          <a:p>
            <a:pPr marL="114300" indent="0" algn="ctr">
              <a:buNone/>
            </a:pPr>
            <a:endParaRPr lang="sr-Cyrl-RS" sz="2800" dirty="0" smtClean="0">
              <a:solidFill>
                <a:srgbClr val="004C22"/>
              </a:solidFill>
            </a:endParaRPr>
          </a:p>
          <a:p>
            <a:pPr marL="114300" indent="0" algn="ctr">
              <a:buNone/>
            </a:pPr>
            <a:endParaRPr lang="sr-Cyrl-RS" sz="2800" dirty="0">
              <a:solidFill>
                <a:srgbClr val="004C22"/>
              </a:solidFill>
            </a:endParaRPr>
          </a:p>
          <a:p>
            <a:pPr marL="114300" indent="0" algn="ctr">
              <a:buNone/>
            </a:pPr>
            <a:endParaRPr lang="sr-Cyrl-RS" sz="2800" dirty="0" smtClean="0">
              <a:solidFill>
                <a:srgbClr val="004C22"/>
              </a:solidFill>
            </a:endParaRPr>
          </a:p>
          <a:p>
            <a:pPr marL="114300" indent="0" algn="ctr">
              <a:buNone/>
            </a:pPr>
            <a:endParaRPr lang="sr-Cyrl-RS" sz="2800" dirty="0" smtClean="0">
              <a:solidFill>
                <a:srgbClr val="004C22"/>
              </a:solidFill>
            </a:endParaRPr>
          </a:p>
          <a:p>
            <a:pPr marL="114300" indent="0" algn="ctr">
              <a:buNone/>
            </a:pPr>
            <a:endParaRPr lang="sr-Cyrl-RS" sz="2800" dirty="0" smtClean="0">
              <a:solidFill>
                <a:srgbClr val="004C22"/>
              </a:solidFill>
            </a:endParaRPr>
          </a:p>
          <a:p>
            <a:pPr marL="114300" indent="0" algn="ctr">
              <a:buNone/>
            </a:pPr>
            <a:endParaRPr lang="sr-Cyrl-RS" sz="2800" dirty="0">
              <a:solidFill>
                <a:srgbClr val="004C22"/>
              </a:solidFill>
            </a:endParaRPr>
          </a:p>
          <a:p>
            <a:pPr marL="114300" indent="0" algn="ctr">
              <a:buNone/>
            </a:pPr>
            <a:r>
              <a:rPr lang="sr-Cyrl-RS" sz="2800" smtClean="0">
                <a:solidFill>
                  <a:srgbClr val="004C22"/>
                </a:solidFill>
              </a:rPr>
              <a:t>Сва  жива бића су  подељена  према својим сличностима </a:t>
            </a:r>
            <a:r>
              <a:rPr lang="sr-Cyrl-RS" sz="2800" dirty="0" smtClean="0">
                <a:solidFill>
                  <a:srgbClr val="004C22"/>
                </a:solidFill>
              </a:rPr>
              <a:t>и разликама на </a:t>
            </a:r>
          </a:p>
          <a:p>
            <a:pPr marL="114300" indent="0">
              <a:buNone/>
            </a:pPr>
            <a:r>
              <a:rPr lang="sr-Cyrl-RS" dirty="0" smtClean="0">
                <a:solidFill>
                  <a:srgbClr val="004C22"/>
                </a:solidFill>
              </a:rPr>
              <a:t>                            </a:t>
            </a:r>
            <a:r>
              <a:rPr lang="sr-Cyrl-RS" sz="4000" b="1" dirty="0" smtClean="0">
                <a:solidFill>
                  <a:srgbClr val="004C22"/>
                </a:solidFill>
              </a:rPr>
              <a:t>Ц А Р С Т В А</a:t>
            </a:r>
            <a:endParaRPr lang="en-US" sz="4000" b="1" dirty="0">
              <a:solidFill>
                <a:srgbClr val="004C22"/>
              </a:solidFill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1981200"/>
            <a:ext cx="2857500" cy="2343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94182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othecary">
  <a:themeElements>
    <a:clrScheme name="Apothecary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Apothecary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pothecary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Apothecary</Template>
  <TotalTime>62</TotalTime>
  <Words>96</Words>
  <Application>Microsoft Office PowerPoint</Application>
  <PresentationFormat>On-screen Show (4:3)</PresentationFormat>
  <Paragraphs>33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Apothecary</vt:lpstr>
      <vt:lpstr>ЖИВА И НЕЖИВА ПРИРОДА </vt:lpstr>
      <vt:lpstr>ПРИРОДА ЈЕ СВЕ ШТО НАС ОКРУЖУЈЕ </vt:lpstr>
      <vt:lpstr>ПРИРОДА </vt:lpstr>
      <vt:lpstr>ЖИВА БИЋА</vt:lpstr>
      <vt:lpstr>Научници сматрају да на нашој планети живи преко 2 000 000 различитих врста живих бића.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ЖИВА И НЕЖИВА ПРИРОДА </dc:title>
  <dc:creator>Zlatko</dc:creator>
  <cp:lastModifiedBy>Zlatko</cp:lastModifiedBy>
  <cp:revision>19</cp:revision>
  <dcterms:created xsi:type="dcterms:W3CDTF">2014-03-15T20:19:44Z</dcterms:created>
  <dcterms:modified xsi:type="dcterms:W3CDTF">2014-03-15T21:22:32Z</dcterms:modified>
</cp:coreProperties>
</file>