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3" r:id="rId3"/>
    <p:sldId id="284" r:id="rId4"/>
    <p:sldId id="291" r:id="rId5"/>
    <p:sldId id="285" r:id="rId6"/>
    <p:sldId id="287" r:id="rId7"/>
    <p:sldId id="286" r:id="rId8"/>
    <p:sldId id="288" r:id="rId9"/>
    <p:sldId id="292" r:id="rId10"/>
    <p:sldId id="289" r:id="rId11"/>
    <p:sldId id="297" r:id="rId12"/>
    <p:sldId id="290" r:id="rId13"/>
    <p:sldId id="293" r:id="rId14"/>
    <p:sldId id="294" r:id="rId15"/>
    <p:sldId id="295" r:id="rId16"/>
    <p:sldId id="29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0151"/>
  <ax:ocxPr ax:name="_cy" ax:value="6963"/>
  <ax:ocxPr ax:name="FlashVars" ax:value=""/>
  <ax:ocxPr ax:name="Movie" ax:value="http://www.youtube.com/v/BVstnt6fcgo&amp;feature/player_embedded"/>
  <ax:ocxPr ax:name="Src" ax:value="http://www.youtube.com/v/BVstnt6fcgo&amp;feature/player_embedded"/>
  <ax:ocxPr ax:name="WMode" ax:value="Window"/>
  <ax:ocxPr ax:name="Play" ax:value="-1"/>
  <ax:ocxPr ax:name="Loop" ax:value="0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7691"/>
  <ax:ocxPr ax:name="_cy" ax:value="5265"/>
  <ax:ocxPr ax:name="FlashVars" ax:value=""/>
  <ax:ocxPr ax:name="Movie" ax:value="http://www.youtube.com/v/dr5YbVNr-XQ"/>
  <ax:ocxPr ax:name="Src" ax:value="http://www.youtube.com/v/dr5YbVNr-XQ"/>
  <ax:ocxPr ax:name="WMode" ax:value="Window"/>
  <ax:ocxPr ax:name="Play" ax:value="-1"/>
  <ax:ocxPr ax:name="Loop" ax:value="0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7620"/>
  <ax:ocxPr ax:name="_cy" ax:value="5715"/>
  <ax:ocxPr ax:name="FlashVars" ax:value=""/>
  <ax:ocxPr ax:name="Movie" ax:value="http://www.youtube.com/v/FWi0-Gct4T0&amp;feature/related"/>
  <ax:ocxPr ax:name="Src" ax:value="http://www.youtube.com/v/FWi0-Gct4T0&amp;feature/related"/>
  <ax:ocxPr ax:name="WMode" ax:value="Window"/>
  <ax:ocxPr ax:name="Play" ax:value="-1"/>
  <ax:ocxPr ax:name="Loop" ax:value="0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32972EA-DA11-4AF3-96D9-801547F50540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912CD7E-5E56-4229-A612-215B07E8F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D7FE746-CAFA-4073-A529-E39B73B3809A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945C6BE-4783-4E7B-8B19-1DF0EF8D3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8659EF-DE5C-4878-88DC-39F074BE71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2C1BAC-6C0B-41BD-AFAB-FEEBFA3794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4DCB65-0B2F-4EC5-A850-E4BFDA745BA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5785F9-3A8B-4A04-9597-0BF79BFD838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99DE46-CCB4-4B96-A565-5AEE766A4AB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AE3312-C0D2-406F-8CC3-4662741DDF3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A1ADC0-348D-4865-BFF3-01336D03531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00DF3D-3AE0-4DCF-A601-712DED5DE3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A2B18F-1846-4763-B000-34AEA6A385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DC83A4-4319-4BB5-8A5D-404CAA0FB3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577EEE-FA16-4B31-82ED-FDFC866227A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AA6F9D-387F-493A-88F1-5E31B97A8A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C1B276-0D36-4C59-AF48-46B1378ADC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923C2C5E-8AB6-4E49-AB7A-224C79B4497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BBBB4502-900C-4C60-BE35-9D53E041DEFC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CF7325-ABCB-4029-A9BF-CBDE90DC9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7A707053-2BD9-4D64-82E2-C14FC4A71F1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892075-73ED-4FA4-B174-284D4BD4D8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3629E-6501-4B6A-A496-910CC03A500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93B77-FCA3-4413-AC6A-19A5E44C3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C6E9F-37F6-43DF-8050-8B055D6E10F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24935-3F96-4F32-B0C9-97822C2561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D209-7703-43A7-905C-7802F8BB258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1D57E-BD3B-4496-A3B1-4813F4495C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88DCA-4969-4D89-893C-5FD6DCDFBA5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2EB92-C049-411E-9EEA-56DBAF26F7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AD75B-02C4-4ACB-AF77-C98413E179A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4062-22B6-4E9A-807B-2DAE36AFF3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08B2D-1ABE-4955-8060-7AACE379E44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B8933-96D6-49B9-8A8E-9D19FF79B7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0F7A6-2664-45E5-B66F-89CA8FA50757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D88F7-8217-4947-B8F8-B88A7007B4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DE7E6-3FAA-4FAE-B80D-27BBD71185F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7312C-F17B-44B4-864C-27AE828EF9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1B7FF-0FCD-4A03-9413-33E6F99180A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0B470-5E7F-4746-A5F1-314D6622F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76A22-26C1-4CDB-ACD9-2F930EDECDD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450F1-8D29-4F0B-9B8B-CE19CFA52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B4F76-7A7C-4899-9A24-1B4B99F7AAA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2B0D3-19A7-4733-B547-2CB1BAF44F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E5562-4F43-4659-83D0-F2656536B91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8B53C-D2F2-49A1-BB98-9C0A4FC2BA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4A948D-DBAB-4370-A2F5-87B0F47F0BC8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36EACA-CC36-4E1D-BE20-A35BD1DF4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17243B2-B19D-4E98-8289-529D9D39B76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23A3C60-858E-4584-BD0B-12F71CCDF0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1285875" y="4143375"/>
            <a:ext cx="7239000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Србија у </a:t>
            </a:r>
            <a:r>
              <a:rPr lang="en-US" sz="4000" dirty="0" smtClean="0"/>
              <a:t>XIV</a:t>
            </a:r>
            <a:r>
              <a:rPr lang="sr-Cyrl-CS" sz="4000" dirty="0" smtClean="0"/>
              <a:t> веку</a:t>
            </a:r>
            <a:endParaRPr lang="en-US" sz="4000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1643063" y="4786313"/>
            <a:ext cx="6934200" cy="7239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3200" dirty="0" smtClean="0"/>
              <a:t>Косовска битка 1389. године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7" name="Picture 6" descr="serbia10_3022135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57166"/>
            <a:ext cx="5357850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ХРЕБЕЉАНОВИЋ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sp>
        <p:nvSpPr>
          <p:cNvPr id="7172" name="Rectangle 4"/>
          <p:cNvSpPr>
            <a:spLocks noGrp="1"/>
          </p:cNvSpPr>
          <p:nvPr>
            <p:ph sz="quarter" idx="15"/>
          </p:nvPr>
        </p:nvSpPr>
        <p:spPr>
          <a:xfrm>
            <a:off x="214313" y="1785938"/>
            <a:ext cx="8215312" cy="264318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 </a:t>
            </a:r>
            <a:r>
              <a:rPr lang="sr-Cyrl-CS" sz="2000" smtClean="0"/>
              <a:t>Након распада српског царства Турска војска је започела снажне нападе на Балканско полуострво.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 челу разједињене српске војске налазили су се краљ Вукашин и његов брат деспот Угљеша.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У данашњој Бугарској, на реци Марици 1371. године  одржана је велика </a:t>
            </a:r>
            <a:r>
              <a:rPr lang="sr-Cyrl-CS" sz="2000" smtClean="0">
                <a:solidFill>
                  <a:srgbClr val="FF0000"/>
                </a:solidFill>
              </a:rPr>
              <a:t>Маричка битка</a:t>
            </a:r>
            <a:r>
              <a:rPr lang="sr-Cyrl-CS" sz="2000" smtClean="0"/>
              <a:t>.  Српска војска је поражена од снажније Турске војске.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Годинама након Маричке битке српка властела се није могла сложити око власти, што је додатно ослабило Србију.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 ЛАЗАРЕВИЋ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sp>
        <p:nvSpPr>
          <p:cNvPr id="8196" name="Rectangle 4"/>
          <p:cNvSpPr>
            <a:spLocks noGrp="1"/>
          </p:cNvSpPr>
          <p:nvPr>
            <p:ph sz="quarter" idx="15"/>
          </p:nvPr>
        </p:nvSpPr>
        <p:spPr>
          <a:xfrm>
            <a:off x="214313" y="1714500"/>
            <a:ext cx="4572000" cy="457200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 </a:t>
            </a:r>
            <a:r>
              <a:rPr lang="sr-Cyrl-CS" sz="2000" smtClean="0"/>
              <a:t>Једини владар који је увидео опасност од продирања Турака на Балкан био је кнез Лазар Хребељановић.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 </a:t>
            </a:r>
            <a:r>
              <a:rPr lang="sr-Cyrl-CS" sz="2000" smtClean="0">
                <a:solidFill>
                  <a:srgbClr val="FF0000"/>
                </a:solidFill>
              </a:rPr>
              <a:t>Кнез Лазар </a:t>
            </a:r>
            <a:r>
              <a:rPr lang="sr-Cyrl-CS" sz="2000" smtClean="0"/>
              <a:t>је</a:t>
            </a:r>
            <a:r>
              <a:rPr lang="en-US" sz="2000" smtClean="0"/>
              <a:t> </a:t>
            </a:r>
            <a:r>
              <a:rPr lang="sr-Cyrl-CS" sz="2000" smtClean="0"/>
              <a:t>владао земљом која се звала </a:t>
            </a:r>
            <a:r>
              <a:rPr lang="sr-Cyrl-CS" sz="2000" smtClean="0">
                <a:solidFill>
                  <a:srgbClr val="FF0000"/>
                </a:solidFill>
              </a:rPr>
              <a:t>Моравска</a:t>
            </a:r>
            <a:r>
              <a:rPr lang="sr-Cyrl-CS" sz="2000" smtClean="0"/>
              <a:t>. Престоница  српске земље је у то време био град </a:t>
            </a:r>
            <a:r>
              <a:rPr lang="sr-Cyrl-CS" sz="2000" smtClean="0">
                <a:solidFill>
                  <a:srgbClr val="FF0000"/>
                </a:solidFill>
              </a:rPr>
              <a:t>Крушевац</a:t>
            </a:r>
            <a:r>
              <a:rPr lang="sr-Cyrl-CS" sz="2000" smtClean="0"/>
              <a:t>.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Био је ожењен кнегињом </a:t>
            </a:r>
            <a:r>
              <a:rPr lang="sr-Cyrl-CS" sz="2000" smtClean="0">
                <a:solidFill>
                  <a:srgbClr val="FF0000"/>
                </a:solidFill>
              </a:rPr>
              <a:t>Милицом, </a:t>
            </a:r>
            <a:r>
              <a:rPr lang="sr-Cyrl-CS" sz="2000" smtClean="0"/>
              <a:t>која је потицала из славне лозе Немањића.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7" name="Picture 6" descr="laza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1214422"/>
            <a:ext cx="3176598" cy="5098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5500688" y="6357938"/>
            <a:ext cx="2500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Кнез Лазар Хребељановић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pic>
        <p:nvPicPr>
          <p:cNvPr id="10" name="Picture 9" descr="01-Krusevac_grad-01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5720" y="2571744"/>
            <a:ext cx="4630416" cy="3472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1" name="TextBox 10"/>
          <p:cNvSpPr txBox="1">
            <a:spLocks noChangeArrowheads="1"/>
          </p:cNvSpPr>
          <p:nvPr/>
        </p:nvSpPr>
        <p:spPr bwMode="auto">
          <a:xfrm>
            <a:off x="1214438" y="6000750"/>
            <a:ext cx="3286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Остаци Лазаревог града у Крушевцу</a:t>
            </a:r>
            <a:endParaRPr lang="sr-Latn-CS" sz="1400"/>
          </a:p>
        </p:txBody>
      </p:sp>
      <p:pic>
        <p:nvPicPr>
          <p:cNvPr id="12" name="Picture 11" descr="Lazarica_Church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72066" y="1357298"/>
            <a:ext cx="3429006" cy="457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3" name="TextBox 12"/>
          <p:cNvSpPr txBox="1">
            <a:spLocks noChangeArrowheads="1"/>
          </p:cNvSpPr>
          <p:nvPr/>
        </p:nvSpPr>
        <p:spPr bwMode="auto">
          <a:xfrm>
            <a:off x="5500688" y="6000750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Црква Лазарица у Крушевцу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ЛАЗАРЕВИЋ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sp>
        <p:nvSpPr>
          <p:cNvPr id="10244" name="Rectangle 4"/>
          <p:cNvSpPr>
            <a:spLocks noGrp="1"/>
          </p:cNvSpPr>
          <p:nvPr>
            <p:ph sz="quarter" idx="15"/>
          </p:nvPr>
        </p:nvSpPr>
        <p:spPr>
          <a:xfrm>
            <a:off x="214313" y="1714500"/>
            <a:ext cx="8358187" cy="457200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 </a:t>
            </a:r>
            <a:r>
              <a:rPr lang="sr-Cyrl-CS" sz="2000" smtClean="0"/>
              <a:t>У жељи да се одупре Турским нападима, кнез Лазар окупља на вечери све српске господаре како би их ујединио.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 На “Кнежевој вечери” српске војводе и владари одлучили су да заједнички крену у бој на Косово.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1000125" y="6072188"/>
            <a:ext cx="2928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Инсерт из филма “Бој на Косову” </a:t>
            </a:r>
            <a:endParaRPr lang="sr-Latn-CS" sz="1400"/>
          </a:p>
        </p:txBody>
      </p:sp>
      <p:pic>
        <p:nvPicPr>
          <p:cNvPr id="12" name="Picture 11" descr="Knezeva_vecera.jpg"/>
          <p:cNvPicPr>
            <a:picLocks noChangeAspect="1"/>
          </p:cNvPicPr>
          <p:nvPr/>
        </p:nvPicPr>
        <p:blipFill>
          <a:blip r:embed="rId5" cstate="screen">
            <a:lum bright="10000" contrast="10000"/>
          </a:blip>
          <a:stretch>
            <a:fillRect/>
          </a:stretch>
        </p:blipFill>
        <p:spPr>
          <a:xfrm>
            <a:off x="4429124" y="3143248"/>
            <a:ext cx="3929065" cy="2949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9" name="TextBox 12"/>
          <p:cNvSpPr txBox="1">
            <a:spLocks noChangeArrowheads="1"/>
          </p:cNvSpPr>
          <p:nvPr/>
        </p:nvSpPr>
        <p:spPr bwMode="auto">
          <a:xfrm>
            <a:off x="5500688" y="6072188"/>
            <a:ext cx="1643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Кнежева вечера</a:t>
            </a:r>
            <a:endParaRPr lang="sr-Latn-CS" sz="1400"/>
          </a:p>
        </p:txBody>
      </p:sp>
      <p:sp>
        <p:nvSpPr>
          <p:cNvPr id="14" name="Action Button: Movie 13">
            <a:hlinkClick r:id="" action="ppaction://noaction" highlightClick="1"/>
          </p:cNvPr>
          <p:cNvSpPr/>
          <p:nvPr/>
        </p:nvSpPr>
        <p:spPr>
          <a:xfrm>
            <a:off x="500063" y="6072188"/>
            <a:ext cx="428625" cy="285750"/>
          </a:xfrm>
          <a:prstGeom prst="actionButtonMovi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0251" name="ShockwaveFlash1" r:id="rId2" imgW="3654243" imgH="250675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ЛАЗАРЕВИЋ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sp>
        <p:nvSpPr>
          <p:cNvPr id="11268" name="Rectangle 4"/>
          <p:cNvSpPr>
            <a:spLocks noGrp="1"/>
          </p:cNvSpPr>
          <p:nvPr>
            <p:ph sz="quarter" idx="15"/>
          </p:nvPr>
        </p:nvSpPr>
        <p:spPr>
          <a:xfrm>
            <a:off x="214313" y="1643063"/>
            <a:ext cx="8215312" cy="44291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  </a:t>
            </a:r>
            <a:r>
              <a:rPr lang="sr-Cyrl-CS" sz="2000" smtClean="0">
                <a:solidFill>
                  <a:srgbClr val="C00000"/>
                </a:solidFill>
              </a:rPr>
              <a:t>Видовдан 28. јуна 1389. </a:t>
            </a:r>
            <a:r>
              <a:rPr lang="sr-Cyrl-CS" sz="2000" smtClean="0"/>
              <a:t>године одиграла се највећа битка у српској историји  - </a:t>
            </a:r>
            <a:r>
              <a:rPr lang="sr-Cyrl-CS" sz="2000" smtClean="0">
                <a:solidFill>
                  <a:srgbClr val="C00000"/>
                </a:solidFill>
              </a:rPr>
              <a:t>Косовска битка.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Српски јунак Милош Обилић убија турског султана Мурата, како се и заклео на кнежевој вечери.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Иако су изгубили цара Мурата,  Турска војска је била многобројнија тако да је успела да порази српску војску.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TextBox 11"/>
          <p:cNvSpPr txBox="1"/>
          <p:nvPr/>
        </p:nvSpPr>
        <p:spPr>
          <a:xfrm>
            <a:off x="285750" y="1143000"/>
            <a:ext cx="81438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Cyrl-CS" sz="2000" dirty="0">
                <a:latin typeface="+mn-lt"/>
              </a:rPr>
              <a:t>Након причешћа у цркви у Крушевцу, српска војска одлази на Косово.</a:t>
            </a:r>
            <a:endParaRPr lang="sr-Latn-CS" sz="2000" dirty="0">
              <a:latin typeface="+mn-lt"/>
            </a:endParaRPr>
          </a:p>
        </p:txBody>
      </p:sp>
      <p:sp>
        <p:nvSpPr>
          <p:cNvPr id="11272" name="TextBox 12"/>
          <p:cNvSpPr txBox="1">
            <a:spLocks noChangeArrowheads="1"/>
          </p:cNvSpPr>
          <p:nvPr/>
        </p:nvSpPr>
        <p:spPr bwMode="auto">
          <a:xfrm>
            <a:off x="1143000" y="64293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200"/>
              <a:t>Милош Обилић и турски султан Мурат</a:t>
            </a:r>
            <a:endParaRPr lang="sr-Latn-CS" sz="1200"/>
          </a:p>
        </p:txBody>
      </p:sp>
      <p:pic>
        <p:nvPicPr>
          <p:cNvPr id="11273" name="Picture 8" descr="majica_milos_obilic_cel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3786188"/>
            <a:ext cx="3071812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ction Button: Movie 9">
            <a:hlinkClick r:id="" action="ppaction://noaction" highlightClick="1"/>
          </p:cNvPr>
          <p:cNvSpPr/>
          <p:nvPr/>
        </p:nvSpPr>
        <p:spPr>
          <a:xfrm>
            <a:off x="4143375" y="6429375"/>
            <a:ext cx="428625" cy="285750"/>
          </a:xfrm>
          <a:prstGeom prst="actionButtonMovi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1275" name="ShockwaveFlash1" r:id="rId2" imgW="2768499" imgH="1895238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ХРЕБЕЉАНОВИЋ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  Хребељановић</a:t>
            </a:r>
            <a:endParaRPr lang="en-US" sz="3200" b="0" dirty="0"/>
          </a:p>
        </p:txBody>
      </p:sp>
      <p:sp>
        <p:nvSpPr>
          <p:cNvPr id="12292" name="Rectangle 4"/>
          <p:cNvSpPr>
            <a:spLocks noGrp="1"/>
          </p:cNvSpPr>
          <p:nvPr>
            <p:ph sz="quarter" idx="15"/>
          </p:nvPr>
        </p:nvSpPr>
        <p:spPr>
          <a:xfrm>
            <a:off x="357188" y="1928813"/>
            <a:ext cx="4286250" cy="44291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Косовском битком српска војска је ипак успела да заустави нагли поход Турског царства на Балканско полуострво и Европу.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О јунаштву српске војске испеване су многе песме, а у част изгинулим Србима огласила су се и црквена звона у Француској.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Након Косовске битке власт у Србији преузима син кнеза Лазара, </a:t>
            </a:r>
            <a:r>
              <a:rPr lang="sr-Cyrl-CS" sz="2000" smtClean="0">
                <a:solidFill>
                  <a:srgbClr val="C00000"/>
                </a:solidFill>
              </a:rPr>
              <a:t>Стефан Лазаревић.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294" name="TextBox 13"/>
          <p:cNvSpPr txBox="1">
            <a:spLocks noChangeArrowheads="1"/>
          </p:cNvSpPr>
          <p:nvPr/>
        </p:nvSpPr>
        <p:spPr bwMode="auto">
          <a:xfrm>
            <a:off x="285750" y="1143000"/>
            <a:ext cx="8286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/>
              <a:t>У Косову пољу погинуо је велики број српских јунака , као и сам кнез Лазар.</a:t>
            </a:r>
            <a:endParaRPr lang="sr-Latn-CS"/>
          </a:p>
        </p:txBody>
      </p:sp>
      <p:sp>
        <p:nvSpPr>
          <p:cNvPr id="12296" name="TextBox 15"/>
          <p:cNvSpPr txBox="1">
            <a:spLocks noChangeArrowheads="1"/>
          </p:cNvSpPr>
          <p:nvPr/>
        </p:nvSpPr>
        <p:spPr bwMode="auto">
          <a:xfrm>
            <a:off x="5286375" y="5286375"/>
            <a:ext cx="2857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Деспот Стефан Лазаревић</a:t>
            </a:r>
            <a:endParaRPr lang="sr-Latn-CS" sz="1400"/>
          </a:p>
        </p:txBody>
      </p:sp>
      <p:sp>
        <p:nvSpPr>
          <p:cNvPr id="17" name="Action Button: Movie 16">
            <a:hlinkClick r:id="" action="ppaction://noaction" highlightClick="1"/>
          </p:cNvPr>
          <p:cNvSpPr/>
          <p:nvPr/>
        </p:nvSpPr>
        <p:spPr>
          <a:xfrm>
            <a:off x="7715250" y="5214938"/>
            <a:ext cx="428625" cy="285750"/>
          </a:xfrm>
          <a:prstGeom prst="actionButtonMovi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2298" name="ShockwaveFlash1" r:id="rId2" imgW="2743200" imgH="2057400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ХРЕБЕЉАНОВИЋ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Косовски бој</a:t>
            </a:r>
            <a:endParaRPr lang="en-US" sz="3200" b="0" dirty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8" name="Picture 17" descr="Kosovka_devoj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071546"/>
            <a:ext cx="7358082" cy="5274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8" name="TextBox 18"/>
          <p:cNvSpPr txBox="1">
            <a:spLocks noChangeArrowheads="1"/>
          </p:cNvSpPr>
          <p:nvPr/>
        </p:nvSpPr>
        <p:spPr bwMode="auto">
          <a:xfrm>
            <a:off x="2000250" y="6357938"/>
            <a:ext cx="4929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Косовка девојка – репродукција сликара Уроша Предића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ЛАЗАРЕВИЋИ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Лазар</a:t>
            </a:r>
            <a:endParaRPr lang="en-US" sz="3200" b="0" dirty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4341" name="TextBox 18"/>
          <p:cNvSpPr txBox="1">
            <a:spLocks noChangeArrowheads="1"/>
          </p:cNvSpPr>
          <p:nvPr/>
        </p:nvSpPr>
        <p:spPr bwMode="auto">
          <a:xfrm>
            <a:off x="2571750" y="6357938"/>
            <a:ext cx="3357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Споменик Кнезу Лазару у Крушевцу</a:t>
            </a:r>
            <a:endParaRPr lang="sr-Latn-CS" sz="1400"/>
          </a:p>
        </p:txBody>
      </p:sp>
      <p:pic>
        <p:nvPicPr>
          <p:cNvPr id="7" name="Picture 6" descr="Car_Laz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071546"/>
            <a:ext cx="7054868" cy="5296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ХРЕБЕЉАНОВИЋ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Деспот Стефан Лазаревић</a:t>
            </a:r>
            <a:endParaRPr lang="en-US" sz="3200" b="0" dirty="0"/>
          </a:p>
        </p:txBody>
      </p:sp>
      <p:sp>
        <p:nvSpPr>
          <p:cNvPr id="15364" name="Rectangle 4"/>
          <p:cNvSpPr>
            <a:spLocks noGrp="1"/>
          </p:cNvSpPr>
          <p:nvPr>
            <p:ph sz="quarter" idx="15"/>
          </p:nvPr>
        </p:nvSpPr>
        <p:spPr>
          <a:xfrm>
            <a:off x="214313" y="1143000"/>
            <a:ext cx="8143875" cy="44291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Након </a:t>
            </a:r>
            <a:r>
              <a:rPr lang="en-US" sz="2000" smtClean="0"/>
              <a:t>K</a:t>
            </a:r>
            <a:r>
              <a:rPr lang="sr-Cyrl-CS" sz="2000" smtClean="0"/>
              <a:t>осовског боја Србија је приморана да призна врховну турску власт.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smtClean="0"/>
              <a:t> </a:t>
            </a:r>
            <a:r>
              <a:rPr lang="sr-Cyrl-CS" sz="2000" smtClean="0"/>
              <a:t>Србијом влада син кнеза Лазара </a:t>
            </a:r>
            <a:r>
              <a:rPr lang="sr-Cyrl-CS" sz="2000" smtClean="0">
                <a:solidFill>
                  <a:srgbClr val="C00000"/>
                </a:solidFill>
              </a:rPr>
              <a:t>Стефан Лазаревић</a:t>
            </a:r>
            <a:r>
              <a:rPr lang="sr-Cyrl-CS" sz="2000" smtClean="0"/>
              <a:t>, уз обавезу да Турској плаћа годишњи данак.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Од Византијског цара добија титулу </a:t>
            </a:r>
            <a:r>
              <a:rPr lang="sr-Cyrl-CS" sz="2000" smtClean="0">
                <a:solidFill>
                  <a:srgbClr val="C00000"/>
                </a:solidFill>
              </a:rPr>
              <a:t>деспота</a:t>
            </a:r>
            <a:r>
              <a:rPr lang="sr-Cyrl-CS" sz="2000" smtClean="0"/>
              <a:t>, тако да Србија на почетку </a:t>
            </a:r>
            <a:r>
              <a:rPr lang="en-US" sz="2000" smtClean="0"/>
              <a:t>XV </a:t>
            </a:r>
            <a:r>
              <a:rPr lang="sr-Cyrl-CS" sz="2000" smtClean="0"/>
              <a:t>века постаје </a:t>
            </a:r>
            <a:r>
              <a:rPr lang="sr-Cyrl-CS" sz="2000" smtClean="0">
                <a:solidFill>
                  <a:srgbClr val="C00000"/>
                </a:solidFill>
              </a:rPr>
              <a:t>деспотовина,</a:t>
            </a:r>
            <a:r>
              <a:rPr lang="sr-Cyrl-CS" sz="2000" smtClean="0"/>
              <a:t> а град </a:t>
            </a:r>
            <a:r>
              <a:rPr lang="sr-Cyrl-CS" sz="2000" smtClean="0">
                <a:solidFill>
                  <a:srgbClr val="C00000"/>
                </a:solidFill>
              </a:rPr>
              <a:t>Београд </a:t>
            </a:r>
            <a:r>
              <a:rPr lang="sr-Cyrl-CS" sz="2000" smtClean="0"/>
              <a:t>њена </a:t>
            </a:r>
            <a:r>
              <a:rPr lang="sr-Cyrl-CS" sz="2000" smtClean="0">
                <a:solidFill>
                  <a:srgbClr val="C00000"/>
                </a:solidFill>
              </a:rPr>
              <a:t>престоница.</a:t>
            </a:r>
            <a:r>
              <a:rPr lang="sr-Cyrl-CS" sz="2000" smtClean="0"/>
              <a:t>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0" name="Picture 9" descr="bscap000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8596" y="3643314"/>
            <a:ext cx="3643306" cy="2671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bscap000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214810" y="3643314"/>
            <a:ext cx="3701787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8" name="TextBox 17"/>
          <p:cNvSpPr txBox="1">
            <a:spLocks noChangeArrowheads="1"/>
          </p:cNvSpPr>
          <p:nvPr/>
        </p:nvSpPr>
        <p:spPr bwMode="auto">
          <a:xfrm>
            <a:off x="1714500" y="6357938"/>
            <a:ext cx="6000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Град Београд – престоница у време Деспота Стефана Лазаревића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ЛАЗАРЕВИЋИ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Деспот Стефан Лазаревић</a:t>
            </a:r>
            <a:endParaRPr lang="en-US" sz="3200" b="0" dirty="0"/>
          </a:p>
        </p:txBody>
      </p:sp>
      <p:sp>
        <p:nvSpPr>
          <p:cNvPr id="16388" name="Rectangle 4"/>
          <p:cNvSpPr>
            <a:spLocks noGrp="1"/>
          </p:cNvSpPr>
          <p:nvPr>
            <p:ph sz="quarter" idx="15"/>
          </p:nvPr>
        </p:nvSpPr>
        <p:spPr>
          <a:xfrm>
            <a:off x="285750" y="1428750"/>
            <a:ext cx="4714875" cy="44291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Ево како је Стефан Лазаревић описао место на којем је подигао нову престоницу – Београд.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 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 </a:t>
            </a:r>
            <a:r>
              <a:rPr lang="sr-Cyrl-CS" sz="2000" smtClean="0">
                <a:solidFill>
                  <a:srgbClr val="C00000"/>
                </a:solidFill>
              </a:rPr>
              <a:t>“Нађох најкрасније место од давнина, превелики град Београд, који је по случају разрушен и запустео. Сазидах га и посветих пресветој Богородици.”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Сваки становник Београда морао је имати књигу са печатом, повељу, коју је написао сам Стефан. Важила је као данашња лична карта.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9" name="Picture 8" descr="povelja-pec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1357299"/>
            <a:ext cx="2730479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91" name="TextBox 17"/>
          <p:cNvSpPr txBox="1">
            <a:spLocks noChangeArrowheads="1"/>
          </p:cNvSpPr>
          <p:nvPr/>
        </p:nvSpPr>
        <p:spPr bwMode="auto">
          <a:xfrm>
            <a:off x="5072063" y="6357938"/>
            <a:ext cx="364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Печат са повеље Стефана Лазаревића 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ЛАЗАРЕВИЋИ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Деспот Стефан Лазаревић</a:t>
            </a:r>
            <a:endParaRPr lang="en-US" sz="3200" b="0" dirty="0"/>
          </a:p>
        </p:txBody>
      </p:sp>
      <p:sp>
        <p:nvSpPr>
          <p:cNvPr id="17412" name="Rectangle 4"/>
          <p:cNvSpPr>
            <a:spLocks noGrp="1"/>
          </p:cNvSpPr>
          <p:nvPr>
            <p:ph sz="quarter" idx="15"/>
          </p:nvPr>
        </p:nvSpPr>
        <p:spPr>
          <a:xfrm>
            <a:off x="214313" y="1143000"/>
            <a:ext cx="8143875" cy="171450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Као и владари лозе Немањића, тако су  кнез Лазар и његов син подизали задужбине.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</a:t>
            </a:r>
            <a:r>
              <a:rPr lang="sr-Cyrl-CS" sz="2000" smtClean="0">
                <a:solidFill>
                  <a:srgbClr val="C00000"/>
                </a:solidFill>
              </a:rPr>
              <a:t>Деспот Стефан Лазаревић </a:t>
            </a:r>
            <a:r>
              <a:rPr lang="sr-Cyrl-CS" sz="2000" smtClean="0"/>
              <a:t>сахрањен је у својој задужбини, у манстиру </a:t>
            </a:r>
            <a:r>
              <a:rPr lang="sr-Cyrl-CS" sz="2000" smtClean="0">
                <a:solidFill>
                  <a:srgbClr val="C00000"/>
                </a:solidFill>
              </a:rPr>
              <a:t>Манасија</a:t>
            </a:r>
            <a:r>
              <a:rPr lang="sr-Cyrl-CS" sz="2000" smtClean="0"/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2" name="Picture 11" descr="manasija%20a%2001%2008%202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2714620"/>
            <a:ext cx="5493198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5" name="TextBox 13"/>
          <p:cNvSpPr txBox="1">
            <a:spLocks noChangeArrowheads="1"/>
          </p:cNvSpPr>
          <p:nvPr/>
        </p:nvSpPr>
        <p:spPr bwMode="auto">
          <a:xfrm>
            <a:off x="1857375" y="6357938"/>
            <a:ext cx="4857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Манасија – задужбина Деспота Стефана Лазаревића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/>
          </p:cNvSpPr>
          <p:nvPr>
            <p:ph sz="quarter" idx="15"/>
          </p:nvPr>
        </p:nvSpPr>
        <p:spPr>
          <a:xfrm>
            <a:off x="214313" y="1143000"/>
            <a:ext cx="8143875" cy="44291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Мошти његове мајке </a:t>
            </a:r>
            <a:r>
              <a:rPr lang="sr-Cyrl-CS" sz="2000" smtClean="0">
                <a:solidFill>
                  <a:srgbClr val="C00000"/>
                </a:solidFill>
              </a:rPr>
              <a:t>кнегиње Милице </a:t>
            </a:r>
            <a:r>
              <a:rPr lang="sr-Cyrl-CS" sz="2000" smtClean="0"/>
              <a:t>почивају у манастиру </a:t>
            </a:r>
            <a:r>
              <a:rPr lang="sr-Cyrl-CS" sz="2000" smtClean="0">
                <a:solidFill>
                  <a:srgbClr val="C00000"/>
                </a:solidFill>
              </a:rPr>
              <a:t>Љубостиња</a:t>
            </a:r>
            <a:r>
              <a:rPr lang="sr-Cyrl-CS" sz="2000" smtClean="0"/>
              <a:t>. 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10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Задужбине</a:t>
            </a:r>
            <a:endParaRPr lang="en-US" sz="3200" b="0" dirty="0"/>
          </a:p>
        </p:txBody>
      </p:sp>
      <p:sp>
        <p:nvSpPr>
          <p:cNvPr id="13" name="Rectangle 12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2" name="Picture 11" descr="Ljobostinja.bmp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14414" y="2000240"/>
            <a:ext cx="6143668" cy="4597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/>
          <p:cNvSpPr>
            <a:spLocks noChangeArrowheads="1"/>
          </p:cNvSpPr>
          <p:nvPr/>
        </p:nvSpPr>
        <p:spPr bwMode="auto">
          <a:xfrm>
            <a:off x="285750" y="1071563"/>
            <a:ext cx="8572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Мошти </a:t>
            </a:r>
            <a:r>
              <a:rPr lang="sr-Cyrl-CS">
                <a:solidFill>
                  <a:srgbClr val="C00000"/>
                </a:solidFill>
              </a:rPr>
              <a:t>кнеза Лазара</a:t>
            </a:r>
            <a:r>
              <a:rPr lang="sr-Cyrl-CS"/>
              <a:t>, налазе се у његовој задужбини - манастиру </a:t>
            </a:r>
            <a:r>
              <a:rPr lang="sr-Cyrl-CS">
                <a:solidFill>
                  <a:srgbClr val="C00000"/>
                </a:solidFill>
              </a:rPr>
              <a:t>Раваница</a:t>
            </a:r>
            <a:r>
              <a:rPr lang="sr-Cyrl-CS"/>
              <a:t>.</a:t>
            </a:r>
            <a:endParaRPr lang="sr-Latn-CS"/>
          </a:p>
        </p:txBody>
      </p:sp>
      <p:sp>
        <p:nvSpPr>
          <p:cNvPr id="10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Задужбине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1" name="Picture 10" descr="Ravan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714488"/>
            <a:ext cx="6619921" cy="4964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Ђурађ Бранковић</a:t>
            </a:r>
            <a:endParaRPr lang="en-US" sz="3200" b="0" dirty="0"/>
          </a:p>
        </p:txBody>
      </p:sp>
      <p:sp>
        <p:nvSpPr>
          <p:cNvPr id="20483" name="Rectangle 4"/>
          <p:cNvSpPr>
            <a:spLocks noGrp="1"/>
          </p:cNvSpPr>
          <p:nvPr>
            <p:ph sz="quarter" idx="15"/>
          </p:nvPr>
        </p:nvSpPr>
        <p:spPr>
          <a:xfrm>
            <a:off x="214313" y="1143000"/>
            <a:ext cx="8143875" cy="24288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Након смрти деспота Стефана Лазаревића, власт у Србији преузима </a:t>
            </a:r>
            <a:r>
              <a:rPr lang="sr-Cyrl-CS" sz="2000" smtClean="0">
                <a:solidFill>
                  <a:srgbClr val="C00000"/>
                </a:solidFill>
              </a:rPr>
              <a:t>Ђурађ Бранковић</a:t>
            </a:r>
            <a:r>
              <a:rPr lang="sr-Cyrl-CS" sz="2000" smtClean="0"/>
              <a:t>, син Вука Брановића, једног од српских господара који је преживео косовски бој.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smtClean="0"/>
              <a:t> </a:t>
            </a:r>
            <a:r>
              <a:rPr lang="sr-Cyrl-CS" sz="2000" smtClean="0"/>
              <a:t>Деспот Ђурађ у </a:t>
            </a:r>
            <a:r>
              <a:rPr lang="sr-Cyrl-CS" sz="2000" smtClean="0">
                <a:solidFill>
                  <a:srgbClr val="C00000"/>
                </a:solidFill>
              </a:rPr>
              <a:t>Смедереву</a:t>
            </a:r>
            <a:r>
              <a:rPr lang="sr-Cyrl-CS" sz="2000" smtClean="0"/>
              <a:t> гради нову престоницу.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</a:t>
            </a:r>
            <a:r>
              <a:rPr lang="sr-Cyrl-CS" sz="2000" smtClean="0">
                <a:solidFill>
                  <a:srgbClr val="C00000"/>
                </a:solidFill>
              </a:rPr>
              <a:t>Падом смедеревске тврђаве 1459. године,  </a:t>
            </a:r>
            <a:r>
              <a:rPr lang="sr-Cyrl-CS" sz="2000" smtClean="0"/>
              <a:t>Србија потпуно пада под турску власт и постаје турска провинција као и друге државе на Балкану.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9" name="Picture 8" descr="vitezovi71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714752"/>
            <a:ext cx="4179016" cy="2783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6" name="TextBox 11"/>
          <p:cNvSpPr txBox="1">
            <a:spLocks noChangeArrowheads="1"/>
          </p:cNvSpPr>
          <p:nvPr/>
        </p:nvSpPr>
        <p:spPr bwMode="auto">
          <a:xfrm>
            <a:off x="1714500" y="6500813"/>
            <a:ext cx="4857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Смедерево – престоница у време Ђурађа Бранковића</a:t>
            </a:r>
            <a:endParaRPr lang="sr-Latn-CS" sz="1400"/>
          </a:p>
        </p:txBody>
      </p:sp>
      <p:pic>
        <p:nvPicPr>
          <p:cNvPr id="15" name="Picture 14" descr="smederevska-tvrdjava0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857628"/>
            <a:ext cx="3872664" cy="2579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214313" y="1143000"/>
            <a:ext cx="83581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Прочитајте народну песму “Кнежева вечера”!</a:t>
            </a:r>
          </a:p>
          <a:p>
            <a:endParaRPr lang="sr-Cyrl-CS"/>
          </a:p>
          <a:p>
            <a:r>
              <a:rPr lang="sr-Cyrl-CS"/>
              <a:t>Пронађите на Интернету шта је косовски мраморни стуб и шта је на њему било  записано!</a:t>
            </a:r>
          </a:p>
          <a:p>
            <a:endParaRPr lang="sr-Cyrl-CS"/>
          </a:p>
          <a:p>
            <a:r>
              <a:rPr lang="sr-Cyrl-CS"/>
              <a:t>Погледајте филм “Бој на Косову”!</a:t>
            </a:r>
          </a:p>
          <a:p>
            <a:endParaRPr lang="sr-Cyrl-CS"/>
          </a:p>
        </p:txBody>
      </p:sp>
      <p:sp>
        <p:nvSpPr>
          <p:cNvPr id="10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сазнате више!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Knezlaz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3071810"/>
            <a:ext cx="2714625" cy="31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2500313" y="6215063"/>
            <a:ext cx="3071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Кнез Лазар – слика Ђуре Јакшића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749</Words>
  <Application>Microsoft Office PowerPoint</Application>
  <PresentationFormat>On-screen Show (4:3)</PresentationFormat>
  <Paragraphs>92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Pitchbook</vt:lpstr>
      <vt:lpstr>Србија у XIV веку</vt:lpstr>
      <vt:lpstr>ДИНАСТИЈА ХРЕБЕЉАНОВИЋ</vt:lpstr>
      <vt:lpstr>ДИНАСТИЈА  ЛАЗАРЕВИЋ</vt:lpstr>
      <vt:lpstr>Slide 4</vt:lpstr>
      <vt:lpstr>ДИНАСТИЈА ЛАЗАРЕВИЋ</vt:lpstr>
      <vt:lpstr>ДИНАСТИЈА ЛАЗАРЕВИЋ</vt:lpstr>
      <vt:lpstr>ДИНАСТИЈА ХРЕБЕЉАНОВИЋ</vt:lpstr>
      <vt:lpstr>ДИНАСТИЈА ХРЕБЕЉАНОВИЋ</vt:lpstr>
      <vt:lpstr>ДИНАСТИЈА ЛАЗАРЕВИЋИ</vt:lpstr>
      <vt:lpstr>ДИНАСТИЈА ХРЕБЕЉАНОВИЋ</vt:lpstr>
      <vt:lpstr>ДИНАСТИЈА ЛАЗАРЕВИЋИ</vt:lpstr>
      <vt:lpstr>ДИНАСТИЈА ЛАЗАРЕВИЋИ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