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8092A-A348-4E13-8D48-EF0E192E932F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EBB71-4D42-45C2-86D7-42241D9590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/>
              <a:t>Plants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GB"/>
              <a:t>Produced by W Pallant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95C5A8-07A1-4156-9225-D08977F0A6C4}" type="slidenum">
              <a:rPr lang="en-GB"/>
              <a:pPr/>
              <a:t>1</a:t>
            </a:fld>
            <a:endParaRPr lang="en-GB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032"/>
            <a:ext cx="5486400" cy="411383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A10DFC0-3CCB-43A1-BC8B-47AE67A7404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7391D-C239-4791-8797-6CED395D01EC}" type="datetimeFigureOut">
              <a:rPr lang="en-US" smtClean="0"/>
              <a:pPr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C7BC0-10DE-4E94-AD06-4103131E86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smiles.33b.ru/smile.90584.html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smiles.33b.ru/smile.59792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0" name="Group 2"/>
          <p:cNvGraphicFramePr>
            <a:graphicFrameLocks noGrp="1"/>
          </p:cNvGraphicFramePr>
          <p:nvPr>
            <p:ph/>
          </p:nvPr>
        </p:nvGraphicFramePr>
        <p:xfrm>
          <a:off x="534988" y="658813"/>
          <a:ext cx="9577387" cy="5507039"/>
        </p:xfrm>
        <a:graphic>
          <a:graphicData uri="http://schemas.openxmlformats.org/drawingml/2006/table">
            <a:tbl>
              <a:tblPr/>
              <a:tblGrid>
                <a:gridCol w="2012950"/>
                <a:gridCol w="2011362"/>
                <a:gridCol w="2012950"/>
                <a:gridCol w="2012950"/>
                <a:gridCol w="1527175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ЈАЈЕ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КУЋИЦА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МЕД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МЛЕКО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ГНЕЗДО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ЉУБИМАЦ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КОШНИЦА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ШТАЛА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ПЕРИЈЕ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КОСТ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ЗУЈАЊЕ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МУУУУУУУУ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КО-КО-ДА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СНУПИ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ТРУТ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МИЛКА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3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КОКОШКА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ПАС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ПЧЕЛА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sr-Cyrl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КРАВА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586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sr-Cyrl-C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ЖИВОТИЊЕ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4500" name="Rectangle 52"/>
          <p:cNvSpPr>
            <a:spLocks noChangeArrowheads="1"/>
          </p:cNvSpPr>
          <p:nvPr/>
        </p:nvSpPr>
        <p:spPr bwMode="auto">
          <a:xfrm>
            <a:off x="571472" y="71435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hr-HR" sz="2600" b="1">
                <a:solidFill>
                  <a:schemeClr val="tx2"/>
                </a:solidFill>
                <a:latin typeface="Tahoma" pitchFamily="34" charset="0"/>
              </a:rPr>
              <a:t>A1</a:t>
            </a:r>
          </a:p>
        </p:txBody>
      </p:sp>
      <p:sp>
        <p:nvSpPr>
          <p:cNvPr id="104501" name="Rectangle 53"/>
          <p:cNvSpPr>
            <a:spLocks noChangeArrowheads="1"/>
          </p:cNvSpPr>
          <p:nvPr/>
        </p:nvSpPr>
        <p:spPr bwMode="auto">
          <a:xfrm>
            <a:off x="571472" y="1571612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A2</a:t>
            </a:r>
          </a:p>
        </p:txBody>
      </p:sp>
      <p:sp>
        <p:nvSpPr>
          <p:cNvPr id="104502" name="Rectangle 54"/>
          <p:cNvSpPr>
            <a:spLocks noChangeArrowheads="1"/>
          </p:cNvSpPr>
          <p:nvPr/>
        </p:nvSpPr>
        <p:spPr bwMode="auto">
          <a:xfrm>
            <a:off x="571472" y="2428868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hr-HR" sz="2600" b="1">
                <a:solidFill>
                  <a:schemeClr val="tx2"/>
                </a:solidFill>
                <a:latin typeface="Tahoma" pitchFamily="34" charset="0"/>
              </a:rPr>
              <a:t>A3</a:t>
            </a:r>
          </a:p>
        </p:txBody>
      </p:sp>
      <p:sp>
        <p:nvSpPr>
          <p:cNvPr id="104503" name="Rectangle 55"/>
          <p:cNvSpPr>
            <a:spLocks noChangeArrowheads="1"/>
          </p:cNvSpPr>
          <p:nvPr/>
        </p:nvSpPr>
        <p:spPr bwMode="auto">
          <a:xfrm>
            <a:off x="571472" y="321468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A4</a:t>
            </a:r>
          </a:p>
        </p:txBody>
      </p:sp>
      <p:sp>
        <p:nvSpPr>
          <p:cNvPr id="104504" name="Rectangle 56"/>
          <p:cNvSpPr>
            <a:spLocks noChangeArrowheads="1"/>
          </p:cNvSpPr>
          <p:nvPr/>
        </p:nvSpPr>
        <p:spPr bwMode="auto">
          <a:xfrm>
            <a:off x="571472" y="4071942"/>
            <a:ext cx="1908175" cy="863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hr-HR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104505" name="Rectangle 57"/>
          <p:cNvSpPr>
            <a:spLocks noChangeArrowheads="1"/>
          </p:cNvSpPr>
          <p:nvPr/>
        </p:nvSpPr>
        <p:spPr bwMode="auto">
          <a:xfrm>
            <a:off x="2571736" y="71435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>
                <a:solidFill>
                  <a:schemeClr val="tx2"/>
                </a:solidFill>
                <a:latin typeface="Tahoma" pitchFamily="34" charset="0"/>
              </a:rPr>
              <a:t>Б</a:t>
            </a:r>
            <a:r>
              <a:rPr lang="hr-HR" sz="2600" b="1">
                <a:solidFill>
                  <a:schemeClr val="tx2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04506" name="Rectangle 58"/>
          <p:cNvSpPr>
            <a:spLocks noChangeArrowheads="1"/>
          </p:cNvSpPr>
          <p:nvPr/>
        </p:nvSpPr>
        <p:spPr bwMode="auto">
          <a:xfrm>
            <a:off x="2571736" y="1571612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Б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04507" name="Rectangle 59"/>
          <p:cNvSpPr>
            <a:spLocks noChangeArrowheads="1"/>
          </p:cNvSpPr>
          <p:nvPr/>
        </p:nvSpPr>
        <p:spPr bwMode="auto">
          <a:xfrm>
            <a:off x="2571736" y="2428868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Б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04508" name="Rectangle 60"/>
          <p:cNvSpPr>
            <a:spLocks noChangeArrowheads="1"/>
          </p:cNvSpPr>
          <p:nvPr/>
        </p:nvSpPr>
        <p:spPr bwMode="auto">
          <a:xfrm>
            <a:off x="2571736" y="321468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>
                <a:solidFill>
                  <a:schemeClr val="tx2"/>
                </a:solidFill>
                <a:latin typeface="Tahoma" pitchFamily="34" charset="0"/>
              </a:rPr>
              <a:t>Б</a:t>
            </a:r>
            <a:r>
              <a:rPr lang="hr-HR" sz="2600" b="1">
                <a:solidFill>
                  <a:schemeClr val="tx2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04509" name="Rectangle 61"/>
          <p:cNvSpPr>
            <a:spLocks noChangeArrowheads="1"/>
          </p:cNvSpPr>
          <p:nvPr/>
        </p:nvSpPr>
        <p:spPr bwMode="auto">
          <a:xfrm>
            <a:off x="2571736" y="4071942"/>
            <a:ext cx="1908175" cy="863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Б</a:t>
            </a:r>
            <a:endParaRPr lang="hr-HR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04510" name="Rectangle 62"/>
          <p:cNvSpPr>
            <a:spLocks noChangeArrowheads="1"/>
          </p:cNvSpPr>
          <p:nvPr/>
        </p:nvSpPr>
        <p:spPr bwMode="auto">
          <a:xfrm>
            <a:off x="4643438" y="71435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В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04511" name="Rectangle 63"/>
          <p:cNvSpPr>
            <a:spLocks noChangeArrowheads="1"/>
          </p:cNvSpPr>
          <p:nvPr/>
        </p:nvSpPr>
        <p:spPr bwMode="auto">
          <a:xfrm>
            <a:off x="4643438" y="1571612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В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04512" name="Rectangle 64"/>
          <p:cNvSpPr>
            <a:spLocks noChangeArrowheads="1"/>
          </p:cNvSpPr>
          <p:nvPr/>
        </p:nvSpPr>
        <p:spPr bwMode="auto">
          <a:xfrm>
            <a:off x="4643438" y="2428868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В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04513" name="Rectangle 65"/>
          <p:cNvSpPr>
            <a:spLocks noChangeArrowheads="1"/>
          </p:cNvSpPr>
          <p:nvPr/>
        </p:nvSpPr>
        <p:spPr bwMode="auto">
          <a:xfrm>
            <a:off x="4643438" y="321468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В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04514" name="Rectangle 66"/>
          <p:cNvSpPr>
            <a:spLocks noChangeArrowheads="1"/>
          </p:cNvSpPr>
          <p:nvPr/>
        </p:nvSpPr>
        <p:spPr bwMode="auto">
          <a:xfrm>
            <a:off x="4643438" y="4071942"/>
            <a:ext cx="1908175" cy="863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В</a:t>
            </a:r>
            <a:endParaRPr lang="hr-HR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04515" name="Rectangle 67"/>
          <p:cNvSpPr>
            <a:spLocks noChangeArrowheads="1"/>
          </p:cNvSpPr>
          <p:nvPr/>
        </p:nvSpPr>
        <p:spPr bwMode="auto">
          <a:xfrm>
            <a:off x="6643702" y="71435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>
                <a:solidFill>
                  <a:schemeClr val="tx2"/>
                </a:solidFill>
                <a:latin typeface="Tahoma" pitchFamily="34" charset="0"/>
              </a:rPr>
              <a:t>Г</a:t>
            </a:r>
            <a:r>
              <a:rPr lang="hr-HR" sz="2600" b="1">
                <a:solidFill>
                  <a:schemeClr val="tx2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04516" name="Rectangle 68"/>
          <p:cNvSpPr>
            <a:spLocks noChangeArrowheads="1"/>
          </p:cNvSpPr>
          <p:nvPr/>
        </p:nvSpPr>
        <p:spPr bwMode="auto">
          <a:xfrm>
            <a:off x="6643702" y="1571612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Г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104517" name="Rectangle 69"/>
          <p:cNvSpPr>
            <a:spLocks noChangeArrowheads="1"/>
          </p:cNvSpPr>
          <p:nvPr/>
        </p:nvSpPr>
        <p:spPr bwMode="auto">
          <a:xfrm>
            <a:off x="6643702" y="2428868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Г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104518" name="Rectangle 70"/>
          <p:cNvSpPr>
            <a:spLocks noChangeArrowheads="1"/>
          </p:cNvSpPr>
          <p:nvPr/>
        </p:nvSpPr>
        <p:spPr bwMode="auto">
          <a:xfrm>
            <a:off x="6643702" y="3214686"/>
            <a:ext cx="1908175" cy="7191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600" b="1" dirty="0">
                <a:solidFill>
                  <a:schemeClr val="tx2"/>
                </a:solidFill>
                <a:latin typeface="Tahoma" pitchFamily="34" charset="0"/>
              </a:rPr>
              <a:t>Г</a:t>
            </a:r>
            <a:r>
              <a:rPr lang="hr-HR" sz="2600" b="1" dirty="0">
                <a:solidFill>
                  <a:schemeClr val="tx2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104519" name="Rectangle 71"/>
          <p:cNvSpPr>
            <a:spLocks noChangeArrowheads="1"/>
          </p:cNvSpPr>
          <p:nvPr/>
        </p:nvSpPr>
        <p:spPr bwMode="auto">
          <a:xfrm>
            <a:off x="6643702" y="4071942"/>
            <a:ext cx="1908175" cy="863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Г</a:t>
            </a:r>
            <a:endParaRPr lang="hr-HR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04522" name="Text Box 74"/>
          <p:cNvSpPr txBox="1">
            <a:spLocks noChangeArrowheads="1"/>
          </p:cNvSpPr>
          <p:nvPr/>
        </p:nvSpPr>
        <p:spPr bwMode="auto">
          <a:xfrm>
            <a:off x="3352800" y="228600"/>
            <a:ext cx="266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r-Cyrl-CS" sz="2000" b="1">
                <a:solidFill>
                  <a:schemeClr val="tx2"/>
                </a:solidFill>
                <a:latin typeface="Georgia" pitchFamily="18" charset="0"/>
              </a:rPr>
              <a:t>АСОЦИЈАЦИЈА</a:t>
            </a:r>
            <a:endParaRPr lang="en-US" sz="2000" b="1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104528" name="Picture 80" descr="f918d9346babfcb5b92bdd655f15515c"/>
          <p:cNvPicPr>
            <a:picLocks noChangeAspect="1" noChangeArrowheads="1" noCrop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72198" y="5072074"/>
            <a:ext cx="2071702" cy="1066800"/>
          </a:xfrm>
          <a:prstGeom prst="rect">
            <a:avLst/>
          </a:prstGeom>
          <a:noFill/>
        </p:spPr>
      </p:pic>
      <p:pic>
        <p:nvPicPr>
          <p:cNvPr id="104529" name="Picture 81" descr="f918d9346babfcb5b92bdd655f15515c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85786" y="5072074"/>
            <a:ext cx="2143140" cy="1000132"/>
          </a:xfrm>
          <a:prstGeom prst="rect">
            <a:avLst/>
          </a:prstGeom>
          <a:noFill/>
        </p:spPr>
      </p:pic>
      <p:sp>
        <p:nvSpPr>
          <p:cNvPr id="104520" name="Rectangle 72"/>
          <p:cNvSpPr>
            <a:spLocks noChangeArrowheads="1"/>
          </p:cNvSpPr>
          <p:nvPr/>
        </p:nvSpPr>
        <p:spPr bwMode="auto">
          <a:xfrm>
            <a:off x="571472" y="5000636"/>
            <a:ext cx="7993063" cy="11890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КОНАЧНО   РЕШЕЊЕ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104523" name="Picture 75" descr="e81de1c8d2a53a30cdf5b2ce1acb0f8c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5250" y="542925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5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4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5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04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45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04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45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04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45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4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45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04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45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104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45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104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45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104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45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104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0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45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104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45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104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45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104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045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500"/>
                                        <p:tgtEl>
                                          <p:spTgt spid="104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4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104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4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104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4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2" dur="500"/>
                                        <p:tgtEl>
                                          <p:spTgt spid="104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045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8" dur="500"/>
                                        <p:tgtEl>
                                          <p:spTgt spid="104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045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4" dur="500"/>
                                        <p:tgtEl>
                                          <p:spTgt spid="104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045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0" dur="500"/>
                                        <p:tgtEl>
                                          <p:spTgt spid="104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1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045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104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20"/>
                  </p:tgtEl>
                </p:cond>
              </p:nextCondLst>
            </p:seq>
          </p:childTnLst>
        </p:cTn>
      </p:par>
    </p:tnLst>
    <p:bldLst>
      <p:bldP spid="104500" grpId="0" animBg="1"/>
      <p:bldP spid="104501" grpId="0" animBg="1"/>
      <p:bldP spid="104502" grpId="0" animBg="1"/>
      <p:bldP spid="104503" grpId="0" animBg="1"/>
      <p:bldP spid="104504" grpId="0" animBg="1"/>
      <p:bldP spid="104505" grpId="0" animBg="1"/>
      <p:bldP spid="104506" grpId="0" animBg="1"/>
      <p:bldP spid="104507" grpId="0" animBg="1"/>
      <p:bldP spid="104508" grpId="0" animBg="1"/>
      <p:bldP spid="104509" grpId="0" animBg="1"/>
      <p:bldP spid="104510" grpId="0" animBg="1"/>
      <p:bldP spid="104511" grpId="0" animBg="1"/>
      <p:bldP spid="104512" grpId="0" animBg="1"/>
      <p:bldP spid="104513" grpId="0" animBg="1"/>
      <p:bldP spid="104514" grpId="0" animBg="1"/>
      <p:bldP spid="104515" grpId="0" animBg="1"/>
      <p:bldP spid="104516" grpId="0" animBg="1"/>
      <p:bldP spid="104517" grpId="0" animBg="1"/>
      <p:bldP spid="104518" grpId="0" animBg="1"/>
      <p:bldP spid="104519" grpId="0" animBg="1"/>
      <p:bldP spid="1045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s18.rimg.info/07de951d1945aa7b853c9d9f9a4f441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1619256" cy="273844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28860" y="642918"/>
            <a:ext cx="507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СВЕТ ОКО НАС</a:t>
            </a:r>
          </a:p>
          <a:p>
            <a:pPr algn="ctr"/>
            <a:r>
              <a:rPr lang="sr-Cyrl-CS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1. РАЗРЕД</a:t>
            </a:r>
            <a:endParaRPr lang="en-US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2285992"/>
            <a:ext cx="7286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КОЈЕ ДЕЛОВЕ ТЕЛА ИМАЈУ ЖИВОТИЊЕ</a:t>
            </a:r>
            <a:endParaRPr lang="en-US" sz="6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5500702"/>
            <a:ext cx="71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ОШ “РАЈАК ПАВИЋЕВИЋ” Бајина Башта</a:t>
            </a:r>
          </a:p>
          <a:p>
            <a:pPr algn="ctr"/>
            <a:r>
              <a:rPr lang="sr-Cyrl-C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Катарина Тришић-Матић</a:t>
            </a:r>
            <a:endParaRPr lang="en-US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vevesti.com/images/sr/53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71678"/>
            <a:ext cx="2190750" cy="2524126"/>
          </a:xfrm>
          <a:prstGeom prst="rect">
            <a:avLst/>
          </a:prstGeom>
          <a:noFill/>
        </p:spPr>
      </p:pic>
      <p:pic>
        <p:nvPicPr>
          <p:cNvPr id="1028" name="Picture 4" descr="http://www.agroplod.rs/wp-content/uploads/2011/12/embrionalna-smrtno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71472" y="2071678"/>
            <a:ext cx="3333750" cy="24193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00496" y="1428736"/>
            <a:ext cx="128588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реп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496" y="2428868"/>
            <a:ext cx="142876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ноге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496" y="3500438"/>
            <a:ext cx="15001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глава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3372" y="4429132"/>
            <a:ext cx="15001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око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4714884"/>
            <a:ext cx="1571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виме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7620" y="714356"/>
            <a:ext cx="164307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труп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4286256"/>
            <a:ext cx="1571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уста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86612" y="1142984"/>
            <a:ext cx="1857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кљун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7950" y="4786322"/>
            <a:ext cx="1714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крило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3214678" y="2143116"/>
            <a:ext cx="1000132" cy="7143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00628" y="2000240"/>
            <a:ext cx="785818" cy="57150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3178959" y="2964653"/>
            <a:ext cx="928694" cy="8572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214942" y="3000372"/>
            <a:ext cx="1357322" cy="13573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>
            <a:off x="1357290" y="3000372"/>
            <a:ext cx="2714644" cy="114300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500694" y="2714620"/>
            <a:ext cx="1857388" cy="13573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7" idx="1"/>
          </p:cNvCxnSpPr>
          <p:nvPr/>
        </p:nvCxnSpPr>
        <p:spPr>
          <a:xfrm rot="10800000">
            <a:off x="1214414" y="3143249"/>
            <a:ext cx="2928958" cy="167060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5214942" y="2571744"/>
            <a:ext cx="2214578" cy="221457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392877" y="3607595"/>
            <a:ext cx="928694" cy="5715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 flipV="1">
            <a:off x="1893075" y="3821909"/>
            <a:ext cx="1357322" cy="71438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7358082" y="2071678"/>
            <a:ext cx="785818" cy="21431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6200000" flipV="1">
            <a:off x="6429388" y="3786190"/>
            <a:ext cx="1285884" cy="100013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57224" y="428604"/>
            <a:ext cx="242889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C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КРАВА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57818" y="357166"/>
            <a:ext cx="250033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C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ПЕТАО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2910" y="5643578"/>
            <a:ext cx="278608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C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СТОКА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86380" y="5643578"/>
            <a:ext cx="3429024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C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ЖИВИНА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2321703" y="1321579"/>
            <a:ext cx="1643074" cy="157163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6200000" flipH="1">
            <a:off x="5000628" y="1428736"/>
            <a:ext cx="1857388" cy="171451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glasdezele.si/sites/default/files/imagecache/article_page_view_506/hlevska_muha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215174" y="3000372"/>
            <a:ext cx="19288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крила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86" y="357166"/>
            <a:ext cx="164307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труп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6248" y="5857892"/>
            <a:ext cx="142876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ноге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00174"/>
            <a:ext cx="15001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око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928934"/>
            <a:ext cx="185735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sr-Cyrl-C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пипци</a:t>
            </a:r>
            <a:endParaRPr lang="en-U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5852" y="642918"/>
            <a:ext cx="15001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глава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572264" y="2571744"/>
            <a:ext cx="1143008" cy="57150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 flipV="1">
            <a:off x="7000892" y="3714752"/>
            <a:ext cx="1214446" cy="42862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3321835" y="1607331"/>
            <a:ext cx="2071702" cy="114300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1571604" y="2071678"/>
            <a:ext cx="2000264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71538" y="2143116"/>
            <a:ext cx="1643074" cy="50006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28728" y="3571876"/>
            <a:ext cx="571504" cy="14287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571604" y="3000372"/>
            <a:ext cx="428628" cy="21431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2214546" y="4572008"/>
            <a:ext cx="2214578" cy="150019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4786314" y="5357826"/>
            <a:ext cx="857256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715108" y="0"/>
            <a:ext cx="2428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МУВА</a:t>
            </a:r>
            <a:endParaRPr lang="en-US" sz="6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4282" y="5643578"/>
            <a:ext cx="3429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ИНСЕКТИ</a:t>
            </a:r>
            <a:endParaRPr lang="en-US" sz="6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washingtonpost.com/rf/image_606w/2010-2019/WashingtonPost/2012/11/07/Interactivity/Images/2012-11-07T040551Z_01_TAI01_RTRIDSP_3_TAIWAN-61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390"/>
            <a:ext cx="9144000" cy="68643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43372" y="285728"/>
            <a:ext cx="164307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труп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4546" y="500042"/>
            <a:ext cx="15001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глава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2500306"/>
            <a:ext cx="1571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уста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357298"/>
            <a:ext cx="15001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C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око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3702" y="4786322"/>
            <a:ext cx="22860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C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</a:t>
            </a:r>
            <a:r>
              <a:rPr lang="sr-Cyrl-C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епно пераје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1736" y="5357826"/>
            <a:ext cx="2286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C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пераја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143240" y="1071546"/>
            <a:ext cx="642942" cy="50006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43108" y="1857364"/>
            <a:ext cx="1643074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4321967" y="1321579"/>
            <a:ext cx="1214446" cy="4286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2571736" y="2000240"/>
            <a:ext cx="1143008" cy="5715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H="1" flipV="1">
            <a:off x="3428992" y="4714884"/>
            <a:ext cx="1285884" cy="2857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3357554" y="2214554"/>
            <a:ext cx="4071966" cy="250033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V="1">
            <a:off x="7036611" y="3893347"/>
            <a:ext cx="1357322" cy="8572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2844" y="4429132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РИБЕ</a:t>
            </a:r>
            <a:endParaRPr lang="en-US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111</Words>
  <Application>Microsoft Office PowerPoint</Application>
  <PresentationFormat>On-screen Show (4:3)</PresentationFormat>
  <Paragraphs>79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katarina</dc:creator>
  <cp:lastModifiedBy>katarina</cp:lastModifiedBy>
  <cp:revision>15</cp:revision>
  <dcterms:created xsi:type="dcterms:W3CDTF">2013-02-11T20:23:36Z</dcterms:created>
  <dcterms:modified xsi:type="dcterms:W3CDTF">2013-02-18T12:31:26Z</dcterms:modified>
</cp:coreProperties>
</file>