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77" r:id="rId5"/>
    <p:sldId id="266" r:id="rId6"/>
    <p:sldId id="279" r:id="rId7"/>
    <p:sldId id="267" r:id="rId8"/>
    <p:sldId id="268" r:id="rId9"/>
    <p:sldId id="269" r:id="rId10"/>
    <p:sldId id="272" r:id="rId11"/>
    <p:sldId id="282" r:id="rId12"/>
    <p:sldId id="273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2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2C8F8-1EA5-4A04-9E26-ABD8EA395022}" type="datetimeFigureOut">
              <a:rPr lang="en-US" smtClean="0"/>
              <a:pPr/>
              <a:t>13-Mar-13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F8D36-7441-4620-8909-7268C9D49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458200" cy="662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228600"/>
            <a:ext cx="4800600" cy="838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Основно и пренесено значење речи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8400" y="3505200"/>
            <a:ext cx="1981200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0000"/>
                </a:solidFill>
              </a:rPr>
              <a:t>1.Мотивација!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72200" y="152400"/>
            <a:ext cx="2667000" cy="259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Мама:Хеј,Тања,Милош је изгледа бацио око на Вишњу из </a:t>
            </a:r>
            <a:r>
              <a:rPr lang="en-US" dirty="0" smtClean="0">
                <a:solidFill>
                  <a:schemeClr val="tx1"/>
                </a:solidFill>
              </a:rPr>
              <a:t>III2.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Тања_:Није могуће!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Перица(4год.)Машо,да ли га је много болело око?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381000"/>
            <a:ext cx="2514600" cy="533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Објасни у чему је неспоразум: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304800"/>
            <a:ext cx="4343400" cy="5638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ГЛАВА 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ЈЕЗИК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Задатак:Нацртај задату реч,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sr-Cyrl-RS" dirty="0" smtClean="0">
                <a:solidFill>
                  <a:schemeClr val="tx1"/>
                </a:solidFill>
              </a:rPr>
              <a:t>бјасни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sr-Cyrl-RS" dirty="0" smtClean="0">
                <a:solidFill>
                  <a:schemeClr val="tx1"/>
                </a:solidFill>
              </a:rPr>
              <a:t>је речима,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употреби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sr-Cyrl-RS" dirty="0" smtClean="0">
                <a:solidFill>
                  <a:schemeClr val="tx1"/>
                </a:solidFill>
              </a:rPr>
              <a:t>је у реченици,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упореди решења!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-original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152400"/>
            <a:ext cx="5105400" cy="990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Основно значење:Зашто сте сви или већина вас нацртали исту сличицу,може ли реч имати и друго значење?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57200" y="4191000"/>
            <a:ext cx="2438400" cy="23622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Глава је део тела човека или животиње али та реч може да има и друга значења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1905000"/>
            <a:ext cx="1295400" cy="1066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–ум,памет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Твоја глава ће брзо решити задатак</a:t>
            </a:r>
            <a:r>
              <a:rPr lang="sr-Cyrl-RS" dirty="0" smtClean="0">
                <a:solidFill>
                  <a:schemeClr val="tx1"/>
                </a:solidFill>
              </a:rPr>
              <a:t>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609600"/>
            <a:ext cx="1219200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Глава-живот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Ево вукова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,спасавајте главу!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95600" y="1752600"/>
            <a:ext cx="1447800" cy="14478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Глава-особа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У селу је 50 мушких глава: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590800" y="3429000"/>
            <a:ext cx="1447800" cy="13716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Глава-вођа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породице,глава државе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3581400"/>
            <a:ext cx="1143000" cy="1447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–предњи део нечега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колоне одмакла је далеко!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304800"/>
            <a:ext cx="1371600" cy="1143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–лоптасти део биљака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купуса,лука</a:t>
            </a:r>
            <a:r>
              <a:rPr lang="sr-Cyrl-RS" dirty="0" smtClean="0">
                <a:solidFill>
                  <a:schemeClr val="tx1"/>
                </a:solidFill>
              </a:rPr>
              <a:t>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200" y="5334000"/>
            <a:ext cx="1600200" cy="1066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Глава-заобљени крај предмета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 ексера,глава мотора!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4200" y="228600"/>
            <a:ext cx="1524000" cy="1219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Глава-поглавље у књизи,глава романа!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-original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28600"/>
            <a:ext cx="3886200" cy="609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Објасни која све значења има реч </a:t>
            </a:r>
            <a:r>
              <a:rPr lang="sr-Cyrl-RS" dirty="0" smtClean="0">
                <a:solidFill>
                  <a:srgbClr val="FF0000"/>
                </a:solidFill>
              </a:rPr>
              <a:t>срце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5562600" y="457200"/>
            <a:ext cx="3581400" cy="5410200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-</a:t>
            </a:r>
            <a:r>
              <a:rPr lang="sr-Cyrl-RS" dirty="0" smtClean="0">
                <a:solidFill>
                  <a:srgbClr val="FF0000"/>
                </a:solidFill>
              </a:rPr>
              <a:t>Срце</a:t>
            </a:r>
            <a:r>
              <a:rPr lang="sr-Cyrl-RS" dirty="0" smtClean="0">
                <a:solidFill>
                  <a:schemeClr val="tx1"/>
                </a:solidFill>
              </a:rPr>
              <a:t> му је убрзано куцало.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-Ти си моје </a:t>
            </a:r>
            <a:r>
              <a:rPr lang="sr-Cyrl-RS" dirty="0" smtClean="0">
                <a:solidFill>
                  <a:srgbClr val="FF0000"/>
                </a:solidFill>
              </a:rPr>
              <a:t>срце</a:t>
            </a:r>
            <a:r>
              <a:rPr lang="sr-Cyrl-RS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-Имао је </a:t>
            </a:r>
            <a:r>
              <a:rPr lang="sr-Cyrl-RS" dirty="0" smtClean="0">
                <a:solidFill>
                  <a:srgbClr val="FF0000"/>
                </a:solidFill>
              </a:rPr>
              <a:t>срца</a:t>
            </a:r>
            <a:r>
              <a:rPr lang="sr-Cyrl-RS" dirty="0" smtClean="0">
                <a:solidFill>
                  <a:schemeClr val="tx1"/>
                </a:solidFill>
              </a:rPr>
              <a:t> да преплива набујалу реку.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-У </a:t>
            </a:r>
            <a:r>
              <a:rPr lang="sr-Cyrl-RS" dirty="0" smtClean="0">
                <a:solidFill>
                  <a:srgbClr val="FF0000"/>
                </a:solidFill>
              </a:rPr>
              <a:t>срцу</a:t>
            </a:r>
            <a:r>
              <a:rPr lang="sr-Cyrl-RS" dirty="0" smtClean="0">
                <a:solidFill>
                  <a:schemeClr val="tx1"/>
                </a:solidFill>
              </a:rPr>
              <a:t> Србије налази се Београд.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-Најслађе је </a:t>
            </a:r>
            <a:r>
              <a:rPr lang="sr-Cyrl-RS" dirty="0" smtClean="0">
                <a:solidFill>
                  <a:srgbClr val="FF0000"/>
                </a:solidFill>
              </a:rPr>
              <a:t>срце</a:t>
            </a:r>
            <a:r>
              <a:rPr lang="sr-Cyrl-RS" dirty="0" smtClean="0">
                <a:solidFill>
                  <a:schemeClr val="tx1"/>
                </a:solidFill>
              </a:rPr>
              <a:t> лубенице.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-Правили смо </a:t>
            </a:r>
            <a:r>
              <a:rPr lang="sr-Cyrl-RS" dirty="0" smtClean="0">
                <a:solidFill>
                  <a:srgbClr val="FF0000"/>
                </a:solidFill>
              </a:rPr>
              <a:t>срца</a:t>
            </a:r>
            <a:r>
              <a:rPr lang="sr-Cyrl-RS" dirty="0" smtClean="0">
                <a:solidFill>
                  <a:schemeClr val="tx1"/>
                </a:solidFill>
              </a:rPr>
              <a:t> и звездице од папира.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0"/>
            <a:ext cx="7467600" cy="76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Одреди која је од речи у изразима у правом(основном,дословном)значењу,а која у пренесеном.Објасни шта значе изрази.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895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Горки плодови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581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Горки часови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91000" y="1066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Напоран човек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62400" y="1676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Напоран рад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77000" y="1828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Глува особа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81800" y="2209800"/>
            <a:ext cx="1500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Глува ноћ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0360008">
            <a:off x="2979603" y="5331975"/>
            <a:ext cx="1783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Камени кип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138036">
            <a:off x="3127995" y="587808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Камено срце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81000" y="4648200"/>
            <a:ext cx="1828800" cy="16764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Ваши примери су...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152400"/>
            <a:ext cx="3429000" cy="685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Напиши шта означава именица језик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2098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600" dirty="0" smtClean="0"/>
              <a:t>Ујео сам</a:t>
            </a:r>
          </a:p>
          <a:p>
            <a:r>
              <a:rPr lang="sr-Cyrl-RS" sz="1600" dirty="0" smtClean="0"/>
              <a:t> се</a:t>
            </a:r>
          </a:p>
          <a:p>
            <a:r>
              <a:rPr lang="sr-Cyrl-RS" sz="1600" dirty="0" smtClean="0"/>
              <a:t> за језик.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22098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Он зна много језика.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44196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Жуља ме језик на ципели.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467600" y="228600"/>
            <a:ext cx="1295400" cy="14478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Именица лист</a:t>
            </a:r>
          </a:p>
        </p:txBody>
      </p:sp>
      <p:sp>
        <p:nvSpPr>
          <p:cNvPr id="10" name="Rectangle 9"/>
          <p:cNvSpPr/>
          <p:nvPr/>
        </p:nvSpPr>
        <p:spPr>
          <a:xfrm rot="10128354" flipV="1">
            <a:off x="4087131" y="4488293"/>
            <a:ext cx="1493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 smtClean="0"/>
              <a:t>Окренуо сам нови лист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781800" y="4724400"/>
            <a:ext cx="1447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dirty="0" smtClean="0"/>
              <a:t>Откинуо сам лист.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0400" y="5943600"/>
            <a:ext cx="3129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Cyrl-RS" dirty="0" smtClean="0"/>
              <a:t>Прочитао сам последњи лист.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5486400" y="1828800"/>
            <a:ext cx="22860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6972300" y="2781300"/>
            <a:ext cx="2286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419600" y="2590800"/>
            <a:ext cx="4267200" cy="2438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7" grpId="0"/>
      <p:bldP spid="8" grpId="0" animBg="1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228600"/>
            <a:ext cx="2590800" cy="6096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Која значења има свака од подвучених речи?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2743200" cy="411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На град је пао град.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Јова коси по планинској коси.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Има ли још лука пита Лука.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Јела је јела испод јела.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143000" y="2819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86000" y="2819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66800" y="3048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24000" y="3352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05000" y="36576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00200" y="3886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85800" y="4191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95400" y="4191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38400" y="4191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0"/>
            <a:ext cx="4648200" cy="76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Прочитај значење речи и уз сваку реченицу напиши број значења у којем је употребљена реч.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-304800" y="3048000"/>
            <a:ext cx="3886200" cy="3810000"/>
          </a:xfrm>
          <a:prstGeom prst="verticalScroll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 dirty="0" smtClean="0">
                <a:solidFill>
                  <a:schemeClr val="tx1"/>
                </a:solidFill>
              </a:rPr>
              <a:t>РАЗРЕД</a:t>
            </a:r>
          </a:p>
          <a:p>
            <a:pPr algn="ctr"/>
            <a:r>
              <a:rPr lang="sr-Cyrl-RS" sz="1200" dirty="0" smtClean="0">
                <a:solidFill>
                  <a:schemeClr val="tx1"/>
                </a:solidFill>
              </a:rPr>
              <a:t>1.ОСНОВНА ОРГАНИЗАЦИЈСКА ЈЕДИНИЦА У ОСНОВНИМ И СРЕДЊИМ ШКОЛАМА</a:t>
            </a:r>
          </a:p>
          <a:p>
            <a:pPr algn="ctr"/>
            <a:r>
              <a:rPr lang="sr-Cyrl-RS" sz="1200" dirty="0" smtClean="0">
                <a:solidFill>
                  <a:schemeClr val="tx1"/>
                </a:solidFill>
              </a:rPr>
              <a:t>2.УЧИОНИЦА</a:t>
            </a:r>
          </a:p>
          <a:p>
            <a:pPr algn="ctr"/>
            <a:r>
              <a:rPr lang="sr-Cyrl-RS" sz="1200" dirty="0" smtClean="0">
                <a:solidFill>
                  <a:schemeClr val="tx1"/>
                </a:solidFill>
              </a:rPr>
              <a:t>3.ДРУШТВЕНИ  СЛОЈ</a:t>
            </a:r>
          </a:p>
          <a:p>
            <a:pPr algn="ctr"/>
            <a:r>
              <a:rPr lang="sr-Cyrl-RS" sz="1200" dirty="0" smtClean="0">
                <a:solidFill>
                  <a:schemeClr val="tx1"/>
                </a:solidFill>
              </a:rPr>
              <a:t>4.КВАЛИТЕТ ПУТНИЧКЕ УДОБНОСТИ У ВОЗУ</a:t>
            </a:r>
          </a:p>
          <a:p>
            <a:pPr algn="ctr"/>
            <a:r>
              <a:rPr lang="sr-Cyrl-RS" sz="1200" dirty="0" smtClean="0">
                <a:solidFill>
                  <a:schemeClr val="tx1"/>
                </a:solidFill>
              </a:rPr>
              <a:t>5.УОПШТЕ КАТЕГОРИЈА У НЕКОЈ ПОДЕЛИ</a:t>
            </a:r>
          </a:p>
          <a:p>
            <a:pPr algn="ctr"/>
            <a:endParaRPr lang="sr-Cyrl-RS" sz="1400" dirty="0" smtClean="0">
              <a:solidFill>
                <a:schemeClr val="tx1"/>
              </a:solidFill>
            </a:endParaRP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Кад порастем бићу на највишем платном разреду.___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Идем у пети разред.___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Увек путујем првим разредом.__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Амеба је у најнижем разреду живих бића.__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Учитељ нам је рекао да уђемо у разред.___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0"/>
            <a:ext cx="4648200" cy="76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Прочитај значење речи и уз сваку реченицу напиши број значења у којем је употребљена реч.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4800600" y="152400"/>
            <a:ext cx="4343400" cy="6705600"/>
          </a:xfrm>
          <a:prstGeom prst="verticalScroll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КОЛО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1.Округли предмет којим се нешто покреће,управља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2.Точак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3.Скуп људи здружених по неком заједништву(послу)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4.Низ спортских такмичења у одређеном временском размаку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5.Плес у којем су плесачи постављени у круг и држе се један до другога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6.Возило на точковима(ауто</a:t>
            </a:r>
            <a:r>
              <a:rPr lang="sr-Cyrl-RS" dirty="0" smtClean="0">
                <a:solidFill>
                  <a:schemeClr val="tx1"/>
                </a:solidFill>
              </a:rPr>
              <a:t>,)</a:t>
            </a:r>
          </a:p>
          <a:p>
            <a:pPr algn="ctr"/>
            <a:endParaRPr lang="sr-Cyrl-RS" dirty="0" smtClean="0">
              <a:solidFill>
                <a:schemeClr val="tx1"/>
              </a:solidFill>
            </a:endParaRP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Радо плешемо народна кола.__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Одиграно је прво коло одбојкашког првенства.__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Сломило се коло на кочији.__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Довезао је кола пуна робе.__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Сео је у кола,дао гас и одјурио.__</a:t>
            </a:r>
          </a:p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У колу својих вршњака истицао се гласом и стасом.__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D-Slide-Man-Education-original (1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726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381000"/>
            <a:ext cx="29718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Да ли сте се уморили?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239000" y="0"/>
            <a:ext cx="1905000" cy="17526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smtClean="0">
                <a:solidFill>
                  <a:schemeClr val="tx1"/>
                </a:solidFill>
              </a:rPr>
              <a:t>Имате ли ви неке примере речи које имају  основно и пренесено значење?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3D-Slide-Man-Dancing-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457200"/>
            <a:ext cx="3581400" cy="990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Сада ви оцените час!!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505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korisnik</cp:lastModifiedBy>
  <cp:revision>9</cp:revision>
  <dcterms:created xsi:type="dcterms:W3CDTF">2013-03-13T15:16:52Z</dcterms:created>
  <dcterms:modified xsi:type="dcterms:W3CDTF">2013-03-13T16:58:21Z</dcterms:modified>
</cp:coreProperties>
</file>