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360" r:id="rId2"/>
    <p:sldId id="261" r:id="rId3"/>
    <p:sldId id="259" r:id="rId4"/>
    <p:sldId id="306" r:id="rId5"/>
    <p:sldId id="262" r:id="rId6"/>
    <p:sldId id="277" r:id="rId7"/>
    <p:sldId id="307" r:id="rId8"/>
    <p:sldId id="263" r:id="rId9"/>
    <p:sldId id="321" r:id="rId10"/>
    <p:sldId id="322" r:id="rId11"/>
    <p:sldId id="323" r:id="rId12"/>
    <p:sldId id="357" r:id="rId13"/>
    <p:sldId id="325" r:id="rId14"/>
    <p:sldId id="326" r:id="rId15"/>
    <p:sldId id="327" r:id="rId16"/>
    <p:sldId id="328" r:id="rId17"/>
    <p:sldId id="329" r:id="rId18"/>
    <p:sldId id="330" r:id="rId19"/>
    <p:sldId id="359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8" r:id="rId46"/>
    <p:sldId id="320" r:id="rId47"/>
    <p:sldId id="276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84"/>
    <a:srgbClr val="333399"/>
    <a:srgbClr val="66CCFF"/>
    <a:srgbClr val="FFFF66"/>
    <a:srgbClr val="FFFF00"/>
    <a:srgbClr val="FF9900"/>
    <a:srgbClr val="21216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717" autoAdjust="0"/>
    <p:restoredTop sz="9466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5E3C6-CE8C-4763-98BE-158D0DFD32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FE77F-2D87-4938-A28D-ACDDBF2144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25FBB-535E-404D-8FFE-048B18B1F4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37130-972A-41CD-B13F-18CE3EA9C7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E265C-1D89-4013-9C06-C13982F4C3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33D23-F8B0-4DB2-961A-F4E2DBE68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19F53-1CF2-4E6A-8F63-B3D2A0F5B1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6416A-4676-4B97-9FFA-9C9B80E53E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26CDB-E24E-4BAC-A187-5DE6694601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8C6C4-154F-4D6B-B882-9735DCD5A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609600"/>
            <a:ext cx="20193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5905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6C9A4-EA65-422B-BAB1-3B584D451D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9050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43400" y="19050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1000" y="40386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43400" y="40386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4BA3CE5-A497-4B08-97B0-58E92C34AF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B3401A47-7AE8-4B43-A686-806251901EB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6.xml"/><Relationship Id="rId3" Type="http://schemas.openxmlformats.org/officeDocument/2006/relationships/slide" Target="slide6.xml"/><Relationship Id="rId7" Type="http://schemas.openxmlformats.org/officeDocument/2006/relationships/slide" Target="slide18.xml"/><Relationship Id="rId12" Type="http://schemas.openxmlformats.org/officeDocument/2006/relationships/slide" Target="slide33.xml"/><Relationship Id="rId2" Type="http://schemas.openxmlformats.org/officeDocument/2006/relationships/slide" Target="slide3.xml"/><Relationship Id="rId16" Type="http://schemas.openxmlformats.org/officeDocument/2006/relationships/slide" Target="slide4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slide" Target="slide30.xml"/><Relationship Id="rId5" Type="http://schemas.openxmlformats.org/officeDocument/2006/relationships/slide" Target="slide12.xml"/><Relationship Id="rId15" Type="http://schemas.openxmlformats.org/officeDocument/2006/relationships/slide" Target="slide42.xml"/><Relationship Id="rId10" Type="http://schemas.openxmlformats.org/officeDocument/2006/relationships/slide" Target="slide27.xml"/><Relationship Id="rId4" Type="http://schemas.openxmlformats.org/officeDocument/2006/relationships/slide" Target="slide9.xml"/><Relationship Id="rId9" Type="http://schemas.openxmlformats.org/officeDocument/2006/relationships/slide" Target="slide24.xml"/><Relationship Id="rId14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audio" Target="../media/audio3.wav"/><Relationship Id="rId7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vmlDrawing" Target="../drawings/vmlDrawing1.vml"/><Relationship Id="rId6" Type="http://schemas.openxmlformats.org/officeDocument/2006/relationships/slide" Target="slide19.xml"/><Relationship Id="rId5" Type="http://schemas.openxmlformats.org/officeDocument/2006/relationships/slide" Target="slide20.xml"/><Relationship Id="rId4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23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32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34.xml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41.xml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3.wav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slide" Target="slide44.xml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2.png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763000" cy="2667000"/>
          </a:xfrm>
          <a:noFill/>
        </p:spPr>
        <p:txBody>
          <a:bodyPr/>
          <a:lstStyle/>
          <a:p>
            <a:r>
              <a:rPr lang="sr-Cyrl-CS" sz="540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Ravie" pitchFamily="82" charset="0"/>
              </a:rPr>
              <a:t>Желите ли да постанете МИЛИОНЕР?</a:t>
            </a:r>
            <a:r>
              <a:rPr lang="en-GB" sz="5400">
                <a:solidFill>
                  <a:srgbClr val="FFFFFF"/>
                </a:solidFill>
                <a:latin typeface="Old English Text MT" pitchFamily="66" charset="0"/>
              </a:rPr>
              <a:t/>
            </a:r>
            <a:br>
              <a:rPr lang="en-GB" sz="5400">
                <a:solidFill>
                  <a:srgbClr val="FFFFFF"/>
                </a:solidFill>
                <a:latin typeface="Old English Text MT" pitchFamily="66" charset="0"/>
              </a:rPr>
            </a:br>
            <a:r>
              <a:rPr lang="en-GB" sz="5400">
                <a:solidFill>
                  <a:srgbClr val="FFFFFF"/>
                </a:solidFill>
                <a:latin typeface="Lucida Console" pitchFamily="49" charset="0"/>
              </a:rPr>
              <a:t/>
            </a:r>
            <a:br>
              <a:rPr lang="en-GB" sz="5400">
                <a:solidFill>
                  <a:srgbClr val="FFFFFF"/>
                </a:solidFill>
                <a:latin typeface="Lucida Console" pitchFamily="49" charset="0"/>
              </a:rPr>
            </a:br>
            <a:endParaRPr lang="en-US" sz="5400">
              <a:solidFill>
                <a:srgbClr val="FFFFFF"/>
              </a:solidFill>
              <a:latin typeface="Lucida Console" pitchFamily="49" charset="0"/>
            </a:endParaRPr>
          </a:p>
        </p:txBody>
      </p:sp>
      <p:pic>
        <p:nvPicPr>
          <p:cNvPr id="122884" name="Picture 4" descr="ag00317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505200"/>
            <a:ext cx="1720850" cy="22098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tin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5816600" y="64008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5892800" y="68580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130800" y="66294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8255000" y="66294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5588000" y="64008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5588000" y="66294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7874000" y="6629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7874000" y="6400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5867400" y="57912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5943600" y="62484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5181600" y="60198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305800" y="60198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5638800" y="57912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5638800" y="60198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V="1">
            <a:off x="7924800" y="6019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7924800" y="5791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5867400" y="51816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943600" y="56388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5181600" y="54102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8305800" y="54102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 flipH="1">
            <a:off x="5638800" y="51816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>
            <a:off x="5638800" y="54102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7924800" y="5410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7924800" y="5181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5867400" y="45720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5943600" y="50292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5181600" y="48006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>
            <a:off x="8305800" y="48006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 flipH="1">
            <a:off x="5638800" y="45720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>
            <a:off x="5638800" y="48006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 flipV="1">
            <a:off x="7924800" y="4800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7924800" y="45720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>
            <a:off x="5816600" y="39624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9" name="Line 37"/>
          <p:cNvSpPr>
            <a:spLocks noChangeShapeType="1"/>
          </p:cNvSpPr>
          <p:nvPr/>
        </p:nvSpPr>
        <p:spPr bwMode="auto">
          <a:xfrm>
            <a:off x="5892800" y="44196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0" name="Line 38"/>
          <p:cNvSpPr>
            <a:spLocks noChangeShapeType="1"/>
          </p:cNvSpPr>
          <p:nvPr/>
        </p:nvSpPr>
        <p:spPr bwMode="auto">
          <a:xfrm>
            <a:off x="5130800" y="41910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1" name="Line 39"/>
          <p:cNvSpPr>
            <a:spLocks noChangeShapeType="1"/>
          </p:cNvSpPr>
          <p:nvPr/>
        </p:nvSpPr>
        <p:spPr bwMode="auto">
          <a:xfrm>
            <a:off x="8255000" y="41910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2" name="Line 40"/>
          <p:cNvSpPr>
            <a:spLocks noChangeShapeType="1"/>
          </p:cNvSpPr>
          <p:nvPr/>
        </p:nvSpPr>
        <p:spPr bwMode="auto">
          <a:xfrm flipH="1">
            <a:off x="5588000" y="39624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3" name="Line 41"/>
          <p:cNvSpPr>
            <a:spLocks noChangeShapeType="1"/>
          </p:cNvSpPr>
          <p:nvPr/>
        </p:nvSpPr>
        <p:spPr bwMode="auto">
          <a:xfrm>
            <a:off x="5588000" y="41910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4" name="Line 42"/>
          <p:cNvSpPr>
            <a:spLocks noChangeShapeType="1"/>
          </p:cNvSpPr>
          <p:nvPr/>
        </p:nvSpPr>
        <p:spPr bwMode="auto">
          <a:xfrm flipV="1">
            <a:off x="7874000" y="41910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5" name="Line 43"/>
          <p:cNvSpPr>
            <a:spLocks noChangeShapeType="1"/>
          </p:cNvSpPr>
          <p:nvPr/>
        </p:nvSpPr>
        <p:spPr bwMode="auto">
          <a:xfrm>
            <a:off x="7874000" y="3962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6" name="Line 44"/>
          <p:cNvSpPr>
            <a:spLocks noChangeShapeType="1"/>
          </p:cNvSpPr>
          <p:nvPr/>
        </p:nvSpPr>
        <p:spPr bwMode="auto">
          <a:xfrm>
            <a:off x="5867400" y="33528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7" name="Line 45"/>
          <p:cNvSpPr>
            <a:spLocks noChangeShapeType="1"/>
          </p:cNvSpPr>
          <p:nvPr/>
        </p:nvSpPr>
        <p:spPr bwMode="auto">
          <a:xfrm>
            <a:off x="5943600" y="38100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8" name="Line 46"/>
          <p:cNvSpPr>
            <a:spLocks noChangeShapeType="1"/>
          </p:cNvSpPr>
          <p:nvPr/>
        </p:nvSpPr>
        <p:spPr bwMode="auto">
          <a:xfrm>
            <a:off x="5181600" y="35814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59" name="Line 47"/>
          <p:cNvSpPr>
            <a:spLocks noChangeShapeType="1"/>
          </p:cNvSpPr>
          <p:nvPr/>
        </p:nvSpPr>
        <p:spPr bwMode="auto">
          <a:xfrm>
            <a:off x="8305800" y="35814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0" name="Line 48"/>
          <p:cNvSpPr>
            <a:spLocks noChangeShapeType="1"/>
          </p:cNvSpPr>
          <p:nvPr/>
        </p:nvSpPr>
        <p:spPr bwMode="auto">
          <a:xfrm flipH="1">
            <a:off x="5638800" y="33528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1" name="Line 49"/>
          <p:cNvSpPr>
            <a:spLocks noChangeShapeType="1"/>
          </p:cNvSpPr>
          <p:nvPr/>
        </p:nvSpPr>
        <p:spPr bwMode="auto">
          <a:xfrm>
            <a:off x="5638800" y="35814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2" name="Line 50"/>
          <p:cNvSpPr>
            <a:spLocks noChangeShapeType="1"/>
          </p:cNvSpPr>
          <p:nvPr/>
        </p:nvSpPr>
        <p:spPr bwMode="auto">
          <a:xfrm flipV="1">
            <a:off x="7924800" y="3581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3" name="Line 51"/>
          <p:cNvSpPr>
            <a:spLocks noChangeShapeType="1"/>
          </p:cNvSpPr>
          <p:nvPr/>
        </p:nvSpPr>
        <p:spPr bwMode="auto">
          <a:xfrm>
            <a:off x="7924800" y="3352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4" name="Line 52"/>
          <p:cNvSpPr>
            <a:spLocks noChangeShapeType="1"/>
          </p:cNvSpPr>
          <p:nvPr/>
        </p:nvSpPr>
        <p:spPr bwMode="auto">
          <a:xfrm>
            <a:off x="5867400" y="27432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5" name="Line 53"/>
          <p:cNvSpPr>
            <a:spLocks noChangeShapeType="1"/>
          </p:cNvSpPr>
          <p:nvPr/>
        </p:nvSpPr>
        <p:spPr bwMode="auto">
          <a:xfrm>
            <a:off x="5943600" y="32004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6" name="Line 54"/>
          <p:cNvSpPr>
            <a:spLocks noChangeShapeType="1"/>
          </p:cNvSpPr>
          <p:nvPr/>
        </p:nvSpPr>
        <p:spPr bwMode="auto">
          <a:xfrm>
            <a:off x="5181600" y="29718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7" name="Line 55"/>
          <p:cNvSpPr>
            <a:spLocks noChangeShapeType="1"/>
          </p:cNvSpPr>
          <p:nvPr/>
        </p:nvSpPr>
        <p:spPr bwMode="auto">
          <a:xfrm>
            <a:off x="8305800" y="29718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8" name="Line 56"/>
          <p:cNvSpPr>
            <a:spLocks noChangeShapeType="1"/>
          </p:cNvSpPr>
          <p:nvPr/>
        </p:nvSpPr>
        <p:spPr bwMode="auto">
          <a:xfrm flipH="1">
            <a:off x="5638800" y="27432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69" name="Line 57"/>
          <p:cNvSpPr>
            <a:spLocks noChangeShapeType="1"/>
          </p:cNvSpPr>
          <p:nvPr/>
        </p:nvSpPr>
        <p:spPr bwMode="auto">
          <a:xfrm>
            <a:off x="5638800" y="29718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0" name="Line 58"/>
          <p:cNvSpPr>
            <a:spLocks noChangeShapeType="1"/>
          </p:cNvSpPr>
          <p:nvPr/>
        </p:nvSpPr>
        <p:spPr bwMode="auto">
          <a:xfrm flipV="1">
            <a:off x="7924800" y="2971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1" name="Line 59"/>
          <p:cNvSpPr>
            <a:spLocks noChangeShapeType="1"/>
          </p:cNvSpPr>
          <p:nvPr/>
        </p:nvSpPr>
        <p:spPr bwMode="auto">
          <a:xfrm>
            <a:off x="7924800" y="2743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2" name="Line 60"/>
          <p:cNvSpPr>
            <a:spLocks noChangeShapeType="1"/>
          </p:cNvSpPr>
          <p:nvPr/>
        </p:nvSpPr>
        <p:spPr bwMode="auto">
          <a:xfrm>
            <a:off x="5867400" y="21336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3" name="Line 61"/>
          <p:cNvSpPr>
            <a:spLocks noChangeShapeType="1"/>
          </p:cNvSpPr>
          <p:nvPr/>
        </p:nvSpPr>
        <p:spPr bwMode="auto">
          <a:xfrm>
            <a:off x="5943600" y="25908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4" name="Line 62"/>
          <p:cNvSpPr>
            <a:spLocks noChangeShapeType="1"/>
          </p:cNvSpPr>
          <p:nvPr/>
        </p:nvSpPr>
        <p:spPr bwMode="auto">
          <a:xfrm>
            <a:off x="5181600" y="23622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5" name="Line 63"/>
          <p:cNvSpPr>
            <a:spLocks noChangeShapeType="1"/>
          </p:cNvSpPr>
          <p:nvPr/>
        </p:nvSpPr>
        <p:spPr bwMode="auto">
          <a:xfrm>
            <a:off x="8305800" y="23622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6" name="Line 64"/>
          <p:cNvSpPr>
            <a:spLocks noChangeShapeType="1"/>
          </p:cNvSpPr>
          <p:nvPr/>
        </p:nvSpPr>
        <p:spPr bwMode="auto">
          <a:xfrm flipH="1">
            <a:off x="5638800" y="21336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7" name="Line 65"/>
          <p:cNvSpPr>
            <a:spLocks noChangeShapeType="1"/>
          </p:cNvSpPr>
          <p:nvPr/>
        </p:nvSpPr>
        <p:spPr bwMode="auto">
          <a:xfrm>
            <a:off x="5638800" y="23622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8" name="Line 66"/>
          <p:cNvSpPr>
            <a:spLocks noChangeShapeType="1"/>
          </p:cNvSpPr>
          <p:nvPr/>
        </p:nvSpPr>
        <p:spPr bwMode="auto">
          <a:xfrm flipV="1">
            <a:off x="7924800" y="2362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79" name="Line 67"/>
          <p:cNvSpPr>
            <a:spLocks noChangeShapeType="1"/>
          </p:cNvSpPr>
          <p:nvPr/>
        </p:nvSpPr>
        <p:spPr bwMode="auto">
          <a:xfrm>
            <a:off x="7924800" y="2133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08" name="Line 196"/>
          <p:cNvSpPr>
            <a:spLocks noChangeShapeType="1"/>
          </p:cNvSpPr>
          <p:nvPr/>
        </p:nvSpPr>
        <p:spPr bwMode="auto">
          <a:xfrm>
            <a:off x="5791200" y="14478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09" name="Line 197"/>
          <p:cNvSpPr>
            <a:spLocks noChangeShapeType="1"/>
          </p:cNvSpPr>
          <p:nvPr/>
        </p:nvSpPr>
        <p:spPr bwMode="auto">
          <a:xfrm>
            <a:off x="5867400" y="19050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0" name="Line 198"/>
          <p:cNvSpPr>
            <a:spLocks noChangeShapeType="1"/>
          </p:cNvSpPr>
          <p:nvPr/>
        </p:nvSpPr>
        <p:spPr bwMode="auto">
          <a:xfrm>
            <a:off x="5105400" y="16764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1" name="Line 199"/>
          <p:cNvSpPr>
            <a:spLocks noChangeShapeType="1"/>
          </p:cNvSpPr>
          <p:nvPr/>
        </p:nvSpPr>
        <p:spPr bwMode="auto">
          <a:xfrm>
            <a:off x="8229600" y="16764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2" name="Line 200"/>
          <p:cNvSpPr>
            <a:spLocks noChangeShapeType="1"/>
          </p:cNvSpPr>
          <p:nvPr/>
        </p:nvSpPr>
        <p:spPr bwMode="auto">
          <a:xfrm flipH="1">
            <a:off x="5562600" y="14478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3" name="Line 201"/>
          <p:cNvSpPr>
            <a:spLocks noChangeShapeType="1"/>
          </p:cNvSpPr>
          <p:nvPr/>
        </p:nvSpPr>
        <p:spPr bwMode="auto">
          <a:xfrm>
            <a:off x="5562600" y="16764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4" name="Line 202"/>
          <p:cNvSpPr>
            <a:spLocks noChangeShapeType="1"/>
          </p:cNvSpPr>
          <p:nvPr/>
        </p:nvSpPr>
        <p:spPr bwMode="auto">
          <a:xfrm flipV="1">
            <a:off x="7848600" y="1676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5" name="Line 203"/>
          <p:cNvSpPr>
            <a:spLocks noChangeShapeType="1"/>
          </p:cNvSpPr>
          <p:nvPr/>
        </p:nvSpPr>
        <p:spPr bwMode="auto">
          <a:xfrm>
            <a:off x="7848600" y="1447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6" name="Line 204"/>
          <p:cNvSpPr>
            <a:spLocks noChangeShapeType="1"/>
          </p:cNvSpPr>
          <p:nvPr/>
        </p:nvSpPr>
        <p:spPr bwMode="auto">
          <a:xfrm>
            <a:off x="1066800" y="57912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7" name="Line 205"/>
          <p:cNvSpPr>
            <a:spLocks noChangeShapeType="1"/>
          </p:cNvSpPr>
          <p:nvPr/>
        </p:nvSpPr>
        <p:spPr bwMode="auto">
          <a:xfrm>
            <a:off x="1143000" y="62484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8" name="Line 206"/>
          <p:cNvSpPr>
            <a:spLocks noChangeShapeType="1"/>
          </p:cNvSpPr>
          <p:nvPr/>
        </p:nvSpPr>
        <p:spPr bwMode="auto">
          <a:xfrm>
            <a:off x="381000" y="60198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9" name="Line 207"/>
          <p:cNvSpPr>
            <a:spLocks noChangeShapeType="1"/>
          </p:cNvSpPr>
          <p:nvPr/>
        </p:nvSpPr>
        <p:spPr bwMode="auto">
          <a:xfrm>
            <a:off x="3505200" y="60198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0" name="Line 208"/>
          <p:cNvSpPr>
            <a:spLocks noChangeShapeType="1"/>
          </p:cNvSpPr>
          <p:nvPr/>
        </p:nvSpPr>
        <p:spPr bwMode="auto">
          <a:xfrm flipH="1">
            <a:off x="838200" y="57912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1" name="Line 209"/>
          <p:cNvSpPr>
            <a:spLocks noChangeShapeType="1"/>
          </p:cNvSpPr>
          <p:nvPr/>
        </p:nvSpPr>
        <p:spPr bwMode="auto">
          <a:xfrm>
            <a:off x="838200" y="60198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2" name="Line 210"/>
          <p:cNvSpPr>
            <a:spLocks noChangeShapeType="1"/>
          </p:cNvSpPr>
          <p:nvPr/>
        </p:nvSpPr>
        <p:spPr bwMode="auto">
          <a:xfrm flipV="1">
            <a:off x="3124200" y="6019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3" name="Line 211"/>
          <p:cNvSpPr>
            <a:spLocks noChangeShapeType="1"/>
          </p:cNvSpPr>
          <p:nvPr/>
        </p:nvSpPr>
        <p:spPr bwMode="auto">
          <a:xfrm>
            <a:off x="3124200" y="5791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4" name="Line 212"/>
          <p:cNvSpPr>
            <a:spLocks noChangeShapeType="1"/>
          </p:cNvSpPr>
          <p:nvPr/>
        </p:nvSpPr>
        <p:spPr bwMode="auto">
          <a:xfrm>
            <a:off x="1066800" y="51816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5" name="Line 213"/>
          <p:cNvSpPr>
            <a:spLocks noChangeShapeType="1"/>
          </p:cNvSpPr>
          <p:nvPr/>
        </p:nvSpPr>
        <p:spPr bwMode="auto">
          <a:xfrm>
            <a:off x="1143000" y="56388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6" name="Line 214"/>
          <p:cNvSpPr>
            <a:spLocks noChangeShapeType="1"/>
          </p:cNvSpPr>
          <p:nvPr/>
        </p:nvSpPr>
        <p:spPr bwMode="auto">
          <a:xfrm>
            <a:off x="381000" y="54102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7" name="Line 215"/>
          <p:cNvSpPr>
            <a:spLocks noChangeShapeType="1"/>
          </p:cNvSpPr>
          <p:nvPr/>
        </p:nvSpPr>
        <p:spPr bwMode="auto">
          <a:xfrm>
            <a:off x="3505200" y="54102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8" name="Line 216"/>
          <p:cNvSpPr>
            <a:spLocks noChangeShapeType="1"/>
          </p:cNvSpPr>
          <p:nvPr/>
        </p:nvSpPr>
        <p:spPr bwMode="auto">
          <a:xfrm flipH="1">
            <a:off x="838200" y="51816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29" name="Line 217"/>
          <p:cNvSpPr>
            <a:spLocks noChangeShapeType="1"/>
          </p:cNvSpPr>
          <p:nvPr/>
        </p:nvSpPr>
        <p:spPr bwMode="auto">
          <a:xfrm>
            <a:off x="838200" y="54102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0" name="Line 218"/>
          <p:cNvSpPr>
            <a:spLocks noChangeShapeType="1"/>
          </p:cNvSpPr>
          <p:nvPr/>
        </p:nvSpPr>
        <p:spPr bwMode="auto">
          <a:xfrm flipV="1">
            <a:off x="3124200" y="5410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1" name="Line 219"/>
          <p:cNvSpPr>
            <a:spLocks noChangeShapeType="1"/>
          </p:cNvSpPr>
          <p:nvPr/>
        </p:nvSpPr>
        <p:spPr bwMode="auto">
          <a:xfrm>
            <a:off x="3124200" y="5181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2" name="Line 220"/>
          <p:cNvSpPr>
            <a:spLocks noChangeShapeType="1"/>
          </p:cNvSpPr>
          <p:nvPr/>
        </p:nvSpPr>
        <p:spPr bwMode="auto">
          <a:xfrm>
            <a:off x="1066800" y="45720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3" name="Line 221"/>
          <p:cNvSpPr>
            <a:spLocks noChangeShapeType="1"/>
          </p:cNvSpPr>
          <p:nvPr/>
        </p:nvSpPr>
        <p:spPr bwMode="auto">
          <a:xfrm>
            <a:off x="1143000" y="50292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4" name="Line 222"/>
          <p:cNvSpPr>
            <a:spLocks noChangeShapeType="1"/>
          </p:cNvSpPr>
          <p:nvPr/>
        </p:nvSpPr>
        <p:spPr bwMode="auto">
          <a:xfrm>
            <a:off x="381000" y="48006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5" name="Line 223"/>
          <p:cNvSpPr>
            <a:spLocks noChangeShapeType="1"/>
          </p:cNvSpPr>
          <p:nvPr/>
        </p:nvSpPr>
        <p:spPr bwMode="auto">
          <a:xfrm>
            <a:off x="3505200" y="48006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6" name="Line 224"/>
          <p:cNvSpPr>
            <a:spLocks noChangeShapeType="1"/>
          </p:cNvSpPr>
          <p:nvPr/>
        </p:nvSpPr>
        <p:spPr bwMode="auto">
          <a:xfrm flipH="1">
            <a:off x="838200" y="45720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7" name="Line 225"/>
          <p:cNvSpPr>
            <a:spLocks noChangeShapeType="1"/>
          </p:cNvSpPr>
          <p:nvPr/>
        </p:nvSpPr>
        <p:spPr bwMode="auto">
          <a:xfrm>
            <a:off x="838200" y="48006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8" name="Line 226"/>
          <p:cNvSpPr>
            <a:spLocks noChangeShapeType="1"/>
          </p:cNvSpPr>
          <p:nvPr/>
        </p:nvSpPr>
        <p:spPr bwMode="auto">
          <a:xfrm flipV="1">
            <a:off x="3124200" y="4800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39" name="Line 227"/>
          <p:cNvSpPr>
            <a:spLocks noChangeShapeType="1"/>
          </p:cNvSpPr>
          <p:nvPr/>
        </p:nvSpPr>
        <p:spPr bwMode="auto">
          <a:xfrm>
            <a:off x="3124200" y="45720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0" name="Line 228"/>
          <p:cNvSpPr>
            <a:spLocks noChangeShapeType="1"/>
          </p:cNvSpPr>
          <p:nvPr/>
        </p:nvSpPr>
        <p:spPr bwMode="auto">
          <a:xfrm>
            <a:off x="1016000" y="39624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1" name="Line 229"/>
          <p:cNvSpPr>
            <a:spLocks noChangeShapeType="1"/>
          </p:cNvSpPr>
          <p:nvPr/>
        </p:nvSpPr>
        <p:spPr bwMode="auto">
          <a:xfrm>
            <a:off x="1092200" y="44196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2" name="Line 230"/>
          <p:cNvSpPr>
            <a:spLocks noChangeShapeType="1"/>
          </p:cNvSpPr>
          <p:nvPr/>
        </p:nvSpPr>
        <p:spPr bwMode="auto">
          <a:xfrm>
            <a:off x="330200" y="41910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3" name="Line 231"/>
          <p:cNvSpPr>
            <a:spLocks noChangeShapeType="1"/>
          </p:cNvSpPr>
          <p:nvPr/>
        </p:nvSpPr>
        <p:spPr bwMode="auto">
          <a:xfrm>
            <a:off x="3454400" y="41910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4" name="Line 232"/>
          <p:cNvSpPr>
            <a:spLocks noChangeShapeType="1"/>
          </p:cNvSpPr>
          <p:nvPr/>
        </p:nvSpPr>
        <p:spPr bwMode="auto">
          <a:xfrm flipH="1">
            <a:off x="787400" y="39624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5" name="Line 233"/>
          <p:cNvSpPr>
            <a:spLocks noChangeShapeType="1"/>
          </p:cNvSpPr>
          <p:nvPr/>
        </p:nvSpPr>
        <p:spPr bwMode="auto">
          <a:xfrm>
            <a:off x="787400" y="41910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6" name="Line 234"/>
          <p:cNvSpPr>
            <a:spLocks noChangeShapeType="1"/>
          </p:cNvSpPr>
          <p:nvPr/>
        </p:nvSpPr>
        <p:spPr bwMode="auto">
          <a:xfrm flipV="1">
            <a:off x="3073400" y="41910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7" name="Line 235"/>
          <p:cNvSpPr>
            <a:spLocks noChangeShapeType="1"/>
          </p:cNvSpPr>
          <p:nvPr/>
        </p:nvSpPr>
        <p:spPr bwMode="auto">
          <a:xfrm>
            <a:off x="3073400" y="3962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8" name="Line 236"/>
          <p:cNvSpPr>
            <a:spLocks noChangeShapeType="1"/>
          </p:cNvSpPr>
          <p:nvPr/>
        </p:nvSpPr>
        <p:spPr bwMode="auto">
          <a:xfrm>
            <a:off x="1066800" y="33528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49" name="Line 237"/>
          <p:cNvSpPr>
            <a:spLocks noChangeShapeType="1"/>
          </p:cNvSpPr>
          <p:nvPr/>
        </p:nvSpPr>
        <p:spPr bwMode="auto">
          <a:xfrm>
            <a:off x="1143000" y="3810000"/>
            <a:ext cx="1981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0" name="Line 238"/>
          <p:cNvSpPr>
            <a:spLocks noChangeShapeType="1"/>
          </p:cNvSpPr>
          <p:nvPr/>
        </p:nvSpPr>
        <p:spPr bwMode="auto">
          <a:xfrm>
            <a:off x="381000" y="3581400"/>
            <a:ext cx="4572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1" name="Line 239"/>
          <p:cNvSpPr>
            <a:spLocks noChangeShapeType="1"/>
          </p:cNvSpPr>
          <p:nvPr/>
        </p:nvSpPr>
        <p:spPr bwMode="auto">
          <a:xfrm>
            <a:off x="3505200" y="3581400"/>
            <a:ext cx="381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2" name="Line 240"/>
          <p:cNvSpPr>
            <a:spLocks noChangeShapeType="1"/>
          </p:cNvSpPr>
          <p:nvPr/>
        </p:nvSpPr>
        <p:spPr bwMode="auto">
          <a:xfrm flipH="1">
            <a:off x="838200" y="33528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3" name="Line 241"/>
          <p:cNvSpPr>
            <a:spLocks noChangeShapeType="1"/>
          </p:cNvSpPr>
          <p:nvPr/>
        </p:nvSpPr>
        <p:spPr bwMode="auto">
          <a:xfrm>
            <a:off x="838200" y="35814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4" name="Line 242"/>
          <p:cNvSpPr>
            <a:spLocks noChangeShapeType="1"/>
          </p:cNvSpPr>
          <p:nvPr/>
        </p:nvSpPr>
        <p:spPr bwMode="auto">
          <a:xfrm flipV="1">
            <a:off x="3124200" y="35814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5" name="Line 243"/>
          <p:cNvSpPr>
            <a:spLocks noChangeShapeType="1"/>
          </p:cNvSpPr>
          <p:nvPr/>
        </p:nvSpPr>
        <p:spPr bwMode="auto">
          <a:xfrm>
            <a:off x="3124200" y="33528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6" name="Line 244"/>
          <p:cNvSpPr>
            <a:spLocks noChangeShapeType="1"/>
          </p:cNvSpPr>
          <p:nvPr/>
        </p:nvSpPr>
        <p:spPr bwMode="auto">
          <a:xfrm>
            <a:off x="1066800" y="1752600"/>
            <a:ext cx="2057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7" name="Line 245"/>
          <p:cNvSpPr>
            <a:spLocks noChangeShapeType="1"/>
          </p:cNvSpPr>
          <p:nvPr/>
        </p:nvSpPr>
        <p:spPr bwMode="auto">
          <a:xfrm>
            <a:off x="1143000" y="2209800"/>
            <a:ext cx="1981200" cy="1588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8" name="Line 246"/>
          <p:cNvSpPr>
            <a:spLocks noChangeShapeType="1"/>
          </p:cNvSpPr>
          <p:nvPr/>
        </p:nvSpPr>
        <p:spPr bwMode="auto">
          <a:xfrm>
            <a:off x="381000" y="1981200"/>
            <a:ext cx="457200" cy="1588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59" name="Line 247"/>
          <p:cNvSpPr>
            <a:spLocks noChangeShapeType="1"/>
          </p:cNvSpPr>
          <p:nvPr/>
        </p:nvSpPr>
        <p:spPr bwMode="auto">
          <a:xfrm>
            <a:off x="3505200" y="1981200"/>
            <a:ext cx="381000" cy="1588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60" name="Line 248"/>
          <p:cNvSpPr>
            <a:spLocks noChangeShapeType="1"/>
          </p:cNvSpPr>
          <p:nvPr/>
        </p:nvSpPr>
        <p:spPr bwMode="auto">
          <a:xfrm flipH="1">
            <a:off x="838200" y="1752600"/>
            <a:ext cx="2286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61" name="Line 249"/>
          <p:cNvSpPr>
            <a:spLocks noChangeShapeType="1"/>
          </p:cNvSpPr>
          <p:nvPr/>
        </p:nvSpPr>
        <p:spPr bwMode="auto">
          <a:xfrm>
            <a:off x="838200" y="1981200"/>
            <a:ext cx="3048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62" name="Line 250"/>
          <p:cNvSpPr>
            <a:spLocks noChangeShapeType="1"/>
          </p:cNvSpPr>
          <p:nvPr/>
        </p:nvSpPr>
        <p:spPr bwMode="auto">
          <a:xfrm flipV="1">
            <a:off x="3124200" y="19812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63" name="Line 251"/>
          <p:cNvSpPr>
            <a:spLocks noChangeShapeType="1"/>
          </p:cNvSpPr>
          <p:nvPr/>
        </p:nvSpPr>
        <p:spPr bwMode="auto">
          <a:xfrm>
            <a:off x="3124200" y="1752600"/>
            <a:ext cx="381000" cy="228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72" name="Text Box 260"/>
          <p:cNvSpPr txBox="1">
            <a:spLocks noChangeArrowheads="1"/>
          </p:cNvSpPr>
          <p:nvPr/>
        </p:nvSpPr>
        <p:spPr bwMode="auto">
          <a:xfrm>
            <a:off x="990600" y="228600"/>
            <a:ext cx="5157788" cy="711200"/>
          </a:xfrm>
          <a:prstGeom prst="rect">
            <a:avLst/>
          </a:prstGeom>
          <a:noFill/>
          <a:ln w="9525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000" b="1">
                <a:solidFill>
                  <a:srgbClr val="66CCFF"/>
                </a:solidFill>
              </a:rPr>
              <a:t>КВИЗ    МИЛИОНЕР</a:t>
            </a:r>
            <a:endParaRPr lang="en-US" sz="4000" b="1">
              <a:solidFill>
                <a:srgbClr val="66CCFF"/>
              </a:solidFill>
            </a:endParaRPr>
          </a:p>
        </p:txBody>
      </p:sp>
      <p:sp>
        <p:nvSpPr>
          <p:cNvPr id="13573" name="Text Box 261"/>
          <p:cNvSpPr txBox="1">
            <a:spLocks noChangeArrowheads="1"/>
          </p:cNvSpPr>
          <p:nvPr/>
        </p:nvSpPr>
        <p:spPr bwMode="auto">
          <a:xfrm>
            <a:off x="6477000" y="64008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2" action="ppaction://hlinksldjump"/>
              </a:rPr>
              <a:t>100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4" name="Text Box 262"/>
          <p:cNvSpPr txBox="1">
            <a:spLocks noChangeArrowheads="1"/>
          </p:cNvSpPr>
          <p:nvPr/>
        </p:nvSpPr>
        <p:spPr bwMode="auto">
          <a:xfrm>
            <a:off x="6477000" y="57912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3" action="ppaction://hlinksldjump"/>
              </a:rPr>
              <a:t>200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5" name="Text Box 263"/>
          <p:cNvSpPr txBox="1">
            <a:spLocks noChangeArrowheads="1"/>
          </p:cNvSpPr>
          <p:nvPr/>
        </p:nvSpPr>
        <p:spPr bwMode="auto">
          <a:xfrm>
            <a:off x="6477000" y="51816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4" action="ppaction://hlinksldjump"/>
              </a:rPr>
              <a:t>300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6" name="Text Box 264"/>
          <p:cNvSpPr txBox="1">
            <a:spLocks noChangeArrowheads="1"/>
          </p:cNvSpPr>
          <p:nvPr/>
        </p:nvSpPr>
        <p:spPr bwMode="auto">
          <a:xfrm>
            <a:off x="6477000" y="45720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5" action="ppaction://hlinksldjump"/>
              </a:rPr>
              <a:t>500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7" name="Text Box 265"/>
          <p:cNvSpPr txBox="1">
            <a:spLocks noChangeArrowheads="1"/>
          </p:cNvSpPr>
          <p:nvPr/>
        </p:nvSpPr>
        <p:spPr bwMode="auto">
          <a:xfrm>
            <a:off x="6477000" y="39624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6" action="ppaction://hlinksldjump"/>
              </a:rPr>
              <a:t>1,000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8" name="Text Box 266"/>
          <p:cNvSpPr txBox="1">
            <a:spLocks noChangeArrowheads="1"/>
          </p:cNvSpPr>
          <p:nvPr/>
        </p:nvSpPr>
        <p:spPr bwMode="auto">
          <a:xfrm>
            <a:off x="6477000" y="33528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7" action="ppaction://hlinksldjump"/>
              </a:rPr>
              <a:t>2,000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79" name="Text Box 267"/>
          <p:cNvSpPr txBox="1">
            <a:spLocks noChangeArrowheads="1"/>
          </p:cNvSpPr>
          <p:nvPr/>
        </p:nvSpPr>
        <p:spPr bwMode="auto">
          <a:xfrm>
            <a:off x="6477000" y="27432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8" action="ppaction://hlinksldjump"/>
              </a:rPr>
              <a:t>4,000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0" name="Text Box 268"/>
          <p:cNvSpPr txBox="1">
            <a:spLocks noChangeArrowheads="1"/>
          </p:cNvSpPr>
          <p:nvPr/>
        </p:nvSpPr>
        <p:spPr bwMode="auto">
          <a:xfrm>
            <a:off x="6477000" y="21336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9" action="ppaction://hlinksldjump"/>
              </a:rPr>
              <a:t>8,000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1" name="Text Box 269"/>
          <p:cNvSpPr txBox="1">
            <a:spLocks noChangeArrowheads="1"/>
          </p:cNvSpPr>
          <p:nvPr/>
        </p:nvSpPr>
        <p:spPr bwMode="auto">
          <a:xfrm>
            <a:off x="6375400" y="1447800"/>
            <a:ext cx="102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0" action="ppaction://hlinksldjump"/>
              </a:rPr>
              <a:t>16,000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2" name="Text Box 270"/>
          <p:cNvSpPr txBox="1">
            <a:spLocks noChangeArrowheads="1"/>
          </p:cNvSpPr>
          <p:nvPr/>
        </p:nvSpPr>
        <p:spPr bwMode="auto">
          <a:xfrm>
            <a:off x="1524000" y="5791200"/>
            <a:ext cx="102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1" action="ppaction://hlinksldjump"/>
              </a:rPr>
              <a:t>32,000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3" name="Text Box 271"/>
          <p:cNvSpPr txBox="1">
            <a:spLocks noChangeArrowheads="1"/>
          </p:cNvSpPr>
          <p:nvPr/>
        </p:nvSpPr>
        <p:spPr bwMode="auto">
          <a:xfrm>
            <a:off x="1524000" y="5181600"/>
            <a:ext cx="102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2" action="ppaction://hlinksldjump"/>
              </a:rPr>
              <a:t>64,000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4" name="Text Box 272"/>
          <p:cNvSpPr txBox="1">
            <a:spLocks noChangeArrowheads="1"/>
          </p:cNvSpPr>
          <p:nvPr/>
        </p:nvSpPr>
        <p:spPr bwMode="auto">
          <a:xfrm>
            <a:off x="1447800" y="4572000"/>
            <a:ext cx="117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3" action="ppaction://hlinksldjump"/>
              </a:rPr>
              <a:t>125,000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5" name="Text Box 273"/>
          <p:cNvSpPr txBox="1">
            <a:spLocks noChangeArrowheads="1"/>
          </p:cNvSpPr>
          <p:nvPr/>
        </p:nvSpPr>
        <p:spPr bwMode="auto">
          <a:xfrm>
            <a:off x="1447800" y="3962400"/>
            <a:ext cx="117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4" action="ppaction://hlinksldjump"/>
              </a:rPr>
              <a:t>250,000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6" name="Text Box 274"/>
          <p:cNvSpPr txBox="1">
            <a:spLocks noChangeArrowheads="1"/>
          </p:cNvSpPr>
          <p:nvPr/>
        </p:nvSpPr>
        <p:spPr bwMode="auto">
          <a:xfrm>
            <a:off x="1524000" y="3352800"/>
            <a:ext cx="1174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hlinkClick r:id="rId15" action="ppaction://hlinksldjump"/>
              </a:rPr>
              <a:t>500,000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587" name="Text Box 275"/>
          <p:cNvSpPr txBox="1">
            <a:spLocks noChangeArrowheads="1"/>
          </p:cNvSpPr>
          <p:nvPr/>
        </p:nvSpPr>
        <p:spPr bwMode="auto">
          <a:xfrm>
            <a:off x="1447800" y="1752600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00"/>
                </a:solidFill>
                <a:hlinkClick r:id="rId16" action="ppaction://hlinksldjump"/>
              </a:rPr>
              <a:t>1</a:t>
            </a:r>
            <a:r>
              <a:rPr lang="sr-Cyrl-CS" b="1">
                <a:solidFill>
                  <a:srgbClr val="FFFF00"/>
                </a:solidFill>
                <a:hlinkClick r:id="rId16" action="ppaction://hlinksldjump"/>
              </a:rPr>
              <a:t> 000 000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13603" name="AutoShape 291"/>
          <p:cNvSpPr>
            <a:spLocks noChangeArrowheads="1"/>
          </p:cNvSpPr>
          <p:nvPr/>
        </p:nvSpPr>
        <p:spPr bwMode="auto">
          <a:xfrm>
            <a:off x="0" y="533400"/>
            <a:ext cx="4495800" cy="2743200"/>
          </a:xfrm>
          <a:prstGeom prst="irregularSeal2">
            <a:avLst/>
          </a:prstGeom>
          <a:noFill/>
          <a:ln w="38100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04" name="Text Box 292"/>
          <p:cNvSpPr txBox="1">
            <a:spLocks noChangeArrowheads="1"/>
          </p:cNvSpPr>
          <p:nvPr/>
        </p:nvSpPr>
        <p:spPr bwMode="auto">
          <a:xfrm>
            <a:off x="152400" y="6324600"/>
            <a:ext cx="5037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9900"/>
                </a:solidFill>
              </a:rPr>
              <a:t>За питање, кликните на жељену суму</a:t>
            </a:r>
            <a:endParaRPr lang="en-US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Колико слова има наша азбука</a:t>
            </a:r>
            <a:r>
              <a:rPr lang="en-US" sz="4000" dirty="0" smtClean="0">
                <a:solidFill>
                  <a:srgbClr val="FFFFFF"/>
                </a:solidFill>
              </a:rPr>
              <a:t>?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5134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228600" y="2514600"/>
            <a:ext cx="41148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sr-Cyrl-RS" b="1" dirty="0" smtClean="0">
                <a:solidFill>
                  <a:srgbClr val="FF9900"/>
                </a:solidFill>
              </a:rPr>
              <a:t>30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724400" y="3048000"/>
            <a:ext cx="4191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25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0" y="4724400"/>
            <a:ext cx="43434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20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5137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800600" y="4343400"/>
            <a:ext cx="43434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31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3505200" y="6172200"/>
            <a:ext cx="3048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100 динара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2362200" y="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  <p:pic>
        <p:nvPicPr>
          <p:cNvPr id="5162" name="Picture 4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rgbClr val="21216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63" name="Picture 4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34400" y="228600"/>
            <a:ext cx="304800" cy="304800"/>
          </a:xfrm>
          <a:prstGeom prst="rect">
            <a:avLst/>
          </a:prstGeom>
          <a:noFill/>
        </p:spPr>
      </p:pic>
      <p:sp>
        <p:nvSpPr>
          <p:cNvPr id="5153" name="Rectangle 33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rgbClr val="21216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5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5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63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62"/>
                </p:tgtEl>
              </p:cMediaNode>
            </p:audio>
          </p:childTnLst>
        </p:cTn>
      </p:par>
    </p:tnLst>
    <p:bldLst>
      <p:bldP spid="5134" grpId="0" autoUpdateAnimBg="0"/>
      <p:bldP spid="5135" grpId="0" autoUpdateAnimBg="0"/>
      <p:bldP spid="5136" grpId="0" autoUpdateAnimBg="0"/>
      <p:bldP spid="513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НЕТАЧНО!</a:t>
            </a:r>
            <a:endParaRPr lang="en-US" sz="4800" b="1">
              <a:solidFill>
                <a:schemeClr val="accent2"/>
              </a:solidFill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00400" y="5867400"/>
            <a:ext cx="3914775" cy="52863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2800" b="1">
                <a:solidFill>
                  <a:srgbClr val="FFFF00"/>
                </a:solidFill>
                <a:hlinkClick r:id="rId2" action="ppaction://hlinksldjump"/>
              </a:rPr>
              <a:t>ПОКУШАЈ ПОНОВО!</a:t>
            </a:r>
            <a:endParaRPr lang="en-US" sz="2800" b="1">
              <a:solidFill>
                <a:srgbClr val="FFFF00"/>
              </a:solidFill>
            </a:endParaRPr>
          </a:p>
        </p:txBody>
      </p:sp>
      <p:pic>
        <p:nvPicPr>
          <p:cNvPr id="60423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2743200" y="3048000"/>
            <a:ext cx="3209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100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4354" name="Picture 18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57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4359" name="Picture 2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5715000" y="6096000"/>
            <a:ext cx="6096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09600"/>
            <a:ext cx="7772400" cy="1143000"/>
          </a:xfrm>
        </p:spPr>
        <p:txBody>
          <a:bodyPr/>
          <a:lstStyle/>
          <a:p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pic>
        <p:nvPicPr>
          <p:cNvPr id="14362" name="Picture 26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43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5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228600" y="838200"/>
            <a:ext cx="7772400" cy="1143000"/>
          </a:xfrm>
        </p:spPr>
        <p:txBody>
          <a:bodyPr/>
          <a:lstStyle/>
          <a:p>
            <a:r>
              <a:rPr lang="en-US" sz="4000" dirty="0">
                <a:solidFill>
                  <a:srgbClr val="FFFFFF"/>
                </a:solidFill>
              </a:rPr>
              <a:t>	</a:t>
            </a:r>
            <a:r>
              <a:rPr lang="sr-Cyrl-RS" sz="4000" dirty="0" smtClean="0">
                <a:solidFill>
                  <a:srgbClr val="FFFFFF"/>
                </a:solidFill>
              </a:rPr>
              <a:t>Пронађи реч истог значења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r>
              <a:rPr lang="sr-Cyrl-RS" sz="4000" dirty="0" smtClean="0">
                <a:solidFill>
                  <a:srgbClr val="FFFFFF"/>
                </a:solidFill>
              </a:rPr>
              <a:t/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пут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0734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туп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0735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648200" y="29718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sr-Cyrl-RS" b="1" dirty="0" smtClean="0">
                <a:solidFill>
                  <a:srgbClr val="FF9900"/>
                </a:solidFill>
              </a:rPr>
              <a:t>друм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0736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калдрма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0737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800600" y="42672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плочник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3505200" y="6172200"/>
            <a:ext cx="3048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</a:t>
            </a:r>
            <a:r>
              <a:rPr lang="en-US">
                <a:solidFill>
                  <a:srgbClr val="FFFFFF"/>
                </a:solidFill>
              </a:rPr>
              <a:t>200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8" name="Picture 2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0749" name="Picture 29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34400" y="228600"/>
            <a:ext cx="304800" cy="304800"/>
          </a:xfrm>
          <a:prstGeom prst="rect">
            <a:avLst/>
          </a:prstGeom>
          <a:noFill/>
        </p:spPr>
      </p:pic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307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307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49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48"/>
                </p:tgtEl>
              </p:cMediaNode>
            </p:audio>
          </p:childTnLst>
        </p:cTn>
      </p:par>
    </p:tnLst>
    <p:bldLst>
      <p:bldP spid="30734" grpId="0" autoUpdateAnimBg="0"/>
      <p:bldP spid="30735" grpId="0" autoUpdateAnimBg="0"/>
      <p:bldP spid="30736" grpId="0" autoUpdateAnimBg="0"/>
      <p:bldP spid="3073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200400" y="5867400"/>
            <a:ext cx="3914775" cy="52863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2800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sz="2800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sz="2800" b="1">
              <a:solidFill>
                <a:srgbClr val="FFFF00"/>
              </a:solidFill>
            </a:endParaRPr>
          </a:p>
        </p:txBody>
      </p:sp>
      <p:pic>
        <p:nvPicPr>
          <p:cNvPr id="61446" name="Picture 6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09600"/>
            <a:ext cx="7772400" cy="1143000"/>
          </a:xfrm>
        </p:spPr>
        <p:txBody>
          <a:bodyPr/>
          <a:lstStyle/>
          <a:p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895600" y="3048000"/>
            <a:ext cx="3209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200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5374" name="Picture 14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5377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5562600" y="6248400"/>
            <a:ext cx="7620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5380" name="Picture 20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53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79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8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9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Шта значи реч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r>
              <a:rPr lang="sr-Cyrl-RS" sz="4000" dirty="0" smtClean="0">
                <a:solidFill>
                  <a:srgbClr val="FFFFFF"/>
                </a:solidFill>
              </a:rPr>
              <a:t/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ратар</a:t>
            </a:r>
            <a:r>
              <a:rPr lang="en-US" sz="4000" dirty="0" smtClean="0">
                <a:solidFill>
                  <a:srgbClr val="FFFFFF"/>
                </a:solidFill>
              </a:rPr>
              <a:t> 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5790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 </a:t>
            </a:r>
            <a:r>
              <a:rPr lang="sr-Cyrl-RS" b="1" dirty="0" smtClean="0">
                <a:solidFill>
                  <a:srgbClr val="FF9900"/>
                </a:solidFill>
              </a:rPr>
              <a:t>ратник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75791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радник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75792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C:</a:t>
            </a:r>
            <a:r>
              <a:rPr lang="en-US" b="1" dirty="0">
                <a:solidFill>
                  <a:srgbClr val="FFFFFF"/>
                </a:solidFill>
                <a:hlinkClick r:id="rId5" action="ppaction://hlinksldjump"/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земљораднк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75793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воћар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75794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95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96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048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</a:t>
            </a:r>
            <a:r>
              <a:rPr lang="en-US">
                <a:solidFill>
                  <a:srgbClr val="FFFFFF"/>
                </a:solidFill>
              </a:rPr>
              <a:t>300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75798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5800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75801" name="Rectangle 25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805" name="Text Box 29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758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5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5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757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800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798"/>
                </p:tgtEl>
              </p:cMediaNode>
            </p:audio>
          </p:childTnLst>
        </p:cTn>
      </p:par>
    </p:tnLst>
    <p:bldLst>
      <p:bldP spid="75790" grpId="0" autoUpdateAnimBg="0"/>
      <p:bldP spid="75791" grpId="0" autoUpdateAnimBg="0"/>
      <p:bldP spid="75792" grpId="0" autoUpdateAnimBg="0"/>
      <p:bldP spid="7579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3200400" y="5867400"/>
            <a:ext cx="3914775" cy="52863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2800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sz="2800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sz="2800" b="1">
              <a:solidFill>
                <a:srgbClr val="FFFF00"/>
              </a:solidFill>
            </a:endParaRPr>
          </a:p>
        </p:txBody>
      </p:sp>
      <p:pic>
        <p:nvPicPr>
          <p:cNvPr id="76808" name="Picture 8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09600"/>
            <a:ext cx="7772400" cy="1143000"/>
          </a:xfrm>
        </p:spPr>
        <p:txBody>
          <a:bodyPr/>
          <a:lstStyle/>
          <a:p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77827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28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1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2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3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4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2895600" y="3048000"/>
            <a:ext cx="3209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300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77837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sp>
        <p:nvSpPr>
          <p:cNvPr id="77839" name="AutoShape 15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77840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867400" y="6248400"/>
            <a:ext cx="304800" cy="304800"/>
          </a:xfrm>
          <a:prstGeom prst="rect">
            <a:avLst/>
          </a:prstGeom>
          <a:noFill/>
        </p:spPr>
      </p:pic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5715000" y="6172200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77843" name="Picture 19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778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4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AutoShape 4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5" name="AutoShape 5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6" name="AutoShape 6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7" name="AutoShape 7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AutoShape 8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9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0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1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2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3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  <a:noFill/>
          <a:ln/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Шта значи реч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r>
              <a:rPr lang="sr-Cyrl-RS" sz="4000" dirty="0" smtClean="0">
                <a:solidFill>
                  <a:srgbClr val="FFFFFF"/>
                </a:solidFill>
              </a:rPr>
              <a:t/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	дажд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2654" name="Rectangle 14"/>
          <p:cNvSpPr>
            <a:spLocks noChangeArrowheads="1"/>
          </p:cNvSpPr>
          <p:nvPr/>
        </p:nvSpPr>
        <p:spPr bwMode="auto">
          <a:xfrm>
            <a:off x="304800" y="25146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en-US" sz="3200" b="1" dirty="0">
                <a:solidFill>
                  <a:srgbClr val="FF9900"/>
                </a:solidFill>
              </a:rPr>
              <a:t> </a:t>
            </a:r>
            <a:r>
              <a:rPr lang="sr-Cyrl-RS" sz="3200" b="1" dirty="0" smtClean="0">
                <a:solidFill>
                  <a:srgbClr val="FF9900"/>
                </a:solidFill>
              </a:rPr>
              <a:t>животиња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4953000" y="30480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4" action="ppaction://hlinksldjump"/>
              </a:rPr>
              <a:t>B: </a:t>
            </a:r>
            <a:r>
              <a:rPr lang="sr-Cyrl-RS" sz="3200" b="1" dirty="0" smtClean="0">
                <a:solidFill>
                  <a:srgbClr val="FF9900"/>
                </a:solidFill>
              </a:rPr>
              <a:t>цвет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2656" name="Rectangle 16"/>
          <p:cNvSpPr>
            <a:spLocks noChangeArrowheads="1"/>
          </p:cNvSpPr>
          <p:nvPr/>
        </p:nvSpPr>
        <p:spPr bwMode="auto">
          <a:xfrm>
            <a:off x="304800" y="47244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 smtClean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sr-Cyrl-RS" sz="3200" b="1" dirty="0" smtClean="0">
                <a:solidFill>
                  <a:srgbClr val="FF9900"/>
                </a:solidFill>
              </a:rPr>
              <a:t>игра</a:t>
            </a:r>
            <a:r>
              <a:rPr lang="en-US" sz="3200" b="1" dirty="0" smtClean="0">
                <a:solidFill>
                  <a:srgbClr val="FF9900"/>
                </a:solidFill>
              </a:rPr>
              <a:t> 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4953000" y="43434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5" action="ppaction://hlinksldjump"/>
              </a:rPr>
              <a:t>D: </a:t>
            </a:r>
            <a:r>
              <a:rPr lang="sr-Cyrl-RS" sz="3200" b="1" dirty="0" smtClean="0">
                <a:solidFill>
                  <a:srgbClr val="FF9900"/>
                </a:solidFill>
              </a:rPr>
              <a:t>киша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2658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9" name="Text Box 19"/>
          <p:cNvSpPr txBox="1">
            <a:spLocks noChangeArrowheads="1"/>
          </p:cNvSpPr>
          <p:nvPr/>
        </p:nvSpPr>
        <p:spPr bwMode="auto">
          <a:xfrm>
            <a:off x="3505200" y="6172200"/>
            <a:ext cx="3048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</a:t>
            </a:r>
            <a:r>
              <a:rPr lang="en-US">
                <a:solidFill>
                  <a:srgbClr val="FFFFFF"/>
                </a:solidFill>
              </a:rPr>
              <a:t>500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12661" name="Picture 2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112662" name="Rectangle 22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2663" name="Picture 2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112664" name="Rectangle 24"/>
          <p:cNvSpPr>
            <a:spLocks noChangeArrowheads="1"/>
          </p:cNvSpPr>
          <p:nvPr/>
        </p:nvSpPr>
        <p:spPr bwMode="auto">
          <a:xfrm>
            <a:off x="8382000" y="2286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65" name="Text Box 25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126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1126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663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661"/>
                </p:tgtEl>
              </p:cMediaNode>
            </p:audio>
          </p:childTnLst>
        </p:cTn>
      </p:par>
    </p:tnLst>
    <p:bldLst>
      <p:bldP spid="112654" grpId="0" autoUpdateAnimBg="0"/>
      <p:bldP spid="112655" grpId="0" autoUpdateAnimBg="0"/>
      <p:bldP spid="112656" grpId="0" autoUpdateAnimBg="0"/>
      <p:bldP spid="11265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79879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4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5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6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2819400" y="3048000"/>
            <a:ext cx="3209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500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80909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80912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80913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0914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0918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0919" name="Rectangle 23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80920" name="AutoShape 24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80921" name="Picture 25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809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9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5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33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381000"/>
            <a:ext cx="7772400" cy="16002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Шта значи реч?</a:t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вал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81934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море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1935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sr-Cyrl-RS" b="1" dirty="0" smtClean="0">
                <a:solidFill>
                  <a:srgbClr val="FF9900"/>
                </a:solidFill>
              </a:rPr>
              <a:t>талас</a:t>
            </a:r>
            <a:r>
              <a:rPr lang="en-US" b="1" dirty="0" smtClean="0">
                <a:solidFill>
                  <a:srgbClr val="FF9900"/>
                </a:solidFill>
                <a:hlinkClick r:id="rId5" action="ppaction://hlinksldjump"/>
              </a:rPr>
              <a:t> 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1936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обала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1937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плажа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1938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39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40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2766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1 000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81942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81943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1944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81945" name="Rectangle 25"/>
          <p:cNvSpPr>
            <a:spLocks noChangeArrowheads="1"/>
          </p:cNvSpPr>
          <p:nvPr/>
        </p:nvSpPr>
        <p:spPr bwMode="auto">
          <a:xfrm>
            <a:off x="8382000" y="2286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46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819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819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44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42"/>
                </p:tgtEl>
              </p:cMediaNode>
            </p:audio>
          </p:childTnLst>
        </p:cTn>
      </p:par>
    </p:tnLst>
    <p:bldLst>
      <p:bldP spid="81934" grpId="0" autoUpdateAnimBg="0"/>
      <p:bldP spid="81935" grpId="0" autoUpdateAnimBg="0"/>
      <p:bldP spid="81936" grpId="0" autoUpdateAnimBg="0"/>
      <p:bldP spid="8193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82950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82951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5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6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2667000" y="3048000"/>
            <a:ext cx="36671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1</a:t>
            </a:r>
            <a:r>
              <a:rPr lang="sr-Cyrl-CS" sz="4800" b="1">
                <a:solidFill>
                  <a:srgbClr val="FFFF00"/>
                </a:solidFill>
              </a:rPr>
              <a:t>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83981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83984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3986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3987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3988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83989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83990" name="Picture 22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839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8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05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Која особина је врлина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85006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A: </a:t>
            </a:r>
            <a:r>
              <a:rPr lang="sr-Cyrl-RS" b="1" dirty="0" smtClean="0">
                <a:solidFill>
                  <a:srgbClr val="FF9900"/>
                </a:solidFill>
              </a:rPr>
              <a:t>вредан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5007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6" action="ppaction://hlinksldjump"/>
              </a:rPr>
              <a:t>B:</a:t>
            </a:r>
            <a:r>
              <a:rPr lang="sr-Cyrl-C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себичан</a:t>
            </a:r>
            <a:r>
              <a:rPr lang="sr-Latn-CS" b="1" dirty="0" smtClean="0">
                <a:solidFill>
                  <a:srgbClr val="FF9900"/>
                </a:solidFill>
              </a:rPr>
              <a:t> 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5008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6" action="ppaction://hlinksldjump"/>
              </a:rPr>
              <a:t>C:</a:t>
            </a:r>
            <a:r>
              <a:rPr lang="sr-Cyrl-C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лењ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5009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6" action="ppaction://hlinksldjump"/>
              </a:rPr>
              <a:t>D: </a:t>
            </a:r>
            <a:r>
              <a:rPr lang="sr-Cyrl-RS" b="1" dirty="0" smtClean="0">
                <a:solidFill>
                  <a:srgbClr val="FF9900"/>
                </a:solidFill>
              </a:rPr>
              <a:t>тврдоглав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5010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012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2766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2 000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85014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fastest_finger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85015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5016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3" name="QUESTION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85017" name="Rectangle 25"/>
          <p:cNvSpPr>
            <a:spLocks noChangeArrowheads="1"/>
          </p:cNvSpPr>
          <p:nvPr/>
        </p:nvSpPr>
        <p:spPr bwMode="auto">
          <a:xfrm>
            <a:off x="8382000" y="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5018" name="Object 26"/>
          <p:cNvGraphicFramePr>
            <a:graphicFrameLocks noChangeAspect="1"/>
          </p:cNvGraphicFramePr>
          <p:nvPr/>
        </p:nvGraphicFramePr>
        <p:xfrm>
          <a:off x="8001000" y="3581400"/>
          <a:ext cx="76200" cy="393700"/>
        </p:xfrm>
        <a:graphic>
          <a:graphicData uri="http://schemas.openxmlformats.org/presentationml/2006/ole">
            <p:oleObj spid="_x0000_s85018" name="Equation" r:id="rId8" imgW="152280" imgH="393480" progId="Equation.3">
              <p:embed/>
            </p:oleObj>
          </a:graphicData>
        </a:graphic>
      </p:graphicFrame>
      <p:sp>
        <p:nvSpPr>
          <p:cNvPr id="85022" name="Text Box 30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850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5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5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5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850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016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014"/>
                </p:tgtEl>
              </p:cMediaNode>
            </p:audio>
          </p:childTnLst>
        </p:cTn>
      </p:par>
    </p:tnLst>
    <p:bldLst>
      <p:bldP spid="85006" grpId="0" autoUpdateAnimBg="0"/>
      <p:bldP spid="85007" grpId="0" autoUpdateAnimBg="0"/>
      <p:bldP spid="85008" grpId="0" autoUpdateAnimBg="0"/>
      <p:bldP spid="8500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3200400" y="5867400"/>
            <a:ext cx="3914775" cy="528638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2800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sz="2800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sz="2800" b="1">
              <a:solidFill>
                <a:srgbClr val="FFFF00"/>
              </a:solidFill>
            </a:endParaRP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15720" name="AutoShape 8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15721" name="Picture 9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4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5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6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7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8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49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050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87053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87056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87057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7058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7059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7060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87061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87062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36671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2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87063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87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05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9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2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4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5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6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77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533400" y="838200"/>
            <a:ext cx="7924800" cy="1143000"/>
          </a:xfrm>
        </p:spPr>
        <p:txBody>
          <a:bodyPr/>
          <a:lstStyle/>
          <a:p>
            <a:r>
              <a:rPr lang="sr-Cyrl-CS" sz="4000" dirty="0" smtClean="0"/>
              <a:t>, 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 </a:t>
            </a:r>
            <a:br>
              <a:rPr lang="en-US" sz="4000" dirty="0" smtClean="0"/>
            </a:br>
            <a:r>
              <a:rPr lang="sr-Latn-CS" sz="4000" dirty="0" smtClean="0"/>
              <a:t>2.</a:t>
            </a:r>
            <a:r>
              <a:rPr lang="sr-Cyrl-CS" sz="4000" dirty="0" smtClean="0"/>
              <a:t> Како ћ</a:t>
            </a:r>
            <a:r>
              <a:rPr lang="sr-Latn-CS" sz="4000" dirty="0" smtClean="0"/>
              <a:t>kKKKKkkKkkkkkkkKkkkkk</a:t>
            </a:r>
            <a:r>
              <a:rPr lang="sr-Cyrl-CS" sz="4000" dirty="0" smtClean="0"/>
              <a:t>е</a:t>
            </a:r>
            <a:r>
              <a:rPr lang="sr-Latn-CS" sz="4000" dirty="0" smtClean="0"/>
              <a:t>Ka</a:t>
            </a:r>
            <a:br>
              <a:rPr lang="sr-Latn-CS" sz="4000" dirty="0" smtClean="0"/>
            </a:br>
            <a:r>
              <a:rPr lang="sr-Cyrl-RS" sz="4000" dirty="0" smtClean="0">
                <a:solidFill>
                  <a:srgbClr val="FFFFFF"/>
                </a:solidFill>
              </a:rPr>
              <a:t>Речи које означавају радљу зову се...</a:t>
            </a:r>
            <a:r>
              <a:rPr lang="sr-Cyrl-CS" sz="4000" dirty="0" smtClean="0"/>
              <a:t>м</a:t>
            </a:r>
            <a:r>
              <a:rPr lang="sr-Latn-CS" sz="4000" dirty="0" smtClean="0"/>
              <a:t>kkkk</a:t>
            </a:r>
            <a:r>
              <a:rPr lang="sr-Cyrl-CS" sz="4000" dirty="0" smtClean="0"/>
              <a:t>енити збир а</a:t>
            </a:r>
            <a:r>
              <a:rPr lang="sr-Latn-CS" sz="4000" dirty="0" smtClean="0"/>
              <a:t>KKk</a:t>
            </a:r>
            <a:r>
              <a:rPr lang="sr-Cyrl-CS" sz="4000" dirty="0" smtClean="0"/>
              <a:t>ко: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sr-Cyrl-CS" sz="4000" dirty="0" smtClean="0"/>
              <a:t>а) оба сабирка повећамо за 6, 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 </a:t>
            </a:r>
            <a:br>
              <a:rPr lang="en-US" sz="4000" dirty="0" smtClean="0"/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88078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sr-Cyrl-RS" b="1" dirty="0" smtClean="0">
                <a:solidFill>
                  <a:srgbClr val="FF9900"/>
                </a:solidFill>
              </a:rPr>
              <a:t>именице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8079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sr-Cyrl-RS" b="1" dirty="0" smtClean="0">
                <a:solidFill>
                  <a:srgbClr val="FF9900"/>
                </a:solidFill>
              </a:rPr>
              <a:t>глаголи</a:t>
            </a:r>
            <a:r>
              <a:rPr lang="sr-Latn-CS" b="1" dirty="0" smtClean="0">
                <a:solidFill>
                  <a:srgbClr val="FF9900"/>
                </a:solidFill>
                <a:hlinkClick r:id="rId5" action="ppaction://hlinksldjump"/>
              </a:rPr>
              <a:t> </a:t>
            </a:r>
            <a:r>
              <a:rPr lang="en-US" b="1" dirty="0" smtClean="0">
                <a:solidFill>
                  <a:srgbClr val="FF9900"/>
                </a:solidFill>
                <a:hlinkClick r:id="rId5" action="ppaction://hlinksldjump"/>
              </a:rPr>
              <a:t> 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8080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придеви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8081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заменице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88082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3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4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2766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4 000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88086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8088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88089" name="Rectangle 25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90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880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8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8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880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88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86"/>
                </p:tgtEl>
              </p:cMediaNode>
            </p:audio>
          </p:childTnLst>
        </p:cTn>
      </p:par>
    </p:tnLst>
    <p:bldLst>
      <p:bldP spid="88078" grpId="0" autoUpdateAnimBg="0"/>
      <p:bldP spid="88079" grpId="0" autoUpdateAnimBg="0"/>
      <p:bldP spid="88080" grpId="0" autoUpdateAnimBg="0"/>
      <p:bldP spid="8808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89094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89095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19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0125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90128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90129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013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0132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90133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90134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36671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4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90135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90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39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8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9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algn="l"/>
            <a:r>
              <a:rPr lang="sr-Cyrl-RS" sz="4000" dirty="0" smtClean="0">
                <a:solidFill>
                  <a:srgbClr val="FFFFFF"/>
                </a:solidFill>
              </a:rPr>
              <a:t>Текст “Пас и његова сенка је...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91150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sr-Cyrl-RS" b="1" dirty="0" smtClean="0">
                <a:solidFill>
                  <a:srgbClr val="FF9900"/>
                </a:solidFill>
              </a:rPr>
              <a:t>басна</a:t>
            </a:r>
            <a:r>
              <a:rPr lang="en-US" b="1" dirty="0" smtClean="0">
                <a:solidFill>
                  <a:srgbClr val="FF9900"/>
                </a:solidFill>
                <a:hlinkClick r:id="rId4" action="ppaction://hlinksldjump"/>
              </a:rPr>
              <a:t> 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1151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бајка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1152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прича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1153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драмски текст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1154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55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2766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8 000 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91158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91159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1160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91161" name="Rectangle 25"/>
          <p:cNvSpPr>
            <a:spLocks noChangeArrowheads="1"/>
          </p:cNvSpPr>
          <p:nvPr/>
        </p:nvSpPr>
        <p:spPr bwMode="auto">
          <a:xfrm>
            <a:off x="8229600" y="0"/>
            <a:ext cx="914400" cy="76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62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91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91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160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158"/>
                </p:tgtEl>
              </p:cMediaNode>
            </p:audio>
          </p:childTnLst>
        </p:cTn>
      </p:par>
    </p:tnLst>
    <p:bldLst>
      <p:bldP spid="91150" grpId="0" autoUpdateAnimBg="0"/>
      <p:bldP spid="91151" grpId="0" autoUpdateAnimBg="0"/>
      <p:bldP spid="91152" grpId="0" autoUpdateAnimBg="0"/>
      <p:bldP spid="9115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92166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92167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88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89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1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2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3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194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3197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93200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3202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3203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3204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93205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36671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8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93207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93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20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94211" name="AutoShape 3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AutoShape 4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3" name="AutoShape 5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4" name="AutoShape 6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5" name="AutoShape 7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6" name="Line 8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7" name="Line 9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8" name="Line 10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9" name="Line 11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0" name="Line 12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1" name="Line 13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2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Шта значи реч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r>
              <a:rPr lang="sr-Cyrl-RS" sz="4000" dirty="0" smtClean="0">
                <a:solidFill>
                  <a:srgbClr val="FFFFFF"/>
                </a:solidFill>
              </a:rPr>
              <a:t/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ТРУДБЕНИК</a:t>
            </a:r>
            <a:r>
              <a:rPr lang="en-US" sz="4000" dirty="0">
                <a:solidFill>
                  <a:srgbClr val="FFFFFF"/>
                </a:solidFill>
              </a:rPr>
              <a:t/>
            </a: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94223" name="Rectangle 15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A: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лењ радник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4224" name="Rectangle 16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спор радник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4225" name="Rectangle 17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 smtClean="0">
                <a:solidFill>
                  <a:srgbClr val="FF9900"/>
                </a:solidFill>
                <a:hlinkClick r:id="rId6" action="ppaction://hlinksldjump"/>
              </a:rPr>
              <a:t>C:</a:t>
            </a:r>
            <a:r>
              <a:rPr lang="sr-Cyrl-RS" b="1" dirty="0" smtClean="0">
                <a:solidFill>
                  <a:srgbClr val="FF9900"/>
                </a:solidFill>
              </a:rPr>
              <a:t>вредан радник</a:t>
            </a:r>
            <a:r>
              <a:rPr lang="en-US" b="1" dirty="0" smtClean="0">
                <a:solidFill>
                  <a:srgbClr val="FF9900"/>
                </a:solidFill>
              </a:rPr>
              <a:t> 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4226" name="Rectangle 18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 </a:t>
            </a:r>
            <a:r>
              <a:rPr lang="sr-Cyrl-RS" b="1" dirty="0" smtClean="0">
                <a:solidFill>
                  <a:srgbClr val="FF9900"/>
                </a:solidFill>
              </a:rPr>
              <a:t>нерадник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4227" name="Line 19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8" name="Line 20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30" name="Text Box 22"/>
          <p:cNvSpPr txBox="1">
            <a:spLocks noChangeArrowheads="1"/>
          </p:cNvSpPr>
          <p:nvPr/>
        </p:nvSpPr>
        <p:spPr bwMode="auto">
          <a:xfrm>
            <a:off x="3429000" y="6172200"/>
            <a:ext cx="3429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16 000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94232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94233" name="Rectangle 25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34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94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94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32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10"/>
                </p:tgtEl>
              </p:cMediaNode>
            </p:audio>
          </p:childTnLst>
        </p:cTn>
      </p:par>
    </p:tnLst>
    <p:bldLst>
      <p:bldP spid="94223" grpId="0" autoUpdateAnimBg="0"/>
      <p:bldP spid="94224" grpId="0" autoUpdateAnimBg="0"/>
      <p:bldP spid="94225" grpId="0" autoUpdateAnimBg="0"/>
      <p:bldP spid="9422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95238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95239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6269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96272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6275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76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96277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96279" name="Text Box 23"/>
          <p:cNvSpPr txBox="1">
            <a:spLocks noChangeArrowheads="1"/>
          </p:cNvSpPr>
          <p:nvPr/>
        </p:nvSpPr>
        <p:spPr bwMode="auto">
          <a:xfrm>
            <a:off x="2667000" y="3048000"/>
            <a:ext cx="3971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1</a:t>
            </a:r>
            <a:r>
              <a:rPr lang="sr-Cyrl-CS" sz="4800" b="1">
                <a:solidFill>
                  <a:srgbClr val="FFFF00"/>
                </a:solidFill>
              </a:rPr>
              <a:t>6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96280" name="Picture 24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96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7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3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4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6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9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0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1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2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3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Шта значи реч ?</a:t>
            </a:r>
            <a:br>
              <a:rPr lang="sr-Cyrl-RS" sz="4000" dirty="0" smtClean="0">
                <a:solidFill>
                  <a:srgbClr val="FFFFFF"/>
                </a:solidFill>
              </a:rPr>
            </a:br>
            <a:r>
              <a:rPr lang="sr-Cyrl-RS" sz="4000" dirty="0" smtClean="0">
                <a:solidFill>
                  <a:srgbClr val="FFFFFF"/>
                </a:solidFill>
              </a:rPr>
              <a:t>АРИЈА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97294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песма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7295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војска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7296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стих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7297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 </a:t>
            </a:r>
            <a:r>
              <a:rPr lang="sr-Cyrl-RS" b="1" dirty="0" smtClean="0">
                <a:solidFill>
                  <a:srgbClr val="FF9900"/>
                </a:solidFill>
              </a:rPr>
              <a:t>мелодија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7298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99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00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429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32 000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97302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7304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97305" name="Rectangle 25"/>
          <p:cNvSpPr>
            <a:spLocks noChangeArrowheads="1"/>
          </p:cNvSpPr>
          <p:nvPr/>
        </p:nvSpPr>
        <p:spPr bwMode="auto">
          <a:xfrm>
            <a:off x="8382000" y="2286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06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97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97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304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302"/>
                </p:tgtEl>
              </p:cMediaNode>
            </p:audio>
          </p:childTnLst>
        </p:cTn>
      </p:par>
    </p:tnLst>
    <p:bldLst>
      <p:bldP spid="97294" grpId="0" autoUpdateAnimBg="0"/>
      <p:bldP spid="97295" grpId="0" autoUpdateAnimBg="0"/>
      <p:bldP spid="97296" grpId="0" autoUpdateAnimBg="0"/>
      <p:bldP spid="9729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98310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98311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2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9341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99344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9347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348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99349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3971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32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99351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993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34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5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8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3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65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Која је дивља животиња чест гост у баснама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00366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 </a:t>
            </a:r>
            <a:r>
              <a:rPr lang="sr-Cyrl-RS" b="1" dirty="0" smtClean="0">
                <a:solidFill>
                  <a:srgbClr val="FF9900"/>
                </a:solidFill>
              </a:rPr>
              <a:t>лисица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0367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петао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0368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овца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0369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мачка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71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72" name="Text Box 20"/>
          <p:cNvSpPr txBox="1">
            <a:spLocks noChangeArrowheads="1"/>
          </p:cNvSpPr>
          <p:nvPr/>
        </p:nvSpPr>
        <p:spPr bwMode="auto">
          <a:xfrm>
            <a:off x="3429000" y="6172200"/>
            <a:ext cx="3429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64 000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0374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100375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0376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100377" name="Rectangle 25"/>
          <p:cNvSpPr>
            <a:spLocks noChangeArrowheads="1"/>
          </p:cNvSpPr>
          <p:nvPr/>
        </p:nvSpPr>
        <p:spPr bwMode="auto">
          <a:xfrm>
            <a:off x="8382000" y="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003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0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1003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76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374"/>
                </p:tgtEl>
              </p:cMediaNode>
            </p:audio>
          </p:childTnLst>
        </p:cTn>
      </p:par>
    </p:tnLst>
    <p:bldLst>
      <p:bldP spid="100366" grpId="0" autoUpdateAnimBg="0"/>
      <p:bldP spid="100367" grpId="0" autoUpdateAnimBg="0"/>
      <p:bldP spid="100368" grpId="0" autoUpdateAnimBg="0"/>
      <p:bldP spid="10036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101382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01383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4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5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10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2413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102416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2418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419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20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102421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3971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64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02423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024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1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27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28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29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7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z="4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3438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sr-Cyrl-C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птица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3439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авион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3440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C:</a:t>
            </a:r>
            <a:r>
              <a:rPr lang="sr-Cyrl-CS" b="1" dirty="0">
                <a:solidFill>
                  <a:srgbClr val="FF9900"/>
                </a:solidFill>
                <a:hlinkClick r:id="rId5" action="ppaction://hlinksldjump"/>
              </a:rPr>
              <a:t> </a:t>
            </a:r>
            <a:r>
              <a:rPr lang="sr-Cyrl-CS" b="1" dirty="0" smtClean="0">
                <a:solidFill>
                  <a:srgbClr val="FF9900"/>
                </a:solidFill>
              </a:rPr>
              <a:t>облак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3441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хеликоптер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3442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43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429000" y="6172200"/>
            <a:ext cx="35814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125 000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3446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3448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82296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03455" name="Rectangle 31"/>
          <p:cNvSpPr>
            <a:spLocks noChangeArrowheads="1"/>
          </p:cNvSpPr>
          <p:nvPr/>
        </p:nvSpPr>
        <p:spPr bwMode="auto">
          <a:xfrm>
            <a:off x="838200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Ко лети, а нема крила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03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1034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448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446"/>
                </p:tgtEl>
              </p:cMediaNode>
            </p:audio>
          </p:childTnLst>
        </p:cTn>
      </p:par>
    </p:tnLst>
    <p:bldLst>
      <p:bldP spid="103438" grpId="0" autoUpdateAnimBg="0"/>
      <p:bldP spid="103439" grpId="0" autoUpdateAnimBg="0"/>
      <p:bldP spid="103440" grpId="0" autoUpdateAnimBg="0"/>
      <p:bldP spid="10344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104454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04455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7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8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80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81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82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5485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105488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05489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54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5492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105493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105494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42767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125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05495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054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48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499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0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1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2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7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9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algn="l"/>
            <a:r>
              <a:rPr lang="sr-Cyrl-RS" sz="4000" dirty="0" smtClean="0">
                <a:solidFill>
                  <a:srgbClr val="FFFFFF"/>
                </a:solidFill>
              </a:rPr>
              <a:t>Како се зову стабљике пшенице са којих је одвојено зрневље</a:t>
            </a:r>
            <a:r>
              <a:rPr lang="sr-Latn-CS" sz="4000" dirty="0" smtClean="0">
                <a:solidFill>
                  <a:srgbClr val="FFFFFF"/>
                </a:solidFill>
              </a:rPr>
              <a:t>?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06510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A: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жито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6511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клас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6512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04800" y="47244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плева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6513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слама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15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16" name="Text Box 20"/>
          <p:cNvSpPr txBox="1">
            <a:spLocks noChangeArrowheads="1"/>
          </p:cNvSpPr>
          <p:nvPr/>
        </p:nvSpPr>
        <p:spPr bwMode="auto">
          <a:xfrm>
            <a:off x="3505200" y="6172200"/>
            <a:ext cx="35814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250 000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6518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106519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6520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106521" name="Rectangle 25"/>
          <p:cNvSpPr>
            <a:spLocks noChangeArrowheads="1"/>
          </p:cNvSpPr>
          <p:nvPr/>
        </p:nvSpPr>
        <p:spPr bwMode="auto">
          <a:xfrm>
            <a:off x="8382000" y="15240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22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065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6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6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1065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6520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6518"/>
                </p:tgtEl>
              </p:cMediaNode>
            </p:audio>
          </p:childTnLst>
        </p:cTn>
      </p:par>
    </p:tnLst>
    <p:bldLst>
      <p:bldP spid="106510" grpId="0" autoUpdateAnimBg="0"/>
      <p:bldP spid="106511" grpId="0" autoUpdateAnimBg="0"/>
      <p:bldP spid="106512" grpId="0" autoUpdateAnimBg="0"/>
      <p:bldP spid="106513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107526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07527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48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49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8554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8557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108560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08561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8562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8563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8564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108565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108567" name="Text Box 23"/>
          <p:cNvSpPr txBox="1">
            <a:spLocks noChangeArrowheads="1"/>
          </p:cNvSpPr>
          <p:nvPr/>
        </p:nvSpPr>
        <p:spPr bwMode="auto">
          <a:xfrm>
            <a:off x="2667000" y="3048000"/>
            <a:ext cx="42767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250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08568" name="Picture 24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085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856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AutoShape 2"/>
          <p:cNvSpPr>
            <a:spLocks noChangeArrowheads="1"/>
          </p:cNvSpPr>
          <p:nvPr/>
        </p:nvSpPr>
        <p:spPr bwMode="auto">
          <a:xfrm>
            <a:off x="6858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1" name="AutoShape 3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AutoShape 4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3" name="AutoShape 5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AutoShape 6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 flipH="1">
            <a:off x="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Line 8"/>
          <p:cNvSpPr>
            <a:spLocks noChangeShapeType="1"/>
          </p:cNvSpPr>
          <p:nvPr/>
        </p:nvSpPr>
        <p:spPr bwMode="auto">
          <a:xfrm flipH="1">
            <a:off x="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8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9" name="Line 11"/>
          <p:cNvSpPr>
            <a:spLocks noChangeShapeType="1"/>
          </p:cNvSpPr>
          <p:nvPr/>
        </p:nvSpPr>
        <p:spPr bwMode="auto">
          <a:xfrm>
            <a:off x="8839200" y="36576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80" name="Line 12"/>
          <p:cNvSpPr>
            <a:spLocks noChangeShapeType="1"/>
          </p:cNvSpPr>
          <p:nvPr/>
        </p:nvSpPr>
        <p:spPr bwMode="auto">
          <a:xfrm>
            <a:off x="8839200" y="5410200"/>
            <a:ext cx="304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81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sr-Cyrl-RS" sz="4000" dirty="0" smtClean="0">
                <a:solidFill>
                  <a:srgbClr val="FFFFFF"/>
                </a:solidFill>
              </a:rPr>
              <a:t>“Доживљаји мачка Тоше”написао је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09582" name="Rectangle 14"/>
          <p:cNvSpPr>
            <a:spLocks noGrp="1" noChangeArrowheads="1"/>
          </p:cNvSpPr>
          <p:nvPr>
            <p:ph sz="quarter" idx="1"/>
          </p:nvPr>
        </p:nvSpPr>
        <p:spPr>
          <a:xfrm>
            <a:off x="304800" y="25146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None/>
            </a:pPr>
            <a:endParaRPr lang="en-US" b="1" dirty="0" smtClean="0">
              <a:solidFill>
                <a:srgbClr val="FF9900"/>
              </a:solidFill>
              <a:hlinkClick r:id="rId4" action="ppaction://hlinksldjump"/>
            </a:endParaRPr>
          </a:p>
          <a:p>
            <a:pPr algn="ctr">
              <a:buSzPct val="60000"/>
              <a:buNone/>
            </a:pPr>
            <a:r>
              <a:rPr lang="en-US" b="1" dirty="0" smtClean="0">
                <a:solidFill>
                  <a:srgbClr val="FF9900"/>
                </a:solidFill>
                <a:hlinkClick r:id="rId4" action="ppaction://hlinksldjump"/>
              </a:rPr>
              <a:t>A</a:t>
            </a: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Добрица Ерић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9583" name="Rectangle 15"/>
          <p:cNvSpPr>
            <a:spLocks noGrp="1" noChangeArrowheads="1"/>
          </p:cNvSpPr>
          <p:nvPr>
            <p:ph sz="quarter" idx="2"/>
          </p:nvPr>
        </p:nvSpPr>
        <p:spPr>
          <a:xfrm>
            <a:off x="4953000" y="30480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5" action="ppaction://hlinksldjump"/>
              </a:rPr>
              <a:t>B: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Бранко Ђопић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9584" name="Rectangle 16"/>
          <p:cNvSpPr>
            <a:spLocks noGrp="1" noChangeArrowheads="1"/>
          </p:cNvSpPr>
          <p:nvPr>
            <p:ph sz="quarter" idx="3"/>
          </p:nvPr>
        </p:nvSpPr>
        <p:spPr>
          <a:xfrm>
            <a:off x="381000" y="4495800"/>
            <a:ext cx="3810000" cy="1981200"/>
          </a:xfrm>
        </p:spPr>
        <p:txBody>
          <a:bodyPr/>
          <a:lstStyle/>
          <a:p>
            <a:pPr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Душко Радовић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9585" name="Rectangle 17"/>
          <p:cNvSpPr>
            <a:spLocks noGrp="1" noChangeArrowheads="1"/>
          </p:cNvSpPr>
          <p:nvPr>
            <p:ph sz="quarter" idx="4"/>
          </p:nvPr>
        </p:nvSpPr>
        <p:spPr>
          <a:xfrm>
            <a:off x="4953000" y="4343400"/>
            <a:ext cx="38100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dirty="0"/>
          </a:p>
          <a:p>
            <a:pPr algn="ctr">
              <a:buFontTx/>
              <a:buNone/>
            </a:pPr>
            <a:endParaRPr lang="en-US" sz="2400" dirty="0"/>
          </a:p>
          <a:p>
            <a:pPr algn="ctr">
              <a:buSzPct val="60000"/>
              <a:buFont typeface="Wingdings" pitchFamily="2" charset="2"/>
              <a:buChar char="u"/>
            </a:pPr>
            <a:r>
              <a:rPr lang="en-US" b="1" dirty="0">
                <a:solidFill>
                  <a:srgbClr val="FF9900"/>
                </a:solidFill>
                <a:hlinkClick r:id="rId4" action="ppaction://hlinksldjump"/>
              </a:rPr>
              <a:t>D:</a:t>
            </a:r>
            <a:r>
              <a:rPr lang="en-US" b="1" dirty="0">
                <a:solidFill>
                  <a:srgbClr val="FF9900"/>
                </a:solidFill>
              </a:rPr>
              <a:t> </a:t>
            </a:r>
            <a:r>
              <a:rPr lang="sr-Cyrl-RS" b="1" dirty="0" smtClean="0">
                <a:solidFill>
                  <a:srgbClr val="FF9900"/>
                </a:solidFill>
              </a:rPr>
              <a:t>Ј.Ј.Змај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9586" name="Line 18"/>
          <p:cNvSpPr>
            <a:spLocks noChangeShapeType="1"/>
          </p:cNvSpPr>
          <p:nvPr/>
        </p:nvSpPr>
        <p:spPr bwMode="auto">
          <a:xfrm>
            <a:off x="845820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87" name="Line 19"/>
          <p:cNvSpPr>
            <a:spLocks noChangeShapeType="1"/>
          </p:cNvSpPr>
          <p:nvPr/>
        </p:nvSpPr>
        <p:spPr bwMode="auto">
          <a:xfrm flipH="1">
            <a:off x="0" y="14478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88" name="Text Box 20"/>
          <p:cNvSpPr txBox="1">
            <a:spLocks noChangeArrowheads="1"/>
          </p:cNvSpPr>
          <p:nvPr/>
        </p:nvSpPr>
        <p:spPr bwMode="auto">
          <a:xfrm>
            <a:off x="3429000" y="6172200"/>
            <a:ext cx="35814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500 000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9590" name="Picture 2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fastest_finger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109591" name="Rectangle 23"/>
          <p:cNvSpPr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9592" name="Picture 2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QUESTION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10600" y="304800"/>
            <a:ext cx="304800" cy="304800"/>
          </a:xfrm>
          <a:prstGeom prst="rect">
            <a:avLst/>
          </a:prstGeom>
          <a:noFill/>
        </p:spPr>
      </p:pic>
      <p:sp>
        <p:nvSpPr>
          <p:cNvPr id="109593" name="Rectangle 25"/>
          <p:cNvSpPr>
            <a:spLocks noChangeArrowheads="1"/>
          </p:cNvSpPr>
          <p:nvPr/>
        </p:nvSpPr>
        <p:spPr bwMode="auto">
          <a:xfrm>
            <a:off x="8382000" y="0"/>
            <a:ext cx="762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94" name="Text Box 26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095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386" fill="hold"/>
                                        <p:tgtEl>
                                          <p:spTgt spid="1095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92"/>
                </p:tgtEl>
              </p:cMediaNode>
            </p:audio>
            <p:audio>
              <p:cMediaNode>
                <p:cTn id="3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90"/>
                </p:tgtEl>
              </p:cMediaNode>
            </p:audio>
          </p:childTnLst>
        </p:cTn>
      </p:par>
    </p:tnLst>
    <p:bldLst>
      <p:bldP spid="109582" grpId="0" autoUpdateAnimBg="0"/>
      <p:bldP spid="109583" grpId="0" autoUpdateAnimBg="0"/>
      <p:bldP spid="109584" grpId="0" autoUpdateAnimBg="0"/>
      <p:bldP spid="10958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3200400" y="58674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110598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110601" name="Picture 9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0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1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2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4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5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6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11629" name="Picture 13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pic>
        <p:nvPicPr>
          <p:cNvPr id="111632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00497a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91200" y="6248400"/>
            <a:ext cx="304800" cy="304800"/>
          </a:xfrm>
          <a:prstGeom prst="rect">
            <a:avLst/>
          </a:prstGeom>
          <a:noFill/>
        </p:spPr>
      </p:pic>
      <p:sp>
        <p:nvSpPr>
          <p:cNvPr id="111633" name="Text Box 17"/>
          <p:cNvSpPr txBox="1">
            <a:spLocks noChangeArrowheads="1"/>
          </p:cNvSpPr>
          <p:nvPr/>
        </p:nvSpPr>
        <p:spPr bwMode="auto">
          <a:xfrm>
            <a:off x="5715000" y="6240463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1634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3200400" cy="11969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>
                <a:solidFill>
                  <a:srgbClr val="FFFFFF"/>
                </a:solidFill>
              </a:rPr>
              <a:t>Кликни на врећу са новцем да би изабрао ново питање!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11635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1636" name="Rectangle 20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111637" name="AutoShape 21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111638" name="Text Box 22"/>
          <p:cNvSpPr txBox="1">
            <a:spLocks noChangeArrowheads="1"/>
          </p:cNvSpPr>
          <p:nvPr/>
        </p:nvSpPr>
        <p:spPr bwMode="auto">
          <a:xfrm>
            <a:off x="2667000" y="3048000"/>
            <a:ext cx="42767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500 </a:t>
            </a:r>
            <a:r>
              <a:rPr lang="en-US" sz="4800" b="1">
                <a:solidFill>
                  <a:srgbClr val="FFFF00"/>
                </a:solidFill>
              </a:rPr>
              <a:t>000</a:t>
            </a:r>
            <a:r>
              <a:rPr lang="sr-Cyrl-CS" sz="4800" b="1">
                <a:solidFill>
                  <a:srgbClr val="FFFF00"/>
                </a:solidFill>
              </a:rPr>
              <a:t> динара</a:t>
            </a:r>
            <a:endParaRPr lang="en-US" sz="4800" b="1">
              <a:solidFill>
                <a:srgbClr val="FFFF00"/>
              </a:solidFill>
            </a:endParaRPr>
          </a:p>
        </p:txBody>
      </p:sp>
      <p:pic>
        <p:nvPicPr>
          <p:cNvPr id="111639" name="Picture 23" descr="nova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3" fill="hold"/>
                                        <p:tgtEl>
                                          <p:spTgt spid="1116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63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84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668" name="AutoShape 4"/>
          <p:cNvSpPr>
            <a:spLocks noChangeArrowheads="1"/>
          </p:cNvSpPr>
          <p:nvPr/>
        </p:nvSpPr>
        <p:spPr bwMode="auto">
          <a:xfrm>
            <a:off x="533400" y="457200"/>
            <a:ext cx="7772400" cy="20574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69" name="AutoShape 5"/>
          <p:cNvSpPr>
            <a:spLocks noChangeArrowheads="1"/>
          </p:cNvSpPr>
          <p:nvPr/>
        </p:nvSpPr>
        <p:spPr bwMode="auto">
          <a:xfrm>
            <a:off x="304800" y="31242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r-Cyrl-RS" dirty="0" smtClean="0"/>
              <a:t>у</a:t>
            </a:r>
            <a:endParaRPr lang="en-US" dirty="0"/>
          </a:p>
        </p:txBody>
      </p:sp>
      <p:sp>
        <p:nvSpPr>
          <p:cNvPr id="113670" name="AutoShape 6"/>
          <p:cNvSpPr>
            <a:spLocks noChangeArrowheads="1"/>
          </p:cNvSpPr>
          <p:nvPr/>
        </p:nvSpPr>
        <p:spPr bwMode="auto">
          <a:xfrm>
            <a:off x="4876800" y="3200400"/>
            <a:ext cx="39624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1" name="AutoShape 7"/>
          <p:cNvSpPr>
            <a:spLocks noChangeArrowheads="1"/>
          </p:cNvSpPr>
          <p:nvPr/>
        </p:nvSpPr>
        <p:spPr bwMode="auto">
          <a:xfrm>
            <a:off x="3048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AutoShape 8"/>
          <p:cNvSpPr>
            <a:spLocks noChangeArrowheads="1"/>
          </p:cNvSpPr>
          <p:nvPr/>
        </p:nvSpPr>
        <p:spPr bwMode="auto">
          <a:xfrm>
            <a:off x="4953000" y="4876800"/>
            <a:ext cx="3886200" cy="1143000"/>
          </a:xfrm>
          <a:prstGeom prst="flowChartTerminator">
            <a:avLst/>
          </a:prstGeom>
          <a:solidFill>
            <a:schemeClr val="tx2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>
            <a:off x="4191000" y="3657600"/>
            <a:ext cx="6858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>
            <a:off x="4191000" y="5410200"/>
            <a:ext cx="762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304800" y="25146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 smtClean="0">
                <a:solidFill>
                  <a:srgbClr val="FF9900"/>
                </a:solidFill>
                <a:hlinkClick r:id="rId3" action="ppaction://hlinksldjump"/>
              </a:rPr>
              <a:t>A:</a:t>
            </a:r>
            <a:r>
              <a:rPr lang="sr-Cyrl-RS" sz="3200" b="1" dirty="0" smtClean="0">
                <a:solidFill>
                  <a:srgbClr val="FF9900"/>
                </a:solidFill>
              </a:rPr>
              <a:t>Вукан</a:t>
            </a:r>
            <a:r>
              <a:rPr lang="en-US" sz="3200" b="1" dirty="0" smtClean="0">
                <a:solidFill>
                  <a:srgbClr val="FF9900"/>
                </a:solidFill>
              </a:rPr>
              <a:t> 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3676" name="Rectangle 12"/>
          <p:cNvSpPr>
            <a:spLocks noChangeArrowheads="1"/>
          </p:cNvSpPr>
          <p:nvPr/>
        </p:nvSpPr>
        <p:spPr bwMode="auto">
          <a:xfrm>
            <a:off x="4953000" y="30480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3" action="ppaction://hlinksldjump"/>
              </a:rPr>
              <a:t>B:</a:t>
            </a:r>
            <a:r>
              <a:rPr lang="en-US" sz="3200" b="1" dirty="0">
                <a:solidFill>
                  <a:srgbClr val="FF9900"/>
                </a:solidFill>
              </a:rPr>
              <a:t> </a:t>
            </a:r>
            <a:r>
              <a:rPr lang="sr-Cyrl-RS" sz="3200" b="1" dirty="0" smtClean="0">
                <a:solidFill>
                  <a:srgbClr val="FF9900"/>
                </a:solidFill>
              </a:rPr>
              <a:t>Немања </a:t>
            </a:r>
            <a:r>
              <a:rPr lang="en-US" sz="3200" b="1" dirty="0" smtClean="0">
                <a:solidFill>
                  <a:srgbClr val="FF9900"/>
                </a:solidFill>
              </a:rPr>
              <a:t> 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3677" name="Rectangle 13"/>
          <p:cNvSpPr>
            <a:spLocks noChangeArrowheads="1"/>
          </p:cNvSpPr>
          <p:nvPr/>
        </p:nvSpPr>
        <p:spPr bwMode="auto">
          <a:xfrm>
            <a:off x="304800" y="47244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4" action="ppaction://hlinksldjump"/>
              </a:rPr>
              <a:t>C:</a:t>
            </a:r>
            <a:r>
              <a:rPr lang="en-US" sz="3200" b="1" dirty="0">
                <a:solidFill>
                  <a:srgbClr val="FF9900"/>
                </a:solidFill>
              </a:rPr>
              <a:t> </a:t>
            </a:r>
            <a:r>
              <a:rPr lang="sr-Cyrl-RS" sz="3200" b="1" dirty="0" smtClean="0">
                <a:solidFill>
                  <a:srgbClr val="FF9900"/>
                </a:solidFill>
              </a:rPr>
              <a:t>Растко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3678" name="Rectangle 14"/>
          <p:cNvSpPr>
            <a:spLocks noChangeArrowheads="1"/>
          </p:cNvSpPr>
          <p:nvPr/>
        </p:nvSpPr>
        <p:spPr bwMode="auto">
          <a:xfrm>
            <a:off x="4953000" y="4343400"/>
            <a:ext cx="381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  <a:buSzPct val="60000"/>
              <a:buFont typeface="Wingdings" pitchFamily="2" charset="2"/>
              <a:buChar char="u"/>
            </a:pPr>
            <a:r>
              <a:rPr lang="en-US" sz="3200" b="1" dirty="0">
                <a:solidFill>
                  <a:srgbClr val="FF9900"/>
                </a:solidFill>
                <a:hlinkClick r:id="rId3" action="ppaction://hlinksldjump"/>
              </a:rPr>
              <a:t>D:</a:t>
            </a:r>
            <a:r>
              <a:rPr lang="en-US" sz="3200" b="1" dirty="0">
                <a:solidFill>
                  <a:srgbClr val="FF9900"/>
                </a:solidFill>
              </a:rPr>
              <a:t> </a:t>
            </a:r>
            <a:r>
              <a:rPr lang="sr-Cyrl-RS" sz="3200" b="1" smtClean="0">
                <a:solidFill>
                  <a:srgbClr val="FF9900"/>
                </a:solidFill>
              </a:rPr>
              <a:t>Стефан</a:t>
            </a:r>
            <a:r>
              <a:rPr lang="en-US" sz="3200" b="1" smtClean="0">
                <a:solidFill>
                  <a:srgbClr val="FF9900"/>
                </a:solidFill>
              </a:rPr>
              <a:t> </a:t>
            </a:r>
            <a:endParaRPr lang="en-US" sz="3200" b="1" dirty="0">
              <a:solidFill>
                <a:srgbClr val="FF9900"/>
              </a:solidFill>
            </a:endParaRPr>
          </a:p>
        </p:txBody>
      </p:sp>
      <p:sp>
        <p:nvSpPr>
          <p:cNvPr id="113679" name="Text Box 15"/>
          <p:cNvSpPr txBox="1">
            <a:spLocks noChangeArrowheads="1"/>
          </p:cNvSpPr>
          <p:nvPr/>
        </p:nvSpPr>
        <p:spPr bwMode="auto">
          <a:xfrm>
            <a:off x="3429000" y="6172200"/>
            <a:ext cx="3810000" cy="466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FF"/>
                </a:solidFill>
              </a:rPr>
              <a:t>Питање за 1 000 000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sr-Cyrl-CS">
                <a:solidFill>
                  <a:srgbClr val="FFFFFF"/>
                </a:solidFill>
              </a:rPr>
              <a:t>динара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13681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QUESTION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724400" y="1828800"/>
            <a:ext cx="304800" cy="304800"/>
          </a:xfrm>
          <a:prstGeom prst="rect">
            <a:avLst/>
          </a:prstGeom>
          <a:noFill/>
        </p:spPr>
      </p:pic>
      <p:sp>
        <p:nvSpPr>
          <p:cNvPr id="113686" name="Text Box 22"/>
          <p:cNvSpPr txBox="1">
            <a:spLocks noChangeArrowheads="1"/>
          </p:cNvSpPr>
          <p:nvPr/>
        </p:nvSpPr>
        <p:spPr bwMode="auto">
          <a:xfrm>
            <a:off x="2270125" y="2555875"/>
            <a:ext cx="545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>
                <a:solidFill>
                  <a:srgbClr val="FFFF00"/>
                </a:solidFill>
              </a:rPr>
              <a:t>Кликните на слово са тачним одговором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13688" name="Rectangle 24"/>
          <p:cNvSpPr>
            <a:spLocks noChangeArrowheads="1"/>
          </p:cNvSpPr>
          <p:nvPr/>
        </p:nvSpPr>
        <p:spPr bwMode="auto">
          <a:xfrm>
            <a:off x="685800" y="6096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RS" sz="4400" dirty="0" smtClean="0">
                <a:solidFill>
                  <a:srgbClr val="FFFFFF"/>
                </a:solidFill>
              </a:rPr>
              <a:t>Како се звао најмлађи си српског жупана Стефана Немање</a:t>
            </a:r>
            <a:r>
              <a:rPr lang="sr-Latn-CS" sz="4400" dirty="0" smtClean="0">
                <a:solidFill>
                  <a:srgbClr val="FFFFFF"/>
                </a:solidFill>
              </a:rPr>
              <a:t>?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0" fill="hold"/>
                                        <p:tgtEl>
                                          <p:spTgt spid="1136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681"/>
                </p:tgtEl>
              </p:cMediaNode>
            </p:audio>
          </p:childTnLst>
        </p:cTn>
      </p:par>
    </p:tnLst>
    <p:bldLst>
      <p:bldP spid="113675" grpId="0" autoUpdateAnimBg="0"/>
      <p:bldP spid="113676" grpId="0" autoUpdateAnimBg="0"/>
      <p:bldP spid="113677" grpId="0" autoUpdateAnimBg="0"/>
      <p:bldP spid="113678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200400" y="5918200"/>
            <a:ext cx="3382963" cy="466725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b="1">
                <a:solidFill>
                  <a:srgbClr val="FFFF00"/>
                </a:solidFill>
                <a:hlinkClick r:id="rId2" action="ppaction://hlinksldjump"/>
              </a:rPr>
              <a:t>ПОКУШАЈ ПОНОВО</a:t>
            </a:r>
            <a:r>
              <a:rPr lang="en-US" b="1">
                <a:solidFill>
                  <a:srgbClr val="FFFF00"/>
                </a:solidFill>
                <a:hlinkClick r:id="rId2" action="ppaction://hlinksldjump"/>
              </a:rPr>
              <a:t>!</a:t>
            </a:r>
            <a:endParaRPr lang="en-US" b="1">
              <a:solidFill>
                <a:srgbClr val="FFFF00"/>
              </a:solidFill>
            </a:endParaRP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auto">
          <a:xfrm>
            <a:off x="914400" y="1676400"/>
            <a:ext cx="6858000" cy="3962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4800" b="1">
                <a:solidFill>
                  <a:schemeClr val="accent2"/>
                </a:solidFill>
              </a:rPr>
              <a:t>НЕТАЧНО</a:t>
            </a:r>
            <a:r>
              <a:rPr lang="en-US" sz="48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74759" name="Picture 7" descr="smil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1000"/>
            <a:ext cx="1905000" cy="184785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1676400" y="41910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7467600" y="3429000"/>
            <a:ext cx="10668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676400" y="2819400"/>
            <a:ext cx="53340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304800" y="3505200"/>
            <a:ext cx="914400" cy="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>
            <a:off x="1219200" y="28194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1219200" y="3505200"/>
            <a:ext cx="457200" cy="6858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7010400" y="2819400"/>
            <a:ext cx="457200" cy="6096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V="1">
            <a:off x="7010400" y="3429000"/>
            <a:ext cx="457200" cy="7620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2743200" y="3124200"/>
            <a:ext cx="26225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r-Cyrl-CS" sz="4800" b="1">
                <a:solidFill>
                  <a:srgbClr val="FFFF00"/>
                </a:solidFill>
              </a:rPr>
              <a:t>1 000 000</a:t>
            </a:r>
            <a:endParaRPr lang="en-US" sz="4800" b="1">
              <a:solidFill>
                <a:srgbClr val="FFFF00"/>
              </a:solidFill>
            </a:endParaRPr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>
            <a:off x="381000" y="1219200"/>
            <a:ext cx="8305800" cy="4800600"/>
          </a:xfrm>
          <a:prstGeom prst="irregularSeal2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8687" name="Picture 15" descr="bs00770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8200"/>
            <a:ext cx="2362200" cy="2209800"/>
          </a:xfrm>
          <a:prstGeom prst="rect">
            <a:avLst/>
          </a:prstGeom>
          <a:noFill/>
        </p:spPr>
      </p:pic>
      <p:sp>
        <p:nvSpPr>
          <p:cNvPr id="2869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1676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sr-Cyrl-CS" sz="8800">
                <a:solidFill>
                  <a:srgbClr val="66CCFF"/>
                </a:solidFill>
              </a:rPr>
              <a:t>ПОГОДАК</a:t>
            </a:r>
            <a:endParaRPr lang="en-US" sz="8800">
              <a:solidFill>
                <a:srgbClr val="66CCFF"/>
              </a:solidFill>
            </a:endParaRPr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>
            <a:off x="0" y="228600"/>
            <a:ext cx="2819400" cy="25908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r-Cyrl-CS" sz="3200" b="1">
                <a:solidFill>
                  <a:schemeClr val="accent2"/>
                </a:solidFill>
              </a:rPr>
              <a:t>Тачно</a:t>
            </a:r>
            <a:r>
              <a:rPr lang="en-US" sz="3200" b="1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28693" name="Picture 21" descr="nova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267200"/>
            <a:ext cx="2438400" cy="2500313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3" grpId="0" autoUpdateAnimBg="0"/>
      <p:bldP spid="2868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000066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AAAB8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FFFF00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1347</TotalTime>
  <Words>772</Words>
  <Application>Microsoft PowerPoint</Application>
  <PresentationFormat>On-screen Show (4:3)</PresentationFormat>
  <Paragraphs>304</Paragraphs>
  <Slides>47</Slides>
  <Notes>0</Notes>
  <HiddenSlides>0</HiddenSlides>
  <MMClips>43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Blank Presentation</vt:lpstr>
      <vt:lpstr>Equation</vt:lpstr>
      <vt:lpstr>Желите ли да постанете МИЛИОНЕР?  </vt:lpstr>
      <vt:lpstr>Slide 2</vt:lpstr>
      <vt:lpstr>Колико слова има наша азбука?</vt:lpstr>
      <vt:lpstr>Slide 4</vt:lpstr>
      <vt:lpstr>ПОГОДАК</vt:lpstr>
      <vt:lpstr> Пронађи реч истог значења? пут</vt:lpstr>
      <vt:lpstr>Slide 7</vt:lpstr>
      <vt:lpstr>ПОГОДАК</vt:lpstr>
      <vt:lpstr>Шта значи реч? ратар </vt:lpstr>
      <vt:lpstr>Slide 10</vt:lpstr>
      <vt:lpstr>ПОГОДАК</vt:lpstr>
      <vt:lpstr>Шта значи реч?  дажд</vt:lpstr>
      <vt:lpstr>Slide 13</vt:lpstr>
      <vt:lpstr>Slide 14</vt:lpstr>
      <vt:lpstr>Шта значи реч? вал</vt:lpstr>
      <vt:lpstr>Slide 16</vt:lpstr>
      <vt:lpstr>Slide 17</vt:lpstr>
      <vt:lpstr>Која особина је врлина?</vt:lpstr>
      <vt:lpstr>Slide 19</vt:lpstr>
      <vt:lpstr>Slide 20</vt:lpstr>
      <vt:lpstr>,     2. Како ћkKKKKkkKkkkkkkkKkkkkkеKa Речи које означавају радљу зову се...мkkkkенити збир аKKkко:  а) оба сабирка повећамо за 6,     </vt:lpstr>
      <vt:lpstr>Slide 22</vt:lpstr>
      <vt:lpstr>Slide 23</vt:lpstr>
      <vt:lpstr>Текст “Пас и његова сенка је...</vt:lpstr>
      <vt:lpstr>Slide 25</vt:lpstr>
      <vt:lpstr>Slide 26</vt:lpstr>
      <vt:lpstr>Шта значи реч? ТРУДБЕНИК </vt:lpstr>
      <vt:lpstr>Slide 28</vt:lpstr>
      <vt:lpstr>Slide 29</vt:lpstr>
      <vt:lpstr>Шта значи реч ? АРИЈА</vt:lpstr>
      <vt:lpstr>Slide 31</vt:lpstr>
      <vt:lpstr>Slide 32</vt:lpstr>
      <vt:lpstr>Која је дивља животиња чест гост у баснама?</vt:lpstr>
      <vt:lpstr>Slide 34</vt:lpstr>
      <vt:lpstr>Slide 35</vt:lpstr>
      <vt:lpstr> </vt:lpstr>
      <vt:lpstr>Slide 37</vt:lpstr>
      <vt:lpstr>Slide 38</vt:lpstr>
      <vt:lpstr>Како се зову стабљике пшенице са којих је одвојено зрневље?</vt:lpstr>
      <vt:lpstr>Slide 40</vt:lpstr>
      <vt:lpstr>Slide 41</vt:lpstr>
      <vt:lpstr>“Доживљаји мачка Тоше”написао је</vt:lpstr>
      <vt:lpstr>Slide 43</vt:lpstr>
      <vt:lpstr>Slide 44</vt:lpstr>
      <vt:lpstr>Slide 45</vt:lpstr>
      <vt:lpstr>Slide 46</vt:lpstr>
      <vt:lpstr>Slide 47</vt:lpstr>
    </vt:vector>
  </TitlesOfParts>
  <Company>UW-Whitewater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Dianne Jones</dc:creator>
  <cp:lastModifiedBy>Computer</cp:lastModifiedBy>
  <cp:revision>235</cp:revision>
  <dcterms:created xsi:type="dcterms:W3CDTF">2001-02-13T03:43:38Z</dcterms:created>
  <dcterms:modified xsi:type="dcterms:W3CDTF">2013-01-07T21:52:05Z</dcterms:modified>
</cp:coreProperties>
</file>