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8D6"/>
  </p:clrMru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21366BE-BCCA-4C49-BDFD-FC0F545E71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37493-44EB-4D2F-B291-2975F4876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D8E1438-87E5-4F88-B17A-25798E9E8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D56CC9B-1B8C-44F7-A258-DD3E639A33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0AAA271-AAA2-4359-AA59-F52B6B9F3A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707A5-FD79-45DE-83E0-5563EC598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46955B-484D-4FC8-801D-9A7F528DD9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99152-2A67-403B-9B38-77100585E9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4F0158D6-C020-49FF-A8A1-83DC782A51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BBDBA-E97E-4380-878C-A476B1395F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4CD02-6FC3-4432-BA60-6B0DBEE508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>
            <a:normAutofit/>
          </a:bodyPr>
          <a:lstStyle/>
          <a:p>
            <a:pPr lvl="0"/>
            <a:endParaRPr lang="sr-Latn-CS" noProof="0" smtClean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7E25B-2B33-4264-BFF4-ED16B97251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55A3F85-A24B-4835-9154-342AD3947B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55" r:id="rId2"/>
    <p:sldLayoutId id="2147483761" r:id="rId3"/>
    <p:sldLayoutId id="2147483762" r:id="rId4"/>
    <p:sldLayoutId id="2147483763" r:id="rId5"/>
    <p:sldLayoutId id="2147483756" r:id="rId6"/>
    <p:sldLayoutId id="2147483764" r:id="rId7"/>
    <p:sldLayoutId id="2147483757" r:id="rId8"/>
    <p:sldLayoutId id="2147483765" r:id="rId9"/>
    <p:sldLayoutId id="2147483758" r:id="rId10"/>
    <p:sldLayoutId id="2147483766" r:id="rId11"/>
    <p:sldLayoutId id="214748375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3" Type="http://schemas.openxmlformats.org/officeDocument/2006/relationships/slide" Target="slide4.xml"/><Relationship Id="rId21" Type="http://schemas.openxmlformats.org/officeDocument/2006/relationships/slide" Target="slide23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24" Type="http://schemas.openxmlformats.org/officeDocument/2006/relationships/slide" Target="slide26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5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16_rastko_.mp3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Hilandarska%20zvona.mp3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Tamo%20Daleko.mp3" TargetMode="Externa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1143000" y="4038600"/>
            <a:ext cx="7696200" cy="1828800"/>
          </a:xfrm>
        </p:spPr>
        <p:txBody>
          <a:bodyPr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Музичке и ликовне мозгалице</a:t>
            </a:r>
            <a:endParaRPr lang="en-US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pPr eaLnBrk="1" hangingPunct="1"/>
            <a:r>
              <a:rPr lang="sr-Cyrl-CS" smtClean="0"/>
              <a:t>КВИЗ - Природа и друштво 4</a:t>
            </a:r>
            <a:endParaRPr lang="en-US" smtClean="0"/>
          </a:p>
        </p:txBody>
      </p:sp>
      <p:sp>
        <p:nvSpPr>
          <p:cNvPr id="2052" name="AutoShape 4">
            <a:hlinkClick r:id="" action="ppaction://hlinkshowjump?jump=nextslide" highlightClick="1">
              <a:snd r:embed="rId2" name="drumroll.wav" builtIn="1"/>
            </a:hlinkClick>
          </p:cNvPr>
          <p:cNvSpPr>
            <a:spLocks noChangeArrowheads="1"/>
          </p:cNvSpPr>
          <p:nvPr/>
        </p:nvSpPr>
        <p:spPr bwMode="auto">
          <a:xfrm>
            <a:off x="7924800" y="6096000"/>
            <a:ext cx="838200" cy="6096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38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pPr eaLnBrk="1" hangingPunct="1"/>
            <a:r>
              <a:rPr lang="sr-Cyrl-CS" sz="4000" smtClean="0"/>
              <a:t>Изабери поље!</a:t>
            </a:r>
            <a:endParaRPr lang="en-US" sz="4000" smtClean="0"/>
          </a:p>
        </p:txBody>
      </p:sp>
      <p:graphicFrame>
        <p:nvGraphicFramePr>
          <p:cNvPr id="10277" name="Group 37"/>
          <p:cNvGraphicFramePr>
            <a:graphicFrameLocks noGrp="1"/>
          </p:cNvGraphicFramePr>
          <p:nvPr>
            <p:ph type="tbl" idx="1"/>
          </p:nvPr>
        </p:nvGraphicFramePr>
        <p:xfrm>
          <a:off x="609600" y="1752600"/>
          <a:ext cx="7693025" cy="4654551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538288"/>
                <a:gridCol w="1538287"/>
                <a:gridCol w="1539875"/>
                <a:gridCol w="1538288"/>
                <a:gridCol w="1538287"/>
              </a:tblGrid>
              <a:tr h="931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" action="ppaction://hlinksldjump"/>
                        </a:rPr>
                        <a:t>1</a:t>
                      </a: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3" action="ppaction://hlinksldjump"/>
                        </a:rPr>
                        <a:t>2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4" action="ppaction://hlinksldjump"/>
                        </a:rPr>
                        <a:t>3</a:t>
                      </a: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5" action="ppaction://hlinksldjump"/>
                        </a:rPr>
                        <a:t>4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6" action="ppaction://hlinksldjump"/>
                        </a:rPr>
                        <a:t>5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7" action="ppaction://hlinksldjump"/>
                        </a:rPr>
                        <a:t>6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8" action="ppaction://hlinksldjump"/>
                        </a:rPr>
                        <a:t>7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9" action="ppaction://hlinksldjump"/>
                        </a:rPr>
                        <a:t>8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0" action="ppaction://hlinksldjump"/>
                        </a:rPr>
                        <a:t>9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1" action="ppaction://hlinksldjump"/>
                        </a:rPr>
                        <a:t>10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31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2" action="ppaction://hlinksldjump"/>
                        </a:rPr>
                        <a:t>11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3" action="ppaction://hlinksldjump"/>
                        </a:rPr>
                        <a:t>12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4" action="ppaction://hlinksldjump"/>
                        </a:rPr>
                        <a:t>13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5" action="ppaction://hlinksldjump"/>
                        </a:rPr>
                        <a:t>14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6" action="ppaction://hlinksldjump"/>
                        </a:rPr>
                        <a:t>15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7" action="ppaction://hlinksldjump"/>
                        </a:rPr>
                        <a:t>16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8" action="ppaction://hlinksldjump"/>
                        </a:rPr>
                        <a:t>17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9" action="ppaction://hlinksldjump"/>
                        </a:rPr>
                        <a:t>18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20" action="ppaction://hlinksldjump"/>
                        </a:rPr>
                        <a:t>19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1" action="ppaction://hlinksldjump"/>
                        </a:rPr>
                        <a:t>20</a:t>
                      </a: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40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1" action="ppaction://hlinksldjump"/>
                        </a:rPr>
                        <a:t>21</a:t>
                      </a: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40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2" action="ppaction://hlinksldjump"/>
                        </a:rPr>
                        <a:t>22</a:t>
                      </a: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40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3" action="ppaction://hlinksldjump"/>
                        </a:rPr>
                        <a:t>23</a:t>
                      </a: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40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4" action="ppaction://hlinksldjump"/>
                        </a:rPr>
                        <a:t>24</a:t>
                      </a: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90600"/>
          </a:xfrm>
        </p:spPr>
        <p:txBody>
          <a:bodyPr/>
          <a:lstStyle/>
          <a:p>
            <a:pPr eaLnBrk="1" hangingPunct="1"/>
            <a:r>
              <a:rPr lang="en-US" sz="3600" smtClean="0"/>
              <a:t>1.  </a:t>
            </a:r>
            <a:r>
              <a:rPr lang="sr-Cyrl-CS" sz="3600" smtClean="0"/>
              <a:t>Посматрај слику и одговори ...</a:t>
            </a:r>
            <a:endParaRPr lang="en-US" sz="3600" smtClean="0"/>
          </a:p>
        </p:txBody>
      </p:sp>
      <p:pic>
        <p:nvPicPr>
          <p:cNvPr id="11267" name="Content Placeholder 4" descr="Sveti_Simeon_Kraljeva_Crkva_detalj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1828800"/>
            <a:ext cx="4114800" cy="4313238"/>
          </a:xfrm>
        </p:spPr>
      </p:pic>
      <p:sp>
        <p:nvSpPr>
          <p:cNvPr id="11268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724400" y="1981200"/>
            <a:ext cx="4572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19088" indent="-319088" ea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/>
            </a:pPr>
            <a:r>
              <a:rPr lang="sr-Cyrl-CS" sz="2400" dirty="0">
                <a:latin typeface="+mn-lt"/>
              </a:rPr>
              <a:t>Ко је приказан на слици?</a:t>
            </a:r>
          </a:p>
          <a:p>
            <a:pPr marL="319088" indent="-319088" ea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/>
            </a:pPr>
            <a:r>
              <a:rPr lang="sr-Cyrl-CS" sz="2400" dirty="0">
                <a:latin typeface="+mn-lt"/>
              </a:rPr>
              <a:t>У ком веку је владао Србијом?</a:t>
            </a:r>
          </a:p>
          <a:p>
            <a:pPr marL="319088" indent="-319088" ea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/>
            </a:pPr>
            <a:r>
              <a:rPr lang="sr-Cyrl-CS" sz="2400" dirty="0">
                <a:latin typeface="+mn-lt"/>
              </a:rPr>
              <a:t> По чему је познат?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/>
          <a:p>
            <a:pPr eaLnBrk="1" hangingPunct="1"/>
            <a:r>
              <a:rPr lang="sr-Cyrl-CS" sz="3000" smtClean="0"/>
              <a:t> </a:t>
            </a:r>
            <a:r>
              <a:rPr lang="en-US" sz="3600" smtClean="0"/>
              <a:t>2.  </a:t>
            </a:r>
            <a:r>
              <a:rPr lang="sr-Cyrl-CS" sz="3600" smtClean="0"/>
              <a:t>Послушај песму и одговори ....</a:t>
            </a:r>
            <a:endParaRPr lang="en-US" sz="36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828800"/>
            <a:ext cx="4724400" cy="1600200"/>
          </a:xfrm>
        </p:spPr>
        <p:txBody>
          <a:bodyPr/>
          <a:lstStyle/>
          <a:p>
            <a:pPr eaLnBrk="1" hangingPunct="1"/>
            <a:r>
              <a:rPr lang="sr-Cyrl-CS" sz="2400" smtClean="0"/>
              <a:t>Коме је посвећена песма?</a:t>
            </a:r>
          </a:p>
          <a:p>
            <a:pPr eaLnBrk="1" hangingPunct="1"/>
            <a:r>
              <a:rPr lang="sr-Cyrl-CS" sz="2400" smtClean="0"/>
              <a:t>Шта је опевано у песми?</a:t>
            </a:r>
          </a:p>
          <a:p>
            <a:pPr eaLnBrk="1" hangingPunct="1"/>
            <a:r>
              <a:rPr lang="sr-Cyrl-CS" sz="2400" smtClean="0"/>
              <a:t>Шта знаш о њему?</a:t>
            </a:r>
            <a:endParaRPr lang="en-US" sz="2400" smtClean="0"/>
          </a:p>
        </p:txBody>
      </p:sp>
      <p:sp>
        <p:nvSpPr>
          <p:cNvPr id="12292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6" name="16_rastko_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858000" y="60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veti_Sava_Kraljeva_Crkva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1905000"/>
            <a:ext cx="2971800" cy="397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11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61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3.  </a:t>
            </a:r>
            <a:r>
              <a:rPr lang="sr-Cyrl-CS" sz="3200" smtClean="0"/>
              <a:t>Посматрај слику и одговори ....</a:t>
            </a:r>
            <a:endParaRPr lang="en-US" sz="32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5175" y="1828800"/>
            <a:ext cx="4568825" cy="2438400"/>
          </a:xfrm>
        </p:spPr>
        <p:txBody>
          <a:bodyPr/>
          <a:lstStyle/>
          <a:p>
            <a:pPr eaLnBrk="1" hangingPunct="1"/>
            <a:r>
              <a:rPr lang="sr-Cyrl-CS" sz="2400" smtClean="0"/>
              <a:t>Шта је приказано на слици?</a:t>
            </a:r>
          </a:p>
          <a:p>
            <a:pPr eaLnBrk="1" hangingPunct="1"/>
            <a:r>
              <a:rPr lang="sr-Cyrl-CS" sz="2400" smtClean="0"/>
              <a:t> Чија задужбина је приказана на слици ?</a:t>
            </a:r>
          </a:p>
          <a:p>
            <a:pPr eaLnBrk="1" hangingPunct="1"/>
            <a:r>
              <a:rPr lang="sr-Cyrl-CS" sz="2400" smtClean="0"/>
              <a:t>Ко је крунисан у овом манастиру?</a:t>
            </a:r>
            <a:endParaRPr lang="en-US" sz="2400" smtClean="0"/>
          </a:p>
        </p:txBody>
      </p:sp>
      <p:sp>
        <p:nvSpPr>
          <p:cNvPr id="1331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5" name="Picture 4" descr="3386_Manastir%20%C5%BDi%C4%8Da,%20Srbij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76400"/>
            <a:ext cx="4271763" cy="4314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4.  </a:t>
            </a:r>
            <a:r>
              <a:rPr lang="sr-Cyrl-CS" sz="2800" smtClean="0"/>
              <a:t>Послушај звук и одговори .... </a:t>
            </a:r>
            <a:endParaRPr lang="en-US" sz="28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600200"/>
            <a:ext cx="8153400" cy="4495800"/>
          </a:xfrm>
        </p:spPr>
        <p:txBody>
          <a:bodyPr/>
          <a:lstStyle/>
          <a:p>
            <a:pPr algn="just" eaLnBrk="1" hangingPunct="1"/>
            <a:r>
              <a:rPr lang="sr-Cyrl-CS" sz="2800" smtClean="0"/>
              <a:t>Шта је представљено звуком?</a:t>
            </a:r>
          </a:p>
          <a:p>
            <a:pPr algn="just" eaLnBrk="1" hangingPunct="1"/>
            <a:r>
              <a:rPr lang="sr-Cyrl-CS" sz="2800" smtClean="0"/>
              <a:t>Ко је подигао Хиландар?</a:t>
            </a:r>
          </a:p>
          <a:p>
            <a:pPr algn="just" eaLnBrk="1" hangingPunct="1"/>
            <a:r>
              <a:rPr lang="sr-Cyrl-CS" sz="2800" smtClean="0"/>
              <a:t>Где се налази Хиландар?</a:t>
            </a:r>
          </a:p>
        </p:txBody>
      </p:sp>
      <p:sp>
        <p:nvSpPr>
          <p:cNvPr id="14340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11" name="Hilandarska zvon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638800" y="685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99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1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5.  </a:t>
            </a:r>
            <a:r>
              <a:rPr lang="sr-Cyrl-CS" sz="3200" smtClean="0"/>
              <a:t>Посматрај слику и одговори ....</a:t>
            </a:r>
            <a:endParaRPr lang="en-US" sz="32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676400"/>
            <a:ext cx="6629400" cy="533400"/>
          </a:xfrm>
        </p:spPr>
        <p:txBody>
          <a:bodyPr/>
          <a:lstStyle/>
          <a:p>
            <a:pPr eaLnBrk="1" hangingPunct="1"/>
            <a:r>
              <a:rPr lang="sr-Cyrl-CS" sz="2400" smtClean="0"/>
              <a:t>Шта је на слици представљено? Опиши.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/>
          </a:p>
        </p:txBody>
      </p:sp>
      <p:sp>
        <p:nvSpPr>
          <p:cNvPr id="1536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8" name="Picture 7" descr="480px-Serbian_Empire_in_14th_century-sr_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071650"/>
            <a:ext cx="3829080" cy="4786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6.  </a:t>
            </a:r>
            <a:r>
              <a:rPr lang="sr-Cyrl-CS" sz="3200" smtClean="0"/>
              <a:t>Посматрај слику и одговори ....</a:t>
            </a:r>
            <a:endParaRPr lang="en-US" sz="32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5715000"/>
            <a:ext cx="8153400" cy="990600"/>
          </a:xfrm>
        </p:spPr>
        <p:txBody>
          <a:bodyPr/>
          <a:lstStyle/>
          <a:p>
            <a:pPr eaLnBrk="1" hangingPunct="1"/>
            <a:r>
              <a:rPr lang="sr-Cyrl-CS" sz="2400" smtClean="0"/>
              <a:t>Шта је приказано на слици?</a:t>
            </a:r>
          </a:p>
          <a:p>
            <a:pPr eaLnBrk="1" hangingPunct="1"/>
            <a:r>
              <a:rPr lang="sr-Cyrl-CS" sz="2400" smtClean="0"/>
              <a:t>Који познати сликар је насликао ову слику?</a:t>
            </a:r>
          </a:p>
          <a:p>
            <a:pPr eaLnBrk="1" hangingPunct="1"/>
            <a:endParaRPr lang="en-US" sz="2400" smtClean="0"/>
          </a:p>
        </p:txBody>
      </p:sp>
      <p:sp>
        <p:nvSpPr>
          <p:cNvPr id="1638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6" name="Picture 5" descr="Krunisanje_Cara_Du__ana.jpg"/>
          <p:cNvPicPr>
            <a:picLocks noChangeAspect="1"/>
          </p:cNvPicPr>
          <p:nvPr/>
        </p:nvPicPr>
        <p:blipFill>
          <a:blip r:embed="rId3">
            <a:lum bright="10000" contrast="20000"/>
          </a:blip>
          <a:stretch>
            <a:fillRect/>
          </a:stretch>
        </p:blipFill>
        <p:spPr>
          <a:xfrm>
            <a:off x="914400" y="1600200"/>
            <a:ext cx="6553200" cy="4146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7.  </a:t>
            </a:r>
            <a:r>
              <a:rPr lang="sr-Cyrl-CS" sz="3200" smtClean="0"/>
              <a:t>Посматрај слику и одговори ...</a:t>
            </a:r>
            <a:endParaRPr lang="en-US" sz="36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600200"/>
            <a:ext cx="8153400" cy="762000"/>
          </a:xfrm>
        </p:spPr>
        <p:txBody>
          <a:bodyPr/>
          <a:lstStyle/>
          <a:p>
            <a:pPr eaLnBrk="1" hangingPunct="1"/>
            <a:r>
              <a:rPr lang="sr-Cyrl-CS" sz="2400" smtClean="0"/>
              <a:t>Коме је подигнут споменик и где?</a:t>
            </a:r>
          </a:p>
          <a:p>
            <a:pPr eaLnBrk="1" hangingPunct="1"/>
            <a:r>
              <a:rPr lang="sr-Cyrl-CS" sz="2400" smtClean="0"/>
              <a:t> Шта знаш о њему?</a:t>
            </a:r>
            <a:endParaRPr lang="en-US" sz="2400" smtClean="0"/>
          </a:p>
        </p:txBody>
      </p:sp>
      <p:sp>
        <p:nvSpPr>
          <p:cNvPr id="1741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7" name="Picture 6" descr="Car_Laz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590800"/>
            <a:ext cx="5486400" cy="4118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8. </a:t>
            </a:r>
            <a:r>
              <a:rPr lang="sr-Cyrl-CS" sz="3200" smtClean="0"/>
              <a:t>Посматрај слику и одговори ....</a:t>
            </a:r>
            <a:endParaRPr lang="en-US" sz="3200" smtClean="0"/>
          </a:p>
        </p:txBody>
      </p:sp>
      <p:sp>
        <p:nvSpPr>
          <p:cNvPr id="1229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"/>
          </p:nvPr>
        </p:nvSpPr>
        <p:spPr>
          <a:xfrm>
            <a:off x="762000" y="5867400"/>
            <a:ext cx="8153400" cy="762000"/>
          </a:xfrm>
        </p:spPr>
        <p:txBody>
          <a:bodyPr/>
          <a:lstStyle/>
          <a:p>
            <a:pPr eaLnBrk="1" hangingPunct="1"/>
            <a:r>
              <a:rPr lang="sr-Cyrl-CS" sz="2400" smtClean="0"/>
              <a:t>Шта је приказано на слици?</a:t>
            </a:r>
          </a:p>
          <a:p>
            <a:pPr eaLnBrk="1" hangingPunct="1"/>
            <a:r>
              <a:rPr lang="sr-Cyrl-CS" sz="2400" smtClean="0"/>
              <a:t> Када је овај град постао престоница Србије?</a:t>
            </a:r>
            <a:endParaRPr lang="sr-Latn-CS" sz="2400" smtClean="0"/>
          </a:p>
        </p:txBody>
      </p:sp>
      <p:pic>
        <p:nvPicPr>
          <p:cNvPr id="8" name="Picture 7" descr="bscap000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219200" y="1676400"/>
            <a:ext cx="5638800" cy="4135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9.  </a:t>
            </a:r>
            <a:r>
              <a:rPr lang="sr-Cyrl-CS" sz="3200" smtClean="0"/>
              <a:t>Посматрај слику и одговори ...</a:t>
            </a:r>
            <a:endParaRPr lang="en-US" sz="320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876800" y="2209800"/>
            <a:ext cx="4041775" cy="1066800"/>
          </a:xfrm>
        </p:spPr>
        <p:txBody>
          <a:bodyPr/>
          <a:lstStyle/>
          <a:p>
            <a:pPr eaLnBrk="1" hangingPunct="1"/>
            <a:r>
              <a:rPr lang="sr-Cyrl-CS" sz="2400" smtClean="0"/>
              <a:t>Ко је приказан на слици?</a:t>
            </a:r>
          </a:p>
          <a:p>
            <a:pPr eaLnBrk="1" hangingPunct="1"/>
            <a:r>
              <a:rPr lang="sr-Cyrl-CS" sz="2400" smtClean="0"/>
              <a:t>Шта знаш о томе?</a:t>
            </a:r>
            <a:endParaRPr lang="en-US" sz="2400" smtClean="0"/>
          </a:p>
        </p:txBody>
      </p:sp>
      <p:sp>
        <p:nvSpPr>
          <p:cNvPr id="1946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7" name="Picture 6" descr="Veljko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676400"/>
            <a:ext cx="3571900" cy="4521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10.  </a:t>
            </a:r>
            <a:r>
              <a:rPr lang="sr-Cyrl-CS" sz="3200" smtClean="0"/>
              <a:t>Посматрај слику и одговори ....</a:t>
            </a:r>
            <a:endParaRPr lang="en-US" sz="32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876800" y="2667000"/>
            <a:ext cx="4041775" cy="1066800"/>
          </a:xfrm>
        </p:spPr>
        <p:txBody>
          <a:bodyPr/>
          <a:lstStyle/>
          <a:p>
            <a:pPr eaLnBrk="1" hangingPunct="1"/>
            <a:r>
              <a:rPr lang="sr-Cyrl-CS" sz="2400" smtClean="0"/>
              <a:t>Ко је приказан на слици?</a:t>
            </a:r>
          </a:p>
          <a:p>
            <a:pPr eaLnBrk="1" hangingPunct="1"/>
            <a:r>
              <a:rPr lang="sr-Cyrl-CS" sz="2400" smtClean="0"/>
              <a:t>Шта знаш о њему?</a:t>
            </a:r>
            <a:endParaRPr lang="en-US" sz="2400" smtClean="0"/>
          </a:p>
        </p:txBody>
      </p:sp>
      <p:sp>
        <p:nvSpPr>
          <p:cNvPr id="2048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6" name="Picture 5" descr="karadjordje1.jpg"/>
          <p:cNvPicPr>
            <a:picLocks noChangeAspect="1"/>
          </p:cNvPicPr>
          <p:nvPr/>
        </p:nvPicPr>
        <p:blipFill>
          <a:blip r:embed="rId3">
            <a:lum contrast="10000"/>
          </a:blip>
          <a:stretch>
            <a:fillRect/>
          </a:stretch>
        </p:blipFill>
        <p:spPr>
          <a:xfrm>
            <a:off x="990600" y="1676400"/>
            <a:ext cx="3429000" cy="493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11.  </a:t>
            </a:r>
            <a:r>
              <a:rPr lang="sr-Cyrl-CS" sz="3200" smtClean="0"/>
              <a:t>Посматрај слике и одговори ....</a:t>
            </a:r>
            <a:endParaRPr lang="en-US" sz="32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838200"/>
          </a:xfrm>
        </p:spPr>
        <p:txBody>
          <a:bodyPr/>
          <a:lstStyle/>
          <a:p>
            <a:pPr eaLnBrk="1" hangingPunct="1"/>
            <a:r>
              <a:rPr lang="sr-Cyrl-CS" sz="2400" smtClean="0"/>
              <a:t>Ко је приказан на слици?</a:t>
            </a:r>
          </a:p>
          <a:p>
            <a:pPr eaLnBrk="1" hangingPunct="1"/>
            <a:r>
              <a:rPr lang="sr-Cyrl-CS" sz="2400" smtClean="0"/>
              <a:t>По чему су познати?</a:t>
            </a:r>
            <a:endParaRPr lang="en-US" sz="2400" smtClean="0"/>
          </a:p>
        </p:txBody>
      </p:sp>
      <p:sp>
        <p:nvSpPr>
          <p:cNvPr id="2150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5" name="Picture 4" descr="dositej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2714644" cy="3688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Vuk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2748217"/>
            <a:ext cx="2928958" cy="3652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12.jpg"/>
          <p:cNvPicPr>
            <a:picLocks noChangeAspect="1"/>
          </p:cNvPicPr>
          <p:nvPr/>
        </p:nvPicPr>
        <p:blipFill>
          <a:blip r:embed="rId2">
            <a:lum bright="10000" contrast="10000"/>
          </a:blip>
          <a:stretch>
            <a:fillRect/>
          </a:stretch>
        </p:blipFill>
        <p:spPr>
          <a:xfrm>
            <a:off x="533400" y="1752600"/>
            <a:ext cx="6434166" cy="4825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31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6106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12.</a:t>
            </a:r>
            <a:r>
              <a:rPr lang="sr-Cyrl-CS" sz="3200" smtClean="0"/>
              <a:t> Посматрај слику и одговори ...</a:t>
            </a:r>
            <a:r>
              <a:rPr lang="en-US" sz="3200" smtClean="0"/>
              <a:t> 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724400" y="1600200"/>
            <a:ext cx="4267200" cy="106680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sr-Cyrl-CS" sz="2400" smtClean="0"/>
              <a:t>Шта је приказано на слици?</a:t>
            </a:r>
          </a:p>
          <a:p>
            <a:pPr algn="just" eaLnBrk="1" hangingPunct="1">
              <a:lnSpc>
                <a:spcPct val="120000"/>
              </a:lnSpc>
            </a:pPr>
            <a:r>
              <a:rPr lang="sr-Cyrl-CS" sz="2400" smtClean="0"/>
              <a:t> Шта знаш о њој?</a:t>
            </a:r>
            <a:endParaRPr lang="sr-Latn-CS" sz="2400" smtClean="0"/>
          </a:p>
          <a:p>
            <a:pPr eaLnBrk="1" hangingPunct="1"/>
            <a:endParaRPr lang="en-US" sz="2400" smtClean="0"/>
          </a:p>
        </p:txBody>
      </p:sp>
      <p:sp>
        <p:nvSpPr>
          <p:cNvPr id="22533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13.  </a:t>
            </a:r>
            <a:r>
              <a:rPr lang="sr-Cyrl-CS" sz="3200" smtClean="0"/>
              <a:t>Посматрај слике и одговори ...</a:t>
            </a:r>
            <a:endParaRPr lang="en-US" sz="320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sr-Cyrl-CS" sz="2400" smtClean="0"/>
              <a:t>Ко је приказан на сликама?</a:t>
            </a:r>
          </a:p>
          <a:p>
            <a:pPr eaLnBrk="1" hangingPunct="1">
              <a:lnSpc>
                <a:spcPct val="120000"/>
              </a:lnSpc>
            </a:pPr>
            <a:r>
              <a:rPr lang="sr-Cyrl-CS" sz="2400" smtClean="0"/>
              <a:t>У ком веку су владали Србијом?</a:t>
            </a:r>
            <a:endParaRPr lang="sr-Latn-CS" sz="2400" smtClean="0"/>
          </a:p>
        </p:txBody>
      </p:sp>
      <p:sp>
        <p:nvSpPr>
          <p:cNvPr id="2355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6" name="Picture 5" descr="Mihajlo Obrenovic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590800" y="2971800"/>
            <a:ext cx="1928826" cy="2838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KraljMilanObrenovic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724400" y="2971800"/>
            <a:ext cx="1964545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424px-AleksandarObrenovic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934200" y="2895600"/>
            <a:ext cx="1997583" cy="2826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untitled.bmp"/>
          <p:cNvPicPr>
            <a:picLocks noChangeAspect="1"/>
          </p:cNvPicPr>
          <p:nvPr/>
        </p:nvPicPr>
        <p:blipFill>
          <a:blip r:embed="rId6" cstate="screen">
            <a:lum contrast="10000"/>
          </a:blip>
          <a:stretch>
            <a:fillRect/>
          </a:stretch>
        </p:blipFill>
        <p:spPr>
          <a:xfrm>
            <a:off x="304800" y="3048000"/>
            <a:ext cx="2008507" cy="2848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600" smtClean="0"/>
              <a:t>14.  </a:t>
            </a:r>
            <a:r>
              <a:rPr lang="sr-Cyrl-CS" sz="3600" smtClean="0"/>
              <a:t>Прочитај, па одговори ...</a:t>
            </a:r>
            <a:endParaRPr lang="en-US" sz="360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sr-Cyrl-CS" dirty="0" smtClean="0">
                <a:solidFill>
                  <a:schemeClr val="accent6">
                    <a:lumMod val="50000"/>
                  </a:schemeClr>
                </a:solidFill>
              </a:rPr>
              <a:t>'' Чувајте, чедо моје мило, језик као земљу. Реч се може изгубити као град, као земља, као душа. А шта је народ изгуби ли језик, земљу, душу?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sr-Cyrl-CS" dirty="0" smtClean="0">
                <a:solidFill>
                  <a:srgbClr val="C00000"/>
                </a:solidFill>
              </a:rPr>
              <a:t>Чије речу су записане?</a:t>
            </a:r>
            <a:endParaRPr lang="sr-Latn-CS" dirty="0" smtClean="0">
              <a:solidFill>
                <a:srgbClr val="C00000"/>
              </a:solidFill>
            </a:endParaRPr>
          </a:p>
        </p:txBody>
      </p:sp>
      <p:sp>
        <p:nvSpPr>
          <p:cNvPr id="2458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15.  </a:t>
            </a:r>
            <a:r>
              <a:rPr lang="sr-Cyrl-CS" sz="3200" smtClean="0"/>
              <a:t>Послушај песму и одговори ....</a:t>
            </a:r>
            <a:endParaRPr lang="en-US" sz="320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8768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Char char="q"/>
            </a:pPr>
            <a:r>
              <a:rPr lang="sr-Cyrl-CS" sz="2400" smtClean="0"/>
              <a:t>Када је настала ова песма?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Char char="q"/>
            </a:pPr>
            <a:r>
              <a:rPr lang="sr-Cyrl-CS" sz="2400" smtClean="0"/>
              <a:t>О чему пева и због чега?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Char char="ü"/>
            </a:pPr>
            <a:endParaRPr lang="en-US" sz="2400" smtClean="0"/>
          </a:p>
        </p:txBody>
      </p:sp>
      <p:sp>
        <p:nvSpPr>
          <p:cNvPr id="2560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5" name="Tamo Dalek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934200" y="60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054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16.  </a:t>
            </a:r>
            <a:r>
              <a:rPr lang="sr-Cyrl-CS" sz="3200" smtClean="0"/>
              <a:t>Посматрај слику и одговори ...</a:t>
            </a:r>
            <a:endParaRPr lang="en-US" sz="320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5334000"/>
            <a:ext cx="4343400" cy="1524000"/>
          </a:xfrm>
        </p:spPr>
        <p:txBody>
          <a:bodyPr/>
          <a:lstStyle/>
          <a:p>
            <a:pPr eaLnBrk="1" hangingPunct="1"/>
            <a:r>
              <a:rPr lang="sr-Cyrl-CS" sz="2400" smtClean="0"/>
              <a:t>Коме је подигнут споменик?</a:t>
            </a:r>
          </a:p>
          <a:p>
            <a:pPr eaLnBrk="1" hangingPunct="1"/>
            <a:r>
              <a:rPr lang="sr-Cyrl-CS" sz="2400" smtClean="0"/>
              <a:t>Где се налази?</a:t>
            </a:r>
          </a:p>
          <a:p>
            <a:pPr eaLnBrk="1" hangingPunct="1"/>
            <a:r>
              <a:rPr lang="sr-Cyrl-CS" sz="2400" smtClean="0"/>
              <a:t>Шта знаш о њему?</a:t>
            </a:r>
            <a:endParaRPr lang="en-US" sz="2400" smtClean="0"/>
          </a:p>
        </p:txBody>
      </p:sp>
      <p:sp>
        <p:nvSpPr>
          <p:cNvPr id="2662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5" name="Picture 4" descr="800px-Prince_Mihailo_monu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00200"/>
            <a:ext cx="4724400" cy="354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600" smtClean="0"/>
              <a:t>17.  </a:t>
            </a:r>
            <a:r>
              <a:rPr lang="sr-Cyrl-CS" sz="3600" smtClean="0"/>
              <a:t>Посматрај слику и одговори ...</a:t>
            </a:r>
            <a:endParaRPr lang="en-US" sz="36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5715000"/>
            <a:ext cx="8153400" cy="990600"/>
          </a:xfrm>
        </p:spPr>
        <p:txBody>
          <a:bodyPr/>
          <a:lstStyle/>
          <a:p>
            <a:pPr eaLnBrk="1" hangingPunct="1"/>
            <a:r>
              <a:rPr lang="sr-Cyrl-CS" sz="2400" smtClean="0"/>
              <a:t>Ко је приказан на слици?</a:t>
            </a:r>
          </a:p>
          <a:p>
            <a:pPr eaLnBrk="1" hangingPunct="1"/>
            <a:r>
              <a:rPr lang="sr-Cyrl-CS" sz="2400" smtClean="0"/>
              <a:t>Шта знаш о том догађају?</a:t>
            </a:r>
            <a:endParaRPr lang="en-US" sz="2400" smtClean="0"/>
          </a:p>
        </p:txBody>
      </p:sp>
      <p:sp>
        <p:nvSpPr>
          <p:cNvPr id="2765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6" name="Picture 5" descr="Kosovka_devoj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24000"/>
            <a:ext cx="5867400" cy="4205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378825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18.  </a:t>
            </a:r>
            <a:r>
              <a:rPr lang="sr-Cyrl-CS" sz="3200" smtClean="0"/>
              <a:t>Посматрај слике и одговори...</a:t>
            </a:r>
            <a:endParaRPr lang="en-US" sz="320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mtClean="0"/>
              <a:t>Ко је приказан на слици?</a:t>
            </a:r>
          </a:p>
          <a:p>
            <a:pPr eaLnBrk="1" hangingPunct="1"/>
            <a:r>
              <a:rPr lang="sr-Cyrl-CS" smtClean="0"/>
              <a:t>Када су владали?</a:t>
            </a:r>
            <a:endParaRPr lang="en-US" smtClean="0"/>
          </a:p>
        </p:txBody>
      </p:sp>
      <p:sp>
        <p:nvSpPr>
          <p:cNvPr id="2867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7" name="Picture 6" descr="423px-Kralj_Petar_I_Karadjordjev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819400"/>
            <a:ext cx="2590800" cy="3673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7" descr="kralj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743200"/>
            <a:ext cx="2800350" cy="384651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19.  </a:t>
            </a:r>
            <a:r>
              <a:rPr lang="sr-Cyrl-CS" sz="3200" smtClean="0"/>
              <a:t>Послушај песму и одговори ....</a:t>
            </a:r>
            <a:endParaRPr lang="en-US" sz="3200" smtClean="0"/>
          </a:p>
        </p:txBody>
      </p:sp>
      <p:sp>
        <p:nvSpPr>
          <p:cNvPr id="2458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828800"/>
            <a:ext cx="8153400" cy="1828800"/>
          </a:xfrm>
        </p:spPr>
        <p:txBody>
          <a:bodyPr/>
          <a:lstStyle/>
          <a:p>
            <a:pPr eaLnBrk="1" hangingPunct="1"/>
            <a:r>
              <a:rPr lang="sr-Cyrl-CS" smtClean="0"/>
              <a:t>Када је настала песма?</a:t>
            </a:r>
          </a:p>
          <a:p>
            <a:pPr eaLnBrk="1" hangingPunct="1"/>
            <a:r>
              <a:rPr lang="sr-Cyrl-CS" smtClean="0"/>
              <a:t>Шта је у њој опевано?</a:t>
            </a:r>
          </a:p>
          <a:p>
            <a:pPr eaLnBrk="1" hangingPunct="1"/>
            <a:r>
              <a:rPr lang="sr-Cyrl-CS" smtClean="0"/>
              <a:t>Шта знаш о догађајима који следе?</a:t>
            </a:r>
            <a:endParaRPr lang="en-US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2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302625" cy="990600"/>
          </a:xfrm>
        </p:spPr>
        <p:txBody>
          <a:bodyPr/>
          <a:lstStyle/>
          <a:p>
            <a:pPr eaLnBrk="1" hangingPunct="1"/>
            <a:r>
              <a:rPr lang="sr-Cyrl-CS" sz="2800" smtClean="0"/>
              <a:t>20</a:t>
            </a:r>
            <a:r>
              <a:rPr lang="en-US" sz="2800" smtClean="0"/>
              <a:t>.  </a:t>
            </a:r>
            <a:r>
              <a:rPr lang="sr-Cyrl-CS" sz="2800" smtClean="0"/>
              <a:t>Посматрај слику и одговори ...</a:t>
            </a:r>
            <a:endParaRPr lang="en-US" sz="28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343400" y="1752600"/>
            <a:ext cx="4194175" cy="1143000"/>
          </a:xfrm>
        </p:spPr>
        <p:txBody>
          <a:bodyPr/>
          <a:lstStyle/>
          <a:p>
            <a:pPr eaLnBrk="1" hangingPunct="1"/>
            <a:r>
              <a:rPr lang="sr-Cyrl-CS" sz="2400" smtClean="0"/>
              <a:t>Ко је призан на слици?</a:t>
            </a:r>
          </a:p>
          <a:p>
            <a:pPr eaLnBrk="1" hangingPunct="1"/>
            <a:r>
              <a:rPr lang="sr-Cyrl-CS" sz="2400" smtClean="0"/>
              <a:t>Шта знаш о њему?</a:t>
            </a:r>
          </a:p>
          <a:p>
            <a:pPr eaLnBrk="1" hangingPunct="1"/>
            <a:endParaRPr lang="en-US" sz="2400" smtClean="0"/>
          </a:p>
        </p:txBody>
      </p:sp>
      <p:sp>
        <p:nvSpPr>
          <p:cNvPr id="3072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30725" name="Picture 6" descr="josip-broz-tit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676400"/>
            <a:ext cx="34020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2</a:t>
            </a:r>
            <a:r>
              <a:rPr lang="sr-Cyrl-CS" sz="3200" smtClean="0"/>
              <a:t>1</a:t>
            </a:r>
            <a:r>
              <a:rPr lang="en-US" sz="3200" smtClean="0"/>
              <a:t>.  </a:t>
            </a:r>
            <a:r>
              <a:rPr lang="sr-Cyrl-CS" sz="3200" smtClean="0"/>
              <a:t>Посматрај слику и одговори ....</a:t>
            </a:r>
            <a:endParaRPr lang="en-US" sz="320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724400" y="2057400"/>
            <a:ext cx="4264025" cy="1219200"/>
          </a:xfrm>
        </p:spPr>
        <p:txBody>
          <a:bodyPr/>
          <a:lstStyle/>
          <a:p>
            <a:pPr eaLnBrk="1" hangingPunct="1"/>
            <a:r>
              <a:rPr lang="sr-Cyrl-CS" smtClean="0"/>
              <a:t>Када је настао грб?</a:t>
            </a:r>
          </a:p>
          <a:p>
            <a:pPr eaLnBrk="1" hangingPunct="1"/>
            <a:r>
              <a:rPr lang="sr-Cyrl-CS" smtClean="0"/>
              <a:t>Шта представља?</a:t>
            </a:r>
            <a:endParaRPr lang="en-US" smtClean="0"/>
          </a:p>
        </p:txBody>
      </p:sp>
      <p:sp>
        <p:nvSpPr>
          <p:cNvPr id="3174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77200" y="6096000"/>
            <a:ext cx="914400" cy="5334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31749" name="Picture 7" descr="250px-Coat_of_arms_of_the_Kingdom_of_Yugoslavia_svg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752600"/>
            <a:ext cx="3140075" cy="380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sr-Cyrl-CS" sz="3200" smtClean="0"/>
              <a:t>22</a:t>
            </a:r>
            <a:r>
              <a:rPr lang="en-US" sz="3200" smtClean="0"/>
              <a:t>.  </a:t>
            </a:r>
            <a:r>
              <a:rPr lang="sr-Cyrl-CS" sz="3200" smtClean="0"/>
              <a:t>Посматрај слику и одговори ...</a:t>
            </a:r>
            <a:endParaRPr lang="en-US" sz="32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z="2400" smtClean="0"/>
              <a:t>Шта је представљено на слици?</a:t>
            </a:r>
          </a:p>
          <a:p>
            <a:pPr eaLnBrk="1" hangingPunct="1"/>
            <a:r>
              <a:rPr lang="sr-Cyrl-CS" sz="2400" smtClean="0"/>
              <a:t>Ко  је подигао и где се налази?</a:t>
            </a:r>
            <a:endParaRPr lang="en-US" sz="2400" smtClean="0"/>
          </a:p>
        </p:txBody>
      </p:sp>
      <p:sp>
        <p:nvSpPr>
          <p:cNvPr id="3277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6" name="Picture 5" descr="narodno-pozorist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667000"/>
            <a:ext cx="6705600" cy="3622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sr-Cyrl-CS" sz="3200" smtClean="0"/>
              <a:t>23</a:t>
            </a:r>
            <a:r>
              <a:rPr lang="en-US" sz="3200" smtClean="0"/>
              <a:t>.  </a:t>
            </a:r>
            <a:r>
              <a:rPr lang="sr-Cyrl-CS" sz="3200" smtClean="0"/>
              <a:t>Посматрај слику и одговори ....</a:t>
            </a:r>
            <a:endParaRPr lang="en-US" sz="32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5175" y="2819400"/>
            <a:ext cx="4568825" cy="1447800"/>
          </a:xfrm>
        </p:spPr>
        <p:txBody>
          <a:bodyPr/>
          <a:lstStyle/>
          <a:p>
            <a:pPr eaLnBrk="1" hangingPunct="1"/>
            <a:r>
              <a:rPr lang="sr-Cyrl-CS" sz="2400" smtClean="0"/>
              <a:t>Која држава је представљена?</a:t>
            </a:r>
          </a:p>
          <a:p>
            <a:pPr eaLnBrk="1" hangingPunct="1"/>
            <a:r>
              <a:rPr lang="sr-Cyrl-CS" sz="2400" smtClean="0"/>
              <a:t>Када је настала?</a:t>
            </a:r>
          </a:p>
          <a:p>
            <a:pPr eaLnBrk="1" hangingPunct="1"/>
            <a:r>
              <a:rPr lang="sr-Cyrl-CS" sz="2400" smtClean="0"/>
              <a:t> До када је трајала?</a:t>
            </a:r>
            <a:endParaRPr lang="en-US" sz="2400" smtClean="0"/>
          </a:p>
        </p:txBody>
      </p:sp>
      <p:sp>
        <p:nvSpPr>
          <p:cNvPr id="3379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33797" name="Picture 5" descr="SFRYugoslaviaNumber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057400"/>
            <a:ext cx="44958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sr-Cyrl-CS" sz="3600" smtClean="0"/>
              <a:t>24</a:t>
            </a:r>
            <a:r>
              <a:rPr lang="en-US" sz="3600" smtClean="0"/>
              <a:t>.</a:t>
            </a:r>
            <a:r>
              <a:rPr lang="sr-Cyrl-CS" sz="3600" smtClean="0"/>
              <a:t> Размисли и одговори ...</a:t>
            </a:r>
            <a:endParaRPr lang="en-US" sz="36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7526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mtClean="0"/>
              <a:t>У којој држави су рођене ваше деке?</a:t>
            </a:r>
          </a:p>
          <a:p>
            <a:pPr eaLnBrk="1" hangingPunct="1"/>
            <a:r>
              <a:rPr lang="sr-Cyrl-CS" smtClean="0"/>
              <a:t>А маме и тате?</a:t>
            </a:r>
          </a:p>
          <a:p>
            <a:pPr eaLnBrk="1" hangingPunct="1"/>
            <a:r>
              <a:rPr lang="sr-Cyrl-CS" smtClean="0"/>
              <a:t>Ви?</a:t>
            </a:r>
            <a:endParaRPr lang="en-US" smtClean="0"/>
          </a:p>
        </p:txBody>
      </p:sp>
      <p:sp>
        <p:nvSpPr>
          <p:cNvPr id="3482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279</TotalTime>
  <Words>556</Words>
  <Application>Microsoft Office PowerPoint</Application>
  <PresentationFormat>On-screen Show (4:3)</PresentationFormat>
  <Paragraphs>106</Paragraphs>
  <Slides>26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Tw Cen MT</vt:lpstr>
      <vt:lpstr>Wingdings</vt:lpstr>
      <vt:lpstr>Wingdings 2</vt:lpstr>
      <vt:lpstr>Calibri</vt:lpstr>
      <vt:lpstr>Median</vt:lpstr>
      <vt:lpstr>Музичке и ликовне мозгалице</vt:lpstr>
      <vt:lpstr>Изабери поље!</vt:lpstr>
      <vt:lpstr>1.  Посматрај слику и одговори ...</vt:lpstr>
      <vt:lpstr> 2.  Послушај песму и одговори ....</vt:lpstr>
      <vt:lpstr>3.  Посматрај слику и одговори ....</vt:lpstr>
      <vt:lpstr>4.  Послушај звук и одговори .... </vt:lpstr>
      <vt:lpstr>5.  Посматрај слику и одговори ....</vt:lpstr>
      <vt:lpstr>6.  Посматрај слику и одговори ....</vt:lpstr>
      <vt:lpstr>7.  Посматрај слику и одговори ...</vt:lpstr>
      <vt:lpstr>8. Посматрај слику и одговори ....</vt:lpstr>
      <vt:lpstr>9.  Посматрај слику и одговори ...</vt:lpstr>
      <vt:lpstr>10.  Посматрај слику и одговори ....</vt:lpstr>
      <vt:lpstr>11.  Посматрај слике и одговори ....</vt:lpstr>
      <vt:lpstr>12. Посматрај слику и одговори ...  </vt:lpstr>
      <vt:lpstr>13.  Посматрај слике и одговори ...</vt:lpstr>
      <vt:lpstr>14.  Прочитај, па одговори ...</vt:lpstr>
      <vt:lpstr>15.  Послушај песму и одговори ....</vt:lpstr>
      <vt:lpstr>16.  Посматрај слику и одговори ...</vt:lpstr>
      <vt:lpstr>17.  Посматрај слику и одговори ...</vt:lpstr>
      <vt:lpstr>18.  Посматрај слике и одговори...</vt:lpstr>
      <vt:lpstr>19.  Послушај песму и одговори ....</vt:lpstr>
      <vt:lpstr>20.  Посматрај слику и одговори ...</vt:lpstr>
      <vt:lpstr>21.  Посматрај слику и одговори ....</vt:lpstr>
      <vt:lpstr>22.  Посматрај слику и одговори ...</vt:lpstr>
      <vt:lpstr>23.  Посматрај слику и одговори ....</vt:lpstr>
      <vt:lpstr>24. Размисли и одговори ...</vt:lpstr>
    </vt:vector>
  </TitlesOfParts>
  <Company>Jefferson County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Twenty Questions</dc:title>
  <dc:creator>Connie Campbell</dc:creator>
  <cp:lastModifiedBy>link</cp:lastModifiedBy>
  <cp:revision>49</cp:revision>
  <dcterms:created xsi:type="dcterms:W3CDTF">2002-05-17T15:03:25Z</dcterms:created>
  <dcterms:modified xsi:type="dcterms:W3CDTF">2009-10-02T10:58:16Z</dcterms:modified>
</cp:coreProperties>
</file>