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258D6B5-741C-4F04-AD99-01FED8FD7310}" type="datetimeFigureOut">
              <a:rPr lang="sr-Latn-CS" smtClean="0"/>
              <a:t>2.10.2014</a:t>
            </a:fld>
            <a:endParaRPr lang="sr-Latn-C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sr-Latn-C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640B302-854A-4BB0-BC2E-910F05BCB124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58D6B5-741C-4F04-AD99-01FED8FD7310}" type="datetimeFigureOut">
              <a:rPr lang="sr-Latn-CS" smtClean="0"/>
              <a:t>2.10.2014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40B302-854A-4BB0-BC2E-910F05BCB124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258D6B5-741C-4F04-AD99-01FED8FD7310}" type="datetimeFigureOut">
              <a:rPr lang="sr-Latn-CS" smtClean="0"/>
              <a:t>2.10.2014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640B302-854A-4BB0-BC2E-910F05BCB124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58D6B5-741C-4F04-AD99-01FED8FD7310}" type="datetimeFigureOut">
              <a:rPr lang="sr-Latn-CS" smtClean="0"/>
              <a:t>2.10.2014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40B302-854A-4BB0-BC2E-910F05BCB124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58D6B5-741C-4F04-AD99-01FED8FD7310}" type="datetimeFigureOut">
              <a:rPr lang="sr-Latn-CS" smtClean="0"/>
              <a:t>2.10.2014</a:t>
            </a:fld>
            <a:endParaRPr lang="sr-Latn-C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r-Latn-C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40B302-854A-4BB0-BC2E-910F05BCB124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58D6B5-741C-4F04-AD99-01FED8FD7310}" type="datetimeFigureOut">
              <a:rPr lang="sr-Latn-CS" smtClean="0"/>
              <a:t>2.10.2014</a:t>
            </a:fld>
            <a:endParaRPr lang="sr-Latn-C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40B302-854A-4BB0-BC2E-910F05BCB124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258D6B5-741C-4F04-AD99-01FED8FD7310}" type="datetimeFigureOut">
              <a:rPr lang="sr-Latn-CS" smtClean="0"/>
              <a:t>2.10.2014</a:t>
            </a:fld>
            <a:endParaRPr lang="sr-Latn-C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sr-Latn-C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40B302-854A-4BB0-BC2E-910F05BCB124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58D6B5-741C-4F04-AD99-01FED8FD7310}" type="datetimeFigureOut">
              <a:rPr lang="sr-Latn-CS" smtClean="0"/>
              <a:t>2.10.2014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40B302-854A-4BB0-BC2E-910F05BCB124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58D6B5-741C-4F04-AD99-01FED8FD7310}" type="datetimeFigureOut">
              <a:rPr lang="sr-Latn-CS" smtClean="0"/>
              <a:t>2.10.2014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40B302-854A-4BB0-BC2E-910F05BCB124}" type="slidenum">
              <a:rPr lang="sr-Latn-CS" smtClean="0"/>
              <a:t>‹#›</a:t>
            </a:fld>
            <a:endParaRPr lang="sr-Latn-C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58D6B5-741C-4F04-AD99-01FED8FD7310}" type="datetimeFigureOut">
              <a:rPr lang="sr-Latn-CS" smtClean="0"/>
              <a:t>2.10.2014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40B302-854A-4BB0-BC2E-910F05BCB124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9258D6B5-741C-4F04-AD99-01FED8FD7310}" type="datetimeFigureOut">
              <a:rPr lang="sr-Latn-CS" smtClean="0"/>
              <a:t>2.10.2014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640B302-854A-4BB0-BC2E-910F05BCB124}" type="slidenum">
              <a:rPr lang="sr-Latn-CS" smtClean="0"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9258D6B5-741C-4F04-AD99-01FED8FD7310}" type="datetimeFigureOut">
              <a:rPr lang="sr-Latn-CS" smtClean="0"/>
              <a:t>2.10.2014</a:t>
            </a:fld>
            <a:endParaRPr lang="sr-Latn-C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sr-Latn-C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640B302-854A-4BB0-BC2E-910F05BCB124}" type="slidenum">
              <a:rPr lang="sr-Latn-CS" smtClean="0"/>
              <a:t>‹#›</a:t>
            </a:fld>
            <a:endParaRPr lang="sr-Latn-C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sr.wikipedia.org/wiki/%D0%A0%D0%B8%D0%BF%D0%B0%D1%99%D0%BA%D0%B0" TargetMode="External"/><Relationship Id="rId3" Type="http://schemas.openxmlformats.org/officeDocument/2006/relationships/hyperlink" Target="http://sr.wikipedia.org/wiki/%D0%A1%D0%BE%D0%BA%D0%BE%D0%B1%D0%B0%D1%9A%D1%81%D0%BA%D0%B0_%D0%9C%D0%BE%D1%80%D0%B0%D0%B2%D0%B8%D1%86%D0%B0" TargetMode="External"/><Relationship Id="rId7" Type="http://schemas.openxmlformats.org/officeDocument/2006/relationships/hyperlink" Target="http://sr.wikipedia.org/wiki/%D0%A1%D0%BE%D0%BA%D0%BE_%D0%93%D1%80%D0%B0%D0%B4_(%D0%B1%D0%B0%D1%9A%D1%81%D0%BA%D0%B8)" TargetMode="External"/><Relationship Id="rId2" Type="http://schemas.openxmlformats.org/officeDocument/2006/relationships/hyperlink" Target="http://sr.wikipedia.org/wiki/M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sr.wikipedia.org/wiki/%D0%9B%D0%B5%D0%BF%D1%82%D0%B5%D1%80%D0%B8%D1%98%D0%B0" TargetMode="External"/><Relationship Id="rId5" Type="http://schemas.openxmlformats.org/officeDocument/2006/relationships/hyperlink" Target="http://sr.wikipedia.org/wiki/%D0%9E%D0%B7%D1%80%D0%B5%D0%BD_(%D0%A1%D1%80%D0%B1%D0%B8%D1%98%D0%B0)" TargetMode="External"/><Relationship Id="rId4" Type="http://schemas.openxmlformats.org/officeDocument/2006/relationships/hyperlink" Target="http://sr.wikipedia.org/wiki/%D0%A0%D1%82%D0%B0%D1%9A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CS" sz="3600" dirty="0" smtClean="0"/>
              <a:t>Настава</a:t>
            </a:r>
            <a:r>
              <a:rPr lang="sr-Latn-RS" sz="3600" dirty="0" smtClean="0"/>
              <a:t> </a:t>
            </a:r>
            <a:r>
              <a:rPr lang="sr-Cyrl-CS" sz="3600" dirty="0" smtClean="0"/>
              <a:t>у</a:t>
            </a:r>
            <a:r>
              <a:rPr lang="sr-Latn-RS" sz="3600" dirty="0" smtClean="0"/>
              <a:t> </a:t>
            </a:r>
            <a:r>
              <a:rPr lang="sr-Cyrl-CS" sz="3600" dirty="0" smtClean="0"/>
              <a:t>природи</a:t>
            </a:r>
            <a:r>
              <a:rPr lang="sr-Latn-RS" sz="3600" dirty="0" smtClean="0"/>
              <a:t/>
            </a:r>
            <a:br>
              <a:rPr lang="sr-Latn-RS" sz="3600" dirty="0" smtClean="0"/>
            </a:br>
            <a:r>
              <a:rPr lang="sr-Cyrl-CS" sz="3600" dirty="0" smtClean="0"/>
              <a:t>сокобања</a:t>
            </a:r>
            <a:r>
              <a:rPr lang="sr-Latn-RS" sz="3600" dirty="0" smtClean="0"/>
              <a:t>,</a:t>
            </a:r>
            <a:r>
              <a:rPr lang="sr-Cyrl-CS" sz="3600" dirty="0" smtClean="0"/>
              <a:t>мај</a:t>
            </a:r>
            <a:r>
              <a:rPr lang="sr-Latn-RS" sz="3600" dirty="0" smtClean="0"/>
              <a:t> 2014.</a:t>
            </a:r>
            <a:r>
              <a:rPr lang="sr-Cyrl-CS" sz="3600" dirty="0" smtClean="0"/>
              <a:t>год</a:t>
            </a:r>
            <a:endParaRPr lang="sr-Latn-C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CS" dirty="0" smtClean="0"/>
              <a:t>Одељење</a:t>
            </a:r>
            <a:r>
              <a:rPr lang="sr-Latn-RS" dirty="0" smtClean="0"/>
              <a:t> II/3</a:t>
            </a:r>
            <a:endParaRPr lang="sr-Latn-C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704652"/>
            <a:ext cx="8028384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Циљ</a:t>
            </a:r>
            <a:r>
              <a:rPr kumimoji="0" lang="en-US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sr-Cyrl-CS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наставе у природи </a:t>
            </a:r>
            <a:endParaRPr kumimoji="0" lang="sr-Latn-CS" sz="2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Циљ</a:t>
            </a:r>
            <a:r>
              <a:rPr kumimoji="0" lang="en-US" sz="2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sr-Cyrl-CS" sz="2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наставе у природи</a:t>
            </a:r>
            <a:r>
              <a:rPr kumimoji="0" lang="en-US" sz="2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као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облика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образовно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васпитног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рада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јесте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да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допринесе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остваривању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циљева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задатака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образовања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васпитања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циљева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задатака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наставних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предмет</a:t>
            </a:r>
            <a:r>
              <a:rPr kumimoji="0" lang="sr-Cyrl-C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а.</a:t>
            </a:r>
            <a:endParaRPr kumimoji="0" lang="sr-Latn-C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Циљ</a:t>
            </a:r>
            <a:r>
              <a:rPr kumimoji="0" lang="en-US" sz="2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sr-Cyrl-CS" sz="2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наставе у природи</a:t>
            </a:r>
            <a:r>
              <a:rPr kumimoji="0" lang="en-US" sz="2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је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непосредно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упознавање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појава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односа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у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природној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друштвеној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средини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упознавање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културног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историјског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духовног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наслеђа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привредних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достигнућа</a:t>
            </a:r>
            <a:r>
              <a:rPr kumimoji="0" lang="sr-Cyrl-C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sr-Cyrl-C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388279"/>
            <a:ext cx="8028384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Задаци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екскурзије</a:t>
            </a:r>
            <a:r>
              <a:rPr kumimoji="0" lang="sr-Cyrl-CS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наставе у природи</a:t>
            </a:r>
            <a:endParaRPr kumimoji="0" lang="sr-Latn-CS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Задаци</a:t>
            </a:r>
            <a:r>
              <a:rPr kumimoji="0" 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екскурзије</a:t>
            </a:r>
            <a:r>
              <a:rPr kumimoji="0" 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sr-Cyrl-C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 наставе у природи </a:t>
            </a:r>
            <a:r>
              <a:rPr kumimoji="0" lang="en-US" sz="24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су</a:t>
            </a:r>
            <a:r>
              <a:rPr kumimoji="0" 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 </a:t>
            </a:r>
            <a:endParaRPr kumimoji="0" lang="sr-Latn-RS" sz="24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проучавање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објекта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феномена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у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природи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уочавање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узрочно-последичних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односа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у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конкретним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природним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друштвеним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условима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 </a:t>
            </a:r>
            <a:endParaRPr kumimoji="0" lang="sr-Latn-R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упознавање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начина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живота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рада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људи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појединих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крајева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 </a:t>
            </a:r>
            <a:endParaRPr kumimoji="0" lang="sr-Latn-R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развијање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позитивног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односа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према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националним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културним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етичким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естетским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вредностима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спортским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потребама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навикама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позитивним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социјалним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односима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као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схватање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значаја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здравља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здравих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стилова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живота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 </a:t>
            </a:r>
            <a:endParaRPr kumimoji="0" lang="sr-Latn-R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развијање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интересовања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природу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изграђивање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еколошких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навика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 </a:t>
            </a:r>
            <a:endParaRPr kumimoji="0" lang="sr-Latn-R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подстицање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испољавања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позитивних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емоционалних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доживљаја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6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86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86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86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86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86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86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3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0" y="0"/>
            <a:ext cx="8172400" cy="621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Задаци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екскурзије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sr-Cyrl-C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 наставе у природи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су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sr-Latn-C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	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продубљивање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проширивање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обогаћивање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знања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иску-става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ученика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endParaRPr kumimoji="0" lang="sr-Latn-C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	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повезивање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примењивање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знања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умења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endParaRPr kumimoji="0" lang="sr-Latn-C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	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развијање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љубави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према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отаџбини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њеној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историји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култури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природним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лепотама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неговање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позитивног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односа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према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свим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њеним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грађанима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њиховим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националним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културним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етичким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естетским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вредностима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r>
              <a:rPr kumimoji="0" lang="sr-Cyrl-C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sr-Latn-C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	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неговање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солидарности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хуманизма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другарства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осећај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заједништва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r>
              <a:rPr kumimoji="0" lang="sr-Cyrl-C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sr-Latn-C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	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успостављање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непосреднијих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односа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између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наставника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г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ученика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ученика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међусобно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endParaRPr kumimoji="0" lang="sr-Latn-C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	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проучавање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објеката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феномена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у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природи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endParaRPr kumimoji="0" lang="sr-Latn-C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	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уочавање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узрочно-последичних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односа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у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конкретним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природним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друштвеним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условима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endParaRPr kumimoji="0" lang="sr-Latn-C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	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упознавање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с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начином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живота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рада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људи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појединих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крајева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endParaRPr kumimoji="0" lang="sr-Latn-C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	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развој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практиковање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здравих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стилова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живота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endParaRPr kumimoji="0" lang="sr-Latn-C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	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развијање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свести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о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значају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одрживог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развоја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изграђивањ</a:t>
            </a:r>
            <a:r>
              <a:rPr kumimoji="0" lang="sr-Cyrl-C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еколошких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навика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навика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заштите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животиња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endParaRPr kumimoji="0" lang="sr-Latn-C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	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развијање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способности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проналажења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анализирања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саопштавања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информација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из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различитих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извора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endParaRPr kumimoji="0" lang="sr-Latn-C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	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оснаживање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ученика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у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професионалном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развоју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endParaRPr kumimoji="0" lang="sr-Latn-C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	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подстицање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самосталности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ученика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одговорности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сопствено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понашање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endParaRPr kumimoji="0" lang="sr-Latn-C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	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развијање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способности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оријентације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у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простору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6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6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6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6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6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6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6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6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6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6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6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6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96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6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69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69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69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69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69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969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969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969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969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969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969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969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969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969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7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516672"/>
          </a:xfrm>
        </p:spPr>
        <p:txBody>
          <a:bodyPr>
            <a:normAutofit fontScale="90000"/>
          </a:bodyPr>
          <a:lstStyle/>
          <a:p>
            <a:pPr algn="ctr"/>
            <a:r>
              <a:rPr lang="sr-Cyrl-CS" dirty="0" smtClean="0"/>
              <a:t>сокобања</a:t>
            </a:r>
            <a:endParaRPr lang="sr-Latn-CS" dirty="0"/>
          </a:p>
        </p:txBody>
      </p:sp>
      <p:pic>
        <p:nvPicPr>
          <p:cNvPr id="30724" name="Picture 4" descr="http://www.soko-banja.net/images/sokobanja-geografski-polozaj/auto-karta-do-sokobanj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980728"/>
            <a:ext cx="6435080" cy="53507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CS" dirty="0" smtClean="0"/>
              <a:t>Географске одлике</a:t>
            </a:r>
            <a:endParaRPr lang="sr-Latn-CS" dirty="0"/>
          </a:p>
        </p:txBody>
      </p:sp>
      <p:sp>
        <p:nvSpPr>
          <p:cNvPr id="3" name="Rectangle 2"/>
          <p:cNvSpPr/>
          <p:nvPr/>
        </p:nvSpPr>
        <p:spPr>
          <a:xfrm>
            <a:off x="683568" y="1700808"/>
            <a:ext cx="727280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Налази се висини од 400 </a:t>
            </a:r>
            <a:r>
              <a:rPr lang="ru-RU" sz="2400" b="1" dirty="0">
                <a:hlinkClick r:id="rId2" tooltip="M"/>
              </a:rPr>
              <a:t>m</a:t>
            </a:r>
            <a:r>
              <a:rPr lang="ru-RU" sz="2400" b="1" dirty="0"/>
              <a:t> надморске висине. Кроз Сокобању протиче река</a:t>
            </a:r>
            <a:r>
              <a:rPr lang="ru-RU" sz="2400" b="1" u="sng" dirty="0">
                <a:hlinkClick r:id="rId3" tooltip="Сокобањска Моравица"/>
              </a:rPr>
              <a:t>Сокобањска Моравица</a:t>
            </a:r>
            <a:r>
              <a:rPr lang="ru-RU" sz="2400" b="1" dirty="0"/>
              <a:t>. Позната је туристичка одредница за рекреативни, а посебно бањски туризам. Налази се између карпатских и балканских планина, </a:t>
            </a:r>
            <a:r>
              <a:rPr lang="ru-RU" sz="2400" b="1" dirty="0">
                <a:hlinkClick r:id="rId4" tooltip="Ртањ"/>
              </a:rPr>
              <a:t>Ртња</a:t>
            </a:r>
            <a:r>
              <a:rPr lang="ru-RU" sz="2400" b="1" dirty="0"/>
              <a:t> и </a:t>
            </a:r>
            <a:r>
              <a:rPr lang="ru-RU" sz="2400" b="1" dirty="0">
                <a:hlinkClick r:id="rId5" tooltip="Озрен (Србија)"/>
              </a:rPr>
              <a:t>Озрена</a:t>
            </a:r>
            <a:r>
              <a:rPr lang="ru-RU" sz="2400" b="1" dirty="0"/>
              <a:t>. За Сокобању су везани и </a:t>
            </a:r>
            <a:r>
              <a:rPr lang="ru-RU" sz="2400" b="1" dirty="0">
                <a:hlinkClick r:id="rId6" tooltip="Лептерија"/>
              </a:rPr>
              <a:t>Лептерија</a:t>
            </a:r>
            <a:r>
              <a:rPr lang="ru-RU" sz="2400" b="1" dirty="0"/>
              <a:t>, излетиште које се налази уз Сокобањску Моравицу, и познати средњовековни град - </a:t>
            </a:r>
            <a:r>
              <a:rPr lang="ru-RU" sz="2400" b="1" dirty="0">
                <a:hlinkClick r:id="rId7" tooltip="Соко Град (бањски)"/>
              </a:rPr>
              <a:t>Соко Град (бањски)</a:t>
            </a:r>
            <a:r>
              <a:rPr lang="ru-RU" sz="2400" b="1" dirty="0"/>
              <a:t>. У близини бање налази се водопад </a:t>
            </a:r>
            <a:r>
              <a:rPr lang="ru-RU" sz="2400" b="1" dirty="0">
                <a:hlinkClick r:id="rId8" tooltip="Рипаљка"/>
              </a:rPr>
              <a:t>Рипаљка</a:t>
            </a:r>
            <a:r>
              <a:rPr lang="ru-RU" sz="2400" b="1" dirty="0"/>
              <a:t>, који је периодичан и висок је двадесетак метара. </a:t>
            </a:r>
            <a:endParaRPr lang="sr-Latn-CS" sz="2400" b="1" dirty="0"/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CS" dirty="0" smtClean="0"/>
              <a:t>Галерија слика</a:t>
            </a:r>
            <a:endParaRPr lang="sr-Latn-CS" dirty="0"/>
          </a:p>
        </p:txBody>
      </p:sp>
      <p:pic>
        <p:nvPicPr>
          <p:cNvPr id="32770" name="Picture 2" descr="http://upload.wikimedia.org/wikipedia/sr/2/2c/Panorama-Sokobanj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772816"/>
            <a:ext cx="7620000" cy="48482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upload.wikimedia.org/wikipedia/sr/e/e9/Centar_Sokobanj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5155332" cy="275442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3796" name="Picture 4" descr="http://upload.wikimedia.org/wikipedia/commons/a/a4/Milosev-kona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3717032"/>
            <a:ext cx="5184576" cy="280831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CS" dirty="0" smtClean="0"/>
              <a:t>Милошев конак</a:t>
            </a:r>
            <a:endParaRPr lang="sr-Latn-CS" dirty="0"/>
          </a:p>
        </p:txBody>
      </p:sp>
      <p:pic>
        <p:nvPicPr>
          <p:cNvPr id="34818" name="Picture 2" descr="http://upload.wikimedia.org/wikipedia/commons/4/41/Sokobanja-zim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700808"/>
            <a:ext cx="6467872" cy="485090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1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2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17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CS" dirty="0" smtClean="0"/>
              <a:t>Црква Св.Преображења</a:t>
            </a:r>
            <a:endParaRPr lang="sr-Latn-CS" dirty="0"/>
          </a:p>
        </p:txBody>
      </p:sp>
      <p:pic>
        <p:nvPicPr>
          <p:cNvPr id="35842" name="Picture 2" descr="http://upload.wikimedia.org/wikipedia/commons/0/0a/Trg-ispred-crkve-Sv.Preobr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628800"/>
            <a:ext cx="7416824" cy="494563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4" dur="2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CS" dirty="0" smtClean="0"/>
              <a:t>Моравица</a:t>
            </a:r>
            <a:endParaRPr lang="sr-Latn-CS" dirty="0"/>
          </a:p>
        </p:txBody>
      </p:sp>
      <p:pic>
        <p:nvPicPr>
          <p:cNvPr id="36866" name="Picture 2" descr="http://upload.wikimedia.org/wikipedia/sr/9/96/Moravica_6kac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700808"/>
            <a:ext cx="7128792" cy="44644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3686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CS" dirty="0" smtClean="0"/>
              <a:t>Соко град</a:t>
            </a:r>
            <a:endParaRPr lang="sr-Latn-CS" dirty="0"/>
          </a:p>
        </p:txBody>
      </p:sp>
      <p:pic>
        <p:nvPicPr>
          <p:cNvPr id="37890" name="Picture 2" descr="http://upload.wikimedia.org/wikipedia/commons/c/c0/Sokogr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84784"/>
            <a:ext cx="7272808" cy="48509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Cyrl-CS" dirty="0" smtClean="0"/>
              <a:t>Водопад Рипаљка</a:t>
            </a:r>
            <a:endParaRPr lang="sr-Latn-CS" dirty="0"/>
          </a:p>
        </p:txBody>
      </p:sp>
      <p:pic>
        <p:nvPicPr>
          <p:cNvPr id="38914" name="Picture 2" descr="http://upload.wikimedia.org/wikipedia/sr/9/93/Vodopad-Ripalj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556792"/>
            <a:ext cx="6336704" cy="47525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Cyrl-CS" dirty="0" smtClean="0"/>
              <a:t>Хотел”Здрављак”</a:t>
            </a:r>
            <a:endParaRPr lang="sr-Latn-CS" dirty="0"/>
          </a:p>
        </p:txBody>
      </p:sp>
      <p:pic>
        <p:nvPicPr>
          <p:cNvPr id="39938" name="Picture 2" descr="http://www.lepterija.co.rs/images/slider/slide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556793"/>
            <a:ext cx="4338226" cy="201622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9940" name="Picture 4" descr="http://www.sokobanjahoteli.org/images/news/28091612386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3861048"/>
            <a:ext cx="4706888" cy="251818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7242048" cy="5472608"/>
          </a:xfrm>
        </p:spPr>
        <p:txBody>
          <a:bodyPr>
            <a:noAutofit/>
          </a:bodyPr>
          <a:lstStyle/>
          <a:p>
            <a:r>
              <a:rPr lang="sr-Latn-CS" sz="2800" b="0" dirty="0" smtClean="0"/>
              <a:t>Sa </a:t>
            </a:r>
            <a:r>
              <a:rPr lang="sr-Latn-CS" sz="2800" b="0" dirty="0" smtClean="0"/>
              <a:t> </a:t>
            </a:r>
            <a:r>
              <a:rPr lang="sr-Latn-CS" sz="2800" b="0" dirty="0" smtClean="0"/>
              <a:t>540 postelja, 2 apartmana, kongresnom salom (210 sedista), dva bazena sa termalnom vodom, saunom, automatskom kuglanom i streljanom, dva terena za kosarku, tri terena za mali fudbal, teren za odbojku na pesku, zatvorenim bazenom I ostalim sadržajima to je hotel najvećeg kapaciteta i najraznovrsnije ponude. U restoranima imate brojne kvalitetne specijalitete raznih svetskih kuhinja uz specijalne zahteve svih ukusa i gastronomskih trendova.</a:t>
            </a:r>
            <a:endParaRPr lang="sr-Latn-CS" sz="2800" dirty="0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CS" dirty="0" smtClean="0"/>
              <a:t>Смештај</a:t>
            </a:r>
            <a:endParaRPr lang="sr-Latn-CS" dirty="0"/>
          </a:p>
        </p:txBody>
      </p:sp>
      <p:pic>
        <p:nvPicPr>
          <p:cNvPr id="40962" name="Picture 2" descr="http://www.travelland.rs/content_pictures/resized/776581-7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12777"/>
            <a:ext cx="3733745" cy="25202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0964" name="Picture 4" descr="http://www.sokobanja.travel/images/apartmani/9635819339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1412776"/>
            <a:ext cx="3791744" cy="25357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0966" name="Picture 6" descr="http://www.lepterija.co.rs/images/content/pf/pf1-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4221088"/>
            <a:ext cx="5867400" cy="23694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www.hotelmoravica.rs/templates/images/pic/pic_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6840760" cy="518457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www.lepterija.co.rs/images/slider/slide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08720"/>
            <a:ext cx="7389068" cy="518457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E:\moje slike mali laptop\lenka jokic 2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6840760" cy="57606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E:\svašta nešto\10258068_1473612666189850_223128656234203018_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028384" cy="666936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66</TotalTime>
  <Words>257</Words>
  <Application>Microsoft Office PowerPoint</Application>
  <PresentationFormat>On-screen Show (4:3)</PresentationFormat>
  <Paragraphs>39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Opulent</vt:lpstr>
      <vt:lpstr>Настава у природи сокобања,мај 2014.год</vt:lpstr>
      <vt:lpstr>Slide 2</vt:lpstr>
      <vt:lpstr>Slide 3</vt:lpstr>
      <vt:lpstr>Slide 4</vt:lpstr>
      <vt:lpstr>сокобања</vt:lpstr>
      <vt:lpstr>Географске одлике</vt:lpstr>
      <vt:lpstr>Галерија слика</vt:lpstr>
      <vt:lpstr>Slide 8</vt:lpstr>
      <vt:lpstr>Милошев конак</vt:lpstr>
      <vt:lpstr>Црква Св.Преображења</vt:lpstr>
      <vt:lpstr>Моравица</vt:lpstr>
      <vt:lpstr>Соко град</vt:lpstr>
      <vt:lpstr>Водопад Рипаљка</vt:lpstr>
      <vt:lpstr>Хотел”Здрављак”</vt:lpstr>
      <vt:lpstr>Sa  540 postelja, 2 apartmana, kongresnom salom (210 sedista), dva bazena sa termalnom vodom, saunom, automatskom kuglanom i streljanom, dva terena za kosarku, tri terena za mali fudbal, teren za odbojku na pesku, zatvorenim bazenom I ostalim sadržajima to je hotel najvećeg kapaciteta i najraznovrsnije ponude. U restoranima imate brojne kvalitetne specijalitete raznih svetskih kuhinja uz specijalne zahteve svih ukusa i gastronomskih trendova.</vt:lpstr>
      <vt:lpstr>Смештај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Настава у природи сокобања,мај 2014.год</dc:title>
  <dc:creator>Laptop</dc:creator>
  <cp:lastModifiedBy>Laptop</cp:lastModifiedBy>
  <cp:revision>9</cp:revision>
  <dcterms:created xsi:type="dcterms:W3CDTF">2014-10-02T19:21:29Z</dcterms:created>
  <dcterms:modified xsi:type="dcterms:W3CDTF">2014-10-02T20:27:30Z</dcterms:modified>
</cp:coreProperties>
</file>