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201911F-BF8F-4630-AD49-2A18A96804DC}" type="datetimeFigureOut">
              <a:rPr lang="sr-Latn-CS" smtClean="0"/>
              <a:pPr/>
              <a:t>27.1.2014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4767F01-7B25-4A9E-8766-7F7C441A05AE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F%D0%B0%D0%BB%D0%B8%D1%9B" TargetMode="External"/><Relationship Id="rId2" Type="http://schemas.openxmlformats.org/officeDocument/2006/relationships/hyperlink" Target="http://sr.wikipedia.org/wiki/%D0%A1%D1%83%D0%B1%D0%BE%D1%82%D0%B8%D1%86%D0%B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sr.wikipedia.org/wiki/%D0%9F%D0%BE%D0%B2%D1%80%D1%88%D0%B8%D0%BD%D0%B0_%D1%98%D0%B5%D0%B7%D0%B5%D1%80%D0%B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A%D0%BB%D0%B8%D0%BC%D0%B0" TargetMode="External"/><Relationship Id="rId2" Type="http://schemas.openxmlformats.org/officeDocument/2006/relationships/hyperlink" Target="http://sr.wikipedia.org/wiki/%D0%A0%D0%B8%D0%B1%D0%B0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sr.wikipedia.org/wiki/%D0%92%D0%B0%D0%B7%D0%B4%D1%83%D1%85" TargetMode="External"/><Relationship Id="rId4" Type="http://schemas.openxmlformats.org/officeDocument/2006/relationships/hyperlink" Target="http://sr.wikipedia.org/wiki/%D0%9B%D0%B5%D1%82%D0%B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F%D0%B0%D0%BD%D0%BE%D0%BD%D1%81%D0%BA%D0%BE_%D0%BC%D0%BE%D1%80%D0%B5" TargetMode="External"/><Relationship Id="rId2" Type="http://schemas.openxmlformats.org/officeDocument/2006/relationships/hyperlink" Target="http://sr.wikipedia.org/wiki/%D0%9B%D0%B5%D0%B3%D0%B5%D0%BD%D0%B4%D0%B0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://sr.wikipedia.org/w/index.php?title=%D0%A1%D1%82%D0%B0%D0%B4%D0%BE&amp;action=edit&amp;redlink=1" TargetMode="External"/><Relationship Id="rId4" Type="http://schemas.openxmlformats.org/officeDocument/2006/relationships/hyperlink" Target="http://sr.wikipedia.org/wiki/%D0%9F%D0%B0%D1%81%D1%82%D0%B8%D1%8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sr.wikipedia.org/wiki/%D0%9F%D0%B0%D0%B4%D0%B0%D0%B2%D0%B8%D0%BD%D0%B5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sr.wikipedia.org/wiki/%D0%9F%D0%B5%D1%86%D0%B0%D1%9A%D0%B5" TargetMode="External"/><Relationship Id="rId13" Type="http://schemas.openxmlformats.org/officeDocument/2006/relationships/hyperlink" Target="http://sr.wikipedia.org/wiki/%D0%9C%D0%B8%D0%BD%D0%B5%D1%80%D0%B0%D0%BB%D0%BD%D0%B0_%D0%B2%D0%BE%D0%B4%D0%B0" TargetMode="External"/><Relationship Id="rId3" Type="http://schemas.openxmlformats.org/officeDocument/2006/relationships/hyperlink" Target="http://sr.wikipedia.org/w/index.php?title=%D0%A0%D0%B5%D0%B7%D0%B5%D1%80%D0%B2%D0%B0%D1%82_%D0%BF%D1%80%D0%B8%D1%80%D0%BE%D0%B4%D0%B5&amp;action=edit&amp;redlink=1" TargetMode="External"/><Relationship Id="rId7" Type="http://schemas.openxmlformats.org/officeDocument/2006/relationships/hyperlink" Target="http://sr.wikipedia.org/wiki/%D0%A1%D0%BF%D1%80%D1%83%D0%B4" TargetMode="External"/><Relationship Id="rId12" Type="http://schemas.openxmlformats.org/officeDocument/2006/relationships/hyperlink" Target="http://sr.wikipedia.org/wiki/%D0%98%D0%B7%D0%B2%D0%BE%D1%80" TargetMode="External"/><Relationship Id="rId2" Type="http://schemas.openxmlformats.org/officeDocument/2006/relationships/hyperlink" Target="http://sr.wikipedia.org/wiki/%D0%97%D0%B0%D0%B1%D0%B0%D0%B2%D0%B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r.wikipedia.org/wiki/%D0%9F%D0%B5%D1%81%D0%B0%D0%BA" TargetMode="External"/><Relationship Id="rId11" Type="http://schemas.openxmlformats.org/officeDocument/2006/relationships/hyperlink" Target="http://sr.wikipedia.org/wiki/%D0%9C%D0%B8%D0%BD%D0%B5%D1%80%D0%B0%D0%BB" TargetMode="External"/><Relationship Id="rId5" Type="http://schemas.openxmlformats.org/officeDocument/2006/relationships/hyperlink" Target="http://sr.wikipedia.org/w/index.php?title=%D0%A4%D0%BE%D1%82%D0%BE-%D1%81%D0%B0%D1%84%D0%B0%D1%80%D0%B8&amp;action=edit&amp;redlink=1" TargetMode="External"/><Relationship Id="rId10" Type="http://schemas.openxmlformats.org/officeDocument/2006/relationships/hyperlink" Target="http://sr.wikipedia.org/wiki/%D0%91%D0%BB%D0%B0%D1%82%D0%BE" TargetMode="External"/><Relationship Id="rId4" Type="http://schemas.openxmlformats.org/officeDocument/2006/relationships/hyperlink" Target="http://sr.wikipedia.org/wiki/%D0%9F%D1%82%D0%B8%D1%86%D0%B0" TargetMode="External"/><Relationship Id="rId9" Type="http://schemas.openxmlformats.org/officeDocument/2006/relationships/hyperlink" Target="http://sr.wikipedia.org/w/index.php?title=%D0%9E%D0%B4%D0%BC%D0%BE%D1%80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5856" y="476672"/>
            <a:ext cx="5544616" cy="2868168"/>
          </a:xfrm>
        </p:spPr>
        <p:txBody>
          <a:bodyPr/>
          <a:lstStyle/>
          <a:p>
            <a:r>
              <a:rPr lang="sr-Cyrl-CS" dirty="0" smtClean="0"/>
              <a:t>Национални</a:t>
            </a:r>
            <a:r>
              <a:rPr lang="sr-Latn-RS" dirty="0" smtClean="0"/>
              <a:t> </a:t>
            </a:r>
            <a:r>
              <a:rPr lang="sr-Cyrl-CS" dirty="0" smtClean="0"/>
              <a:t>парк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палићко</a:t>
            </a:r>
            <a:r>
              <a:rPr lang="sr-Latn-RS" dirty="0" smtClean="0"/>
              <a:t> </a:t>
            </a:r>
            <a:r>
              <a:rPr lang="sr-Cyrl-CS" dirty="0" smtClean="0"/>
              <a:t>језеро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 smtClean="0"/>
              <a:t>Драгана</a:t>
            </a:r>
            <a:r>
              <a:rPr lang="sr-Latn-RS" dirty="0" smtClean="0"/>
              <a:t> </a:t>
            </a:r>
            <a:r>
              <a:rPr lang="sr-Cyrl-CS" dirty="0" smtClean="0"/>
              <a:t>Николић</a:t>
            </a:r>
            <a:endParaRPr lang="sr-Latn-RS" dirty="0" smtClean="0"/>
          </a:p>
          <a:p>
            <a:r>
              <a:rPr lang="sr-Cyrl-CS" smtClean="0"/>
              <a:t>Основна</a:t>
            </a:r>
            <a:r>
              <a:rPr lang="sr-Latn-RS" dirty="0" smtClean="0"/>
              <a:t> </a:t>
            </a:r>
            <a:r>
              <a:rPr lang="sr-Cyrl-CS" dirty="0" smtClean="0"/>
              <a:t>школа</a:t>
            </a:r>
            <a:r>
              <a:rPr lang="sr-Latn-RS" dirty="0" smtClean="0"/>
              <a:t> “</a:t>
            </a:r>
            <a:r>
              <a:rPr lang="sr-Cyrl-CS" dirty="0" smtClean="0"/>
              <a:t>Бранко</a:t>
            </a:r>
            <a:r>
              <a:rPr lang="sr-Latn-RS" dirty="0" smtClean="0"/>
              <a:t> </a:t>
            </a:r>
            <a:r>
              <a:rPr lang="sr-Cyrl-CS" dirty="0" smtClean="0"/>
              <a:t>Ћопић</a:t>
            </a:r>
            <a:r>
              <a:rPr lang="sr-Latn-RS" dirty="0" smtClean="0"/>
              <a:t>”</a:t>
            </a:r>
            <a:endParaRPr lang="sr-Latn-RS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848872" cy="1308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Палићко језеро</a:t>
            </a:r>
            <a:r>
              <a:rPr lang="ru-RU" b="0" dirty="0" smtClean="0"/>
              <a:t> се налази 8 км од </a:t>
            </a:r>
            <a:r>
              <a:rPr lang="ru-RU" b="0" dirty="0" smtClean="0">
                <a:hlinkClick r:id="rId2" tooltip="Суботица"/>
              </a:rPr>
              <a:t>Суботице</a:t>
            </a:r>
            <a:r>
              <a:rPr lang="ru-RU" b="0" dirty="0" smtClean="0"/>
              <a:t>, поред</a:t>
            </a:r>
            <a:r>
              <a:rPr lang="sr-Latn-RS" b="0" dirty="0" smtClean="0"/>
              <a:t> </a:t>
            </a:r>
            <a:r>
              <a:rPr lang="ru-RU" b="0" dirty="0" smtClean="0"/>
              <a:t>места </a:t>
            </a:r>
            <a:r>
              <a:rPr lang="sr-Latn-RS" b="0" dirty="0" smtClean="0"/>
              <a:t> </a:t>
            </a:r>
            <a:r>
              <a:rPr lang="ru-RU" b="0" dirty="0" smtClean="0">
                <a:hlinkClick r:id="rId3" tooltip="Палић"/>
              </a:rPr>
              <a:t>Палић</a:t>
            </a:r>
            <a:endParaRPr lang="sr-Latn-CS" dirty="0"/>
          </a:p>
        </p:txBody>
      </p:sp>
      <p:pic>
        <p:nvPicPr>
          <p:cNvPr id="27650" name="Picture 2" descr="Датотека:Relief map of Serbi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564904"/>
            <a:ext cx="2726303" cy="38606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7652" name="Picture 4" descr="http://opusteno.rs/slike/2012/08/jezero-palic-15557/palicko-jezero-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636912"/>
            <a:ext cx="4248471" cy="37444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100392" cy="1668800"/>
          </a:xfrm>
        </p:spPr>
        <p:txBody>
          <a:bodyPr>
            <a:normAutofit/>
          </a:bodyPr>
          <a:lstStyle/>
          <a:p>
            <a:r>
              <a:rPr lang="sr-Cyrl-CS" sz="3200" dirty="0" smtClean="0">
                <a:hlinkClick r:id="rId2" tooltip="Површина језера"/>
              </a:rPr>
              <a:t>Површина</a:t>
            </a:r>
            <a:r>
              <a:rPr lang="sr-Latn-RS" sz="3200" dirty="0" smtClean="0"/>
              <a:t> </a:t>
            </a:r>
            <a:r>
              <a:rPr lang="sr-Cyrl-CS" sz="3200" dirty="0" smtClean="0"/>
              <a:t>ЈЕЗЕРА</a:t>
            </a:r>
            <a:r>
              <a:rPr lang="sr-Latn-RS" sz="3200" dirty="0" smtClean="0"/>
              <a:t> </a:t>
            </a:r>
            <a:r>
              <a:rPr lang="sr-Cyrl-CS" sz="3200" dirty="0" smtClean="0"/>
              <a:t>ЈЕ4.2 км²</a:t>
            </a:r>
            <a:r>
              <a:rPr lang="sr-Latn-RS" sz="3200" dirty="0" smtClean="0"/>
              <a:t>.</a:t>
            </a:r>
            <a:r>
              <a:rPr lang="sr-Cyrl-CS" sz="3200" dirty="0" smtClean="0"/>
              <a:t>НАЈВЕЋА</a:t>
            </a:r>
            <a:r>
              <a:rPr lang="sr-Latn-RS" sz="3200" dirty="0" smtClean="0"/>
              <a:t> </a:t>
            </a:r>
            <a:r>
              <a:rPr lang="sr-Cyrl-CS" sz="3200" u="sng" dirty="0" smtClean="0"/>
              <a:t>ДУБИНА</a:t>
            </a:r>
            <a:r>
              <a:rPr lang="sr-Latn-RS" sz="3200" dirty="0" smtClean="0"/>
              <a:t> </a:t>
            </a:r>
            <a:r>
              <a:rPr lang="sr-Cyrl-CS" sz="3200" dirty="0" smtClean="0"/>
              <a:t>ЈЕ</a:t>
            </a:r>
            <a:r>
              <a:rPr lang="sr-Latn-RS" sz="3200" dirty="0" smtClean="0"/>
              <a:t> 3.5</a:t>
            </a:r>
            <a:r>
              <a:rPr lang="sr-Cyrl-CS" sz="3200" dirty="0" smtClean="0"/>
              <a:t>М</a:t>
            </a:r>
            <a:r>
              <a:rPr lang="sr-Latn-RS" sz="3200" dirty="0" smtClean="0"/>
              <a:t> ,</a:t>
            </a:r>
            <a:r>
              <a:rPr lang="sr-Cyrl-CS" sz="3200" dirty="0" smtClean="0"/>
              <a:t>А</a:t>
            </a:r>
            <a:r>
              <a:rPr lang="sr-Latn-RS" sz="3200" dirty="0" smtClean="0"/>
              <a:t> </a:t>
            </a:r>
            <a:r>
              <a:rPr lang="sr-Cyrl-CS" sz="3200" dirty="0" smtClean="0"/>
              <a:t>НАЛАЗИ</a:t>
            </a:r>
            <a:r>
              <a:rPr lang="sr-Latn-RS" sz="3200" dirty="0" smtClean="0"/>
              <a:t> </a:t>
            </a:r>
            <a:r>
              <a:rPr lang="sr-Cyrl-CS" sz="3200" dirty="0" smtClean="0"/>
              <a:t>СЕ</a:t>
            </a:r>
            <a:r>
              <a:rPr lang="sr-Latn-RS" sz="3200" dirty="0" smtClean="0"/>
              <a:t> </a:t>
            </a:r>
            <a:r>
              <a:rPr lang="sr-Cyrl-CS" sz="3200" dirty="0" smtClean="0"/>
              <a:t>НА</a:t>
            </a:r>
            <a:r>
              <a:rPr lang="sr-Latn-RS" sz="3200" dirty="0" smtClean="0"/>
              <a:t> </a:t>
            </a:r>
            <a:r>
              <a:rPr lang="sr-Cyrl-CS" sz="3200" u="sng" dirty="0" smtClean="0"/>
              <a:t>НАДМОРСКОЈ</a:t>
            </a:r>
            <a:r>
              <a:rPr lang="sr-Latn-RS" sz="3200" u="sng" dirty="0" smtClean="0"/>
              <a:t> </a:t>
            </a:r>
            <a:r>
              <a:rPr lang="sr-Cyrl-CS" sz="3200" u="sng" dirty="0" smtClean="0"/>
              <a:t>ВИСИНИ</a:t>
            </a:r>
            <a:r>
              <a:rPr lang="sr-Latn-RS" sz="3200" u="sng" dirty="0" smtClean="0"/>
              <a:t> </a:t>
            </a:r>
            <a:r>
              <a:rPr lang="sr-Cyrl-CS" sz="3200" dirty="0" smtClean="0"/>
              <a:t>ОД</a:t>
            </a:r>
            <a:r>
              <a:rPr lang="sr-Latn-RS" sz="3200" dirty="0" smtClean="0"/>
              <a:t> 101</a:t>
            </a:r>
            <a:r>
              <a:rPr lang="sr-Cyrl-CS" sz="3200" dirty="0" smtClean="0"/>
              <a:t>М</a:t>
            </a:r>
            <a:r>
              <a:rPr lang="sr-Latn-RS" sz="3200" dirty="0" smtClean="0"/>
              <a:t>.</a:t>
            </a:r>
            <a:endParaRPr lang="sr-Latn-CS" sz="3200" dirty="0"/>
          </a:p>
        </p:txBody>
      </p:sp>
      <p:pic>
        <p:nvPicPr>
          <p:cNvPr id="28674" name="Picture 2" descr="http://www.javolimsrbiju.rs/pub/page_picture/palicko-jezer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3528392" cy="345638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8676" name="Picture 4" descr="http://mediteraneo.rs/foto/aranzman/293/big/palicko-jezero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852936"/>
            <a:ext cx="3816424" cy="36004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7704856" cy="49411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0" dirty="0" smtClean="0"/>
              <a:t>Језеро је, подељено на четири сектора и богато је </a:t>
            </a:r>
            <a:r>
              <a:rPr lang="ru-RU" b="0" dirty="0" smtClean="0">
                <a:hlinkClick r:id="rId2" tooltip="Риба"/>
              </a:rPr>
              <a:t>рибом</a:t>
            </a:r>
            <a:r>
              <a:rPr lang="ru-RU" b="0" dirty="0" smtClean="0"/>
              <a:t>.</a:t>
            </a:r>
            <a:r>
              <a:rPr lang="sr-Latn-RS" b="0" dirty="0" smtClean="0"/>
              <a:t/>
            </a:r>
            <a:br>
              <a:rPr lang="sr-Latn-RS" b="0" dirty="0" smtClean="0"/>
            </a:br>
            <a:r>
              <a:rPr lang="ru-RU" b="0" dirty="0" smtClean="0"/>
              <a:t>Палић се иначе одликује умерено континенталном </a:t>
            </a:r>
            <a:r>
              <a:rPr lang="ru-RU" b="0" dirty="0" smtClean="0">
                <a:hlinkClick r:id="rId3" tooltip="Клима"/>
              </a:rPr>
              <a:t>климом</a:t>
            </a:r>
            <a:r>
              <a:rPr lang="sr-Latn-RS" b="0" dirty="0" smtClean="0"/>
              <a:t>,</a:t>
            </a:r>
            <a:r>
              <a:rPr lang="ru-RU" b="0" dirty="0" smtClean="0"/>
              <a:t> а просечна </a:t>
            </a:r>
            <a:r>
              <a:rPr lang="ru-RU" b="0" dirty="0" smtClean="0">
                <a:hlinkClick r:id="rId4" tooltip="Лето"/>
              </a:rPr>
              <a:t>летња</a:t>
            </a:r>
            <a:r>
              <a:rPr lang="ru-RU" b="0" dirty="0" smtClean="0"/>
              <a:t> температура </a:t>
            </a:r>
            <a:r>
              <a:rPr lang="ru-RU" b="0" dirty="0" smtClean="0">
                <a:hlinkClick r:id="rId5" tooltip="Ваздух"/>
              </a:rPr>
              <a:t>ваздуха</a:t>
            </a:r>
            <a:r>
              <a:rPr lang="ru-RU" b="0" dirty="0" smtClean="0"/>
              <a:t> износи око 20°</a:t>
            </a:r>
            <a:r>
              <a:rPr lang="sr-Latn-RS" b="0" dirty="0" smtClean="0"/>
              <a:t>C</a:t>
            </a:r>
            <a:r>
              <a:rPr lang="ru-RU" b="0" dirty="0" smtClean="0"/>
              <a:t>.</a:t>
            </a:r>
            <a:endParaRPr lang="sr-Latn-C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964944"/>
          </a:xfrm>
        </p:spPr>
        <p:txBody>
          <a:bodyPr>
            <a:normAutofit/>
          </a:bodyPr>
          <a:lstStyle/>
          <a:p>
            <a:r>
              <a:rPr lang="ru-RU" b="0" dirty="0" smtClean="0"/>
              <a:t>Према </a:t>
            </a:r>
            <a:r>
              <a:rPr lang="ru-RU" b="0" u="sng" dirty="0" smtClean="0">
                <a:hlinkClick r:id="rId2" tooltip="Легенда"/>
              </a:rPr>
              <a:t>легенди</a:t>
            </a:r>
            <a:r>
              <a:rPr lang="ru-RU" b="0" dirty="0" smtClean="0"/>
              <a:t> језеро је остатак </a:t>
            </a:r>
            <a:r>
              <a:rPr lang="ru-RU" b="0" dirty="0" smtClean="0">
                <a:hlinkClick r:id="rId3" tooltip="Панонско море"/>
              </a:rPr>
              <a:t>Панонског мора</a:t>
            </a:r>
            <a:r>
              <a:rPr lang="ru-RU" b="0" dirty="0" smtClean="0"/>
              <a:t>, али да је оно настало од суза </a:t>
            </a:r>
            <a:r>
              <a:rPr lang="ru-RU" b="0" dirty="0" smtClean="0">
                <a:hlinkClick r:id="rId4" tooltip="Пастир"/>
              </a:rPr>
              <a:t>пастира</a:t>
            </a:r>
            <a:r>
              <a:rPr lang="ru-RU" b="0" dirty="0" smtClean="0"/>
              <a:t> Павла који је ту напасао своје </a:t>
            </a:r>
            <a:r>
              <a:rPr lang="ru-RU" b="0" dirty="0" smtClean="0">
                <a:hlinkClick r:id="rId5" tooltip="Стадо (чланак још није написан)"/>
              </a:rPr>
              <a:t>стадо</a:t>
            </a:r>
            <a:r>
              <a:rPr lang="ru-RU" b="0" dirty="0" smtClean="0"/>
              <a:t>.</a:t>
            </a:r>
            <a:endParaRPr lang="sr-Latn-CS" dirty="0"/>
          </a:p>
        </p:txBody>
      </p:sp>
      <p:pic>
        <p:nvPicPr>
          <p:cNvPr id="29698" name="Picture 2" descr="http://www.gradsubotica.co.rs/wp-content/uploads/2013/11/palic-vedut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429000"/>
            <a:ext cx="7344816" cy="30243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38888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Језеро је настало у прадавна времена као изданско, иако вода језера највећим делом потиче од </a:t>
            </a:r>
            <a:r>
              <a:rPr lang="ru-RU" b="0" dirty="0" smtClean="0">
                <a:hlinkClick r:id="rId2" tooltip="Падавине"/>
              </a:rPr>
              <a:t>падавина</a:t>
            </a:r>
            <a:r>
              <a:rPr lang="ru-RU" b="0" dirty="0" smtClean="0"/>
              <a:t> које су испуњавале удолину</a:t>
            </a:r>
            <a:r>
              <a:rPr lang="sr-Latn-RS" b="0" dirty="0" smtClean="0"/>
              <a:t>.</a:t>
            </a:r>
            <a:endParaRPr lang="sr-Latn-CS" dirty="0"/>
          </a:p>
        </p:txBody>
      </p:sp>
      <p:pic>
        <p:nvPicPr>
          <p:cNvPr id="31746" name="Picture 2" descr="http://www.kongresniturizam.com/Media/uploads/gradovi/2/big/subotica_palic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7128792" cy="369877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5379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0" dirty="0" smtClean="0"/>
              <a:t>Ово језеро је атрактивно пре свега купачима, али сам центар нуди и друге видове </a:t>
            </a:r>
            <a:r>
              <a:rPr lang="ru-RU" sz="2400" b="0" dirty="0" smtClean="0">
                <a:hlinkClick r:id="rId2" tooltip="Забава"/>
              </a:rPr>
              <a:t>забаве</a:t>
            </a:r>
            <a:r>
              <a:rPr lang="ru-RU" sz="2400" b="0" dirty="0" smtClean="0"/>
              <a:t>, спортске активности, али и обилазак </a:t>
            </a:r>
            <a:r>
              <a:rPr lang="ru-RU" sz="2400" b="0" dirty="0" smtClean="0">
                <a:hlinkClick r:id="rId3" tooltip="Резерват природе (чланак још није написан)"/>
              </a:rPr>
              <a:t>резервата природе</a:t>
            </a:r>
            <a:r>
              <a:rPr lang="ru-RU" sz="2400" b="0" dirty="0" smtClean="0"/>
              <a:t>, посматрање </a:t>
            </a:r>
            <a:r>
              <a:rPr lang="ru-RU" sz="2400" b="0" dirty="0" smtClean="0">
                <a:hlinkClick r:id="rId4" tooltip="Птица"/>
              </a:rPr>
              <a:t>птица</a:t>
            </a:r>
            <a:r>
              <a:rPr lang="ru-RU" sz="2400" b="0" dirty="0" smtClean="0"/>
              <a:t>, пешачке туре и </a:t>
            </a:r>
            <a:r>
              <a:rPr lang="ru-RU" sz="2400" b="0" dirty="0" smtClean="0">
                <a:hlinkClick r:id="rId5" tooltip="Фото-сафари (чланак још није написан)"/>
              </a:rPr>
              <a:t>фото-сафари</a:t>
            </a:r>
            <a:r>
              <a:rPr lang="ru-RU" sz="2400" b="0" dirty="0" smtClean="0"/>
              <a:t>. Обала је веома привлачна због својих </a:t>
            </a:r>
            <a:r>
              <a:rPr lang="ru-RU" sz="2400" b="0" dirty="0" smtClean="0">
                <a:hlinkClick r:id="rId6" tooltip="Песак"/>
              </a:rPr>
              <a:t>пешчаних</a:t>
            </a:r>
            <a:r>
              <a:rPr lang="ru-RU" sz="2400" b="0" dirty="0" smtClean="0"/>
              <a:t> </a:t>
            </a:r>
            <a:r>
              <a:rPr lang="ru-RU" sz="2400" b="0" dirty="0" smtClean="0">
                <a:hlinkClick r:id="rId7" tooltip="Спруд"/>
              </a:rPr>
              <a:t>спрудова</a:t>
            </a:r>
            <a:r>
              <a:rPr lang="ru-RU" sz="2400" b="0" dirty="0" smtClean="0"/>
              <a:t>, стаза за бициклисте, као и полигона за учење вожње. Језеро је богато рибом и ово даје прилику заљубљеницима у </a:t>
            </a:r>
            <a:r>
              <a:rPr lang="ru-RU" sz="2400" b="0" dirty="0" smtClean="0">
                <a:hlinkClick r:id="rId8" tooltip="Пецање"/>
              </a:rPr>
              <a:t>пецање</a:t>
            </a:r>
            <a:r>
              <a:rPr lang="ru-RU" sz="2400" b="0" dirty="0" smtClean="0"/>
              <a:t> за активан </a:t>
            </a:r>
            <a:r>
              <a:rPr lang="ru-RU" sz="2400" b="0" dirty="0" smtClean="0">
                <a:hlinkClick r:id="rId9" tooltip="Одмор (чланак још није написан)"/>
              </a:rPr>
              <a:t>одмор</a:t>
            </a:r>
            <a:r>
              <a:rPr lang="ru-RU" sz="2400" b="0" dirty="0" smtClean="0"/>
              <a:t>. Центар пружа и могућности за лечење и опоравак. Језерско </a:t>
            </a:r>
            <a:r>
              <a:rPr lang="ru-RU" sz="2400" b="0" dirty="0" smtClean="0">
                <a:hlinkClick r:id="rId10" tooltip="Блато"/>
              </a:rPr>
              <a:t>блато</a:t>
            </a:r>
            <a:r>
              <a:rPr lang="ru-RU" sz="2400" b="0" dirty="0" smtClean="0"/>
              <a:t> је богато важним </a:t>
            </a:r>
            <a:r>
              <a:rPr lang="ru-RU" sz="2400" b="0" dirty="0" smtClean="0">
                <a:hlinkClick r:id="rId11" tooltip="Минерал"/>
              </a:rPr>
              <a:t>минералима</a:t>
            </a:r>
            <a:r>
              <a:rPr lang="ru-RU" sz="2400" b="0" dirty="0" smtClean="0"/>
              <a:t> са лековитим особинама, а </a:t>
            </a:r>
            <a:r>
              <a:rPr lang="ru-RU" sz="2400" b="0" dirty="0" smtClean="0">
                <a:hlinkClick r:id="rId12" tooltip="Извор"/>
              </a:rPr>
              <a:t>извори</a:t>
            </a:r>
            <a:r>
              <a:rPr lang="ru-RU" sz="2400" b="0" dirty="0" smtClean="0"/>
              <a:t> </a:t>
            </a:r>
            <a:r>
              <a:rPr lang="ru-RU" sz="2400" b="0" dirty="0" smtClean="0">
                <a:hlinkClick r:id="rId13" tooltip="Минерална вода"/>
              </a:rPr>
              <a:t>минералне воде</a:t>
            </a:r>
            <a:r>
              <a:rPr lang="ru-RU" sz="2400" b="0" dirty="0" smtClean="0"/>
              <a:t> имају температуру од 25 °C. Обала језера је дуга око 17 km и целом својом дужином је уређена</a:t>
            </a:r>
            <a:endParaRPr lang="sr-Latn-CS" sz="24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333096"/>
          </a:xfrm>
        </p:spPr>
        <p:txBody>
          <a:bodyPr>
            <a:normAutofit fontScale="90000"/>
          </a:bodyPr>
          <a:lstStyle/>
          <a:p>
            <a:r>
              <a:rPr lang="sr-Cyrl-CS" sz="3100" dirty="0" smtClean="0"/>
              <a:t>ФЛОРУ</a:t>
            </a:r>
            <a:r>
              <a:rPr lang="sr-Latn-RS" sz="3100" dirty="0" smtClean="0"/>
              <a:t> </a:t>
            </a:r>
            <a:r>
              <a:rPr lang="sr-Cyrl-CS" sz="3100" dirty="0" smtClean="0"/>
              <a:t>ПАЛИЋКОГ</a:t>
            </a:r>
            <a:r>
              <a:rPr lang="sr-Latn-RS" sz="3100" dirty="0" smtClean="0"/>
              <a:t> </a:t>
            </a:r>
            <a:r>
              <a:rPr lang="sr-Cyrl-CS" sz="3100" dirty="0" smtClean="0"/>
              <a:t>ЈЕЗЕРА</a:t>
            </a:r>
            <a:r>
              <a:rPr lang="sr-Latn-RS" sz="3100" dirty="0" smtClean="0"/>
              <a:t> </a:t>
            </a:r>
            <a:r>
              <a:rPr lang="sr-Cyrl-CS" sz="3100" dirty="0" smtClean="0"/>
              <a:t>ЧИНЕ</a:t>
            </a:r>
            <a:r>
              <a:rPr lang="sr-Latn-RS" sz="3100" dirty="0" smtClean="0"/>
              <a:t> </a:t>
            </a:r>
            <a:r>
              <a:rPr lang="sr-Cyrl-CS" sz="3100" dirty="0" smtClean="0"/>
              <a:t>РЕТКЕ</a:t>
            </a:r>
            <a:r>
              <a:rPr lang="sr-Latn-RS" sz="3100" dirty="0" smtClean="0"/>
              <a:t> </a:t>
            </a:r>
            <a:r>
              <a:rPr lang="sr-Cyrl-CS" sz="3100" dirty="0" smtClean="0"/>
              <a:t>И</a:t>
            </a:r>
            <a:r>
              <a:rPr lang="sr-Latn-RS" sz="3100" dirty="0" smtClean="0"/>
              <a:t> </a:t>
            </a:r>
            <a:r>
              <a:rPr lang="sr-Cyrl-CS" sz="3100" dirty="0" smtClean="0"/>
              <a:t>АУТОКТОНЕ</a:t>
            </a:r>
            <a:r>
              <a:rPr lang="sr-Latn-RS" sz="3100" dirty="0" smtClean="0"/>
              <a:t> </a:t>
            </a:r>
            <a:r>
              <a:rPr lang="sr-Cyrl-CS" sz="3100" dirty="0" smtClean="0"/>
              <a:t>ВРСТЕ</a:t>
            </a:r>
            <a:r>
              <a:rPr lang="sr-Latn-RS" sz="3100" dirty="0" smtClean="0"/>
              <a:t> </a:t>
            </a:r>
            <a:r>
              <a:rPr lang="sr-Cyrl-CS" sz="3100" dirty="0" smtClean="0"/>
              <a:t>ДРВЕЋА</a:t>
            </a:r>
            <a:r>
              <a:rPr lang="sr-Latn-RS" sz="3100" dirty="0" smtClean="0"/>
              <a:t>:</a:t>
            </a:r>
            <a:r>
              <a:rPr lang="sr-Cyrl-CS" sz="3100" dirty="0" smtClean="0"/>
              <a:t>МОЧВАРСКИ</a:t>
            </a:r>
            <a:r>
              <a:rPr lang="sr-Latn-RS" sz="3100" dirty="0" smtClean="0"/>
              <a:t> </a:t>
            </a:r>
            <a:r>
              <a:rPr lang="sr-Cyrl-CS" sz="3100" dirty="0" smtClean="0"/>
              <a:t>ЧЕМПРЕС</a:t>
            </a:r>
            <a:r>
              <a:rPr lang="sr-Latn-RS" sz="3100" dirty="0" smtClean="0"/>
              <a:t> </a:t>
            </a:r>
            <a:r>
              <a:rPr lang="sr-Cyrl-CS" sz="3100" dirty="0" smtClean="0"/>
              <a:t>И</a:t>
            </a:r>
            <a:r>
              <a:rPr lang="sr-Latn-RS" sz="3100" dirty="0" smtClean="0"/>
              <a:t> </a:t>
            </a:r>
            <a:r>
              <a:rPr lang="sr-Cyrl-CS" sz="3100" dirty="0" smtClean="0"/>
              <a:t>ПОЉСКИ</a:t>
            </a:r>
            <a:r>
              <a:rPr lang="sr-Latn-RS" sz="3100" dirty="0" smtClean="0"/>
              <a:t> </a:t>
            </a:r>
            <a:r>
              <a:rPr lang="sr-Cyrl-CS" sz="3100" dirty="0" smtClean="0"/>
              <a:t>ЈАСЕН</a:t>
            </a:r>
            <a:r>
              <a:rPr lang="sr-Latn-RS" sz="3100" dirty="0" smtClean="0"/>
              <a:t>.</a:t>
            </a:r>
            <a:br>
              <a:rPr lang="sr-Latn-RS" sz="3100" dirty="0" smtClean="0"/>
            </a:br>
            <a:r>
              <a:rPr lang="sr-Cyrl-CS" sz="3100" dirty="0" smtClean="0"/>
              <a:t>ТАКОЂЕ</a:t>
            </a:r>
            <a:r>
              <a:rPr lang="sr-Latn-RS" sz="3100" dirty="0" smtClean="0"/>
              <a:t> </a:t>
            </a:r>
            <a:r>
              <a:rPr lang="sr-Cyrl-CS" sz="3100" dirty="0" smtClean="0"/>
              <a:t>У</a:t>
            </a:r>
            <a:r>
              <a:rPr lang="sr-Latn-RS" sz="3100" dirty="0" smtClean="0"/>
              <a:t> </a:t>
            </a:r>
            <a:r>
              <a:rPr lang="sr-Cyrl-CS" sz="3100" dirty="0" smtClean="0"/>
              <a:t>ТОМ</a:t>
            </a:r>
            <a:r>
              <a:rPr lang="sr-Latn-RS" sz="3100" dirty="0" smtClean="0"/>
              <a:t> </a:t>
            </a:r>
            <a:r>
              <a:rPr lang="sr-Cyrl-CS" sz="3100" dirty="0" smtClean="0"/>
              <a:t>ПРЕДЕЛУ</a:t>
            </a:r>
            <a:r>
              <a:rPr lang="sr-Latn-RS" sz="3100" dirty="0" smtClean="0"/>
              <a:t> </a:t>
            </a:r>
            <a:r>
              <a:rPr lang="sr-Cyrl-CS" sz="3100" dirty="0" smtClean="0"/>
              <a:t>РАСТЕ</a:t>
            </a:r>
            <a:r>
              <a:rPr lang="sr-Latn-RS" sz="3100" dirty="0" smtClean="0"/>
              <a:t> </a:t>
            </a:r>
            <a:r>
              <a:rPr lang="sr-Cyrl-CS" sz="3100" dirty="0" smtClean="0"/>
              <a:t>РЕТКА</a:t>
            </a:r>
            <a:r>
              <a:rPr lang="sr-Latn-RS" sz="3100" dirty="0" smtClean="0"/>
              <a:t> </a:t>
            </a:r>
            <a:r>
              <a:rPr lang="sr-Cyrl-CS" sz="3100" dirty="0" smtClean="0"/>
              <a:t>ВРСТА</a:t>
            </a:r>
            <a:r>
              <a:rPr lang="sr-Latn-RS" sz="3100" dirty="0" smtClean="0"/>
              <a:t> </a:t>
            </a:r>
            <a:r>
              <a:rPr lang="sr-Cyrl-CS" sz="3100" dirty="0" smtClean="0"/>
              <a:t>ОРХИДЕЈА</a:t>
            </a:r>
            <a:r>
              <a:rPr lang="sr-Latn-RS" sz="3100" dirty="0" smtClean="0"/>
              <a:t>,</a:t>
            </a:r>
            <a:r>
              <a:rPr lang="sr-Cyrl-CS" sz="3100" dirty="0" smtClean="0"/>
              <a:t>ПОЗНАТА</a:t>
            </a:r>
            <a:r>
              <a:rPr lang="sr-Latn-RS" sz="3100" dirty="0" smtClean="0"/>
              <a:t> </a:t>
            </a:r>
            <a:r>
              <a:rPr lang="sr-Cyrl-CS" sz="3100" dirty="0" smtClean="0"/>
              <a:t>КАО</a:t>
            </a:r>
            <a:r>
              <a:rPr lang="sr-Latn-RS" sz="3100" dirty="0" smtClean="0"/>
              <a:t> </a:t>
            </a:r>
            <a:r>
              <a:rPr lang="sr-Cyrl-CS" sz="3100" dirty="0" smtClean="0"/>
              <a:t>МОЧВАРНИ</a:t>
            </a:r>
            <a:r>
              <a:rPr lang="sr-Latn-RS" sz="3100" dirty="0" smtClean="0"/>
              <a:t> </a:t>
            </a:r>
            <a:r>
              <a:rPr lang="sr-Cyrl-CS" sz="3100" dirty="0" smtClean="0"/>
              <a:t>КАћУН</a:t>
            </a:r>
            <a:r>
              <a:rPr lang="sr-Latn-RS" sz="3100" dirty="0" smtClean="0"/>
              <a:t>.</a:t>
            </a:r>
            <a:br>
              <a:rPr lang="sr-Latn-RS" sz="3100" dirty="0" smtClean="0"/>
            </a:br>
            <a:r>
              <a:rPr lang="sr-Cyrl-CS" sz="3100" dirty="0" smtClean="0"/>
              <a:t>ФЛОРУ</a:t>
            </a:r>
            <a:r>
              <a:rPr lang="sr-Latn-RS" sz="3100" dirty="0" smtClean="0"/>
              <a:t> </a:t>
            </a:r>
            <a:r>
              <a:rPr lang="sr-Cyrl-CS" sz="3100" dirty="0" smtClean="0"/>
              <a:t>ЈЕЗЕРА</a:t>
            </a:r>
            <a:r>
              <a:rPr lang="sr-Latn-RS" sz="3100" dirty="0" smtClean="0"/>
              <a:t> </a:t>
            </a:r>
            <a:r>
              <a:rPr lang="sr-Cyrl-CS" sz="3100" dirty="0" smtClean="0"/>
              <a:t>ЧИНЕ</a:t>
            </a:r>
            <a:r>
              <a:rPr lang="sr-Latn-RS" sz="3100" dirty="0" smtClean="0"/>
              <a:t> </a:t>
            </a:r>
            <a:r>
              <a:rPr lang="sr-Cyrl-CS" sz="3100" dirty="0" smtClean="0"/>
              <a:t>СОЧИВИЦА</a:t>
            </a:r>
            <a:r>
              <a:rPr lang="sr-Latn-RS" sz="3100" dirty="0" smtClean="0"/>
              <a:t>,</a:t>
            </a:r>
            <a:r>
              <a:rPr lang="sr-Cyrl-CS" sz="3100" dirty="0" smtClean="0"/>
              <a:t>БАРСКА</a:t>
            </a:r>
            <a:r>
              <a:rPr lang="sr-Latn-RS" sz="3100" dirty="0" smtClean="0"/>
              <a:t> </a:t>
            </a:r>
            <a:r>
              <a:rPr lang="sr-Cyrl-CS" sz="3100" dirty="0" smtClean="0"/>
              <a:t>ТРСКА</a:t>
            </a:r>
            <a:r>
              <a:rPr lang="sr-Latn-RS" sz="3100" dirty="0" smtClean="0"/>
              <a:t>,</a:t>
            </a:r>
            <a:r>
              <a:rPr lang="sr-Cyrl-CS" sz="3100" dirty="0" smtClean="0"/>
              <a:t>КЛАСАСТИ</a:t>
            </a:r>
            <a:r>
              <a:rPr lang="sr-Latn-RS" sz="3100" dirty="0" smtClean="0"/>
              <a:t> </a:t>
            </a:r>
            <a:r>
              <a:rPr lang="sr-Cyrl-CS" sz="3100" dirty="0" smtClean="0"/>
              <a:t>КРОЧАЊ</a:t>
            </a:r>
            <a:r>
              <a:rPr lang="sr-Latn-RS" sz="3100" dirty="0" smtClean="0"/>
              <a:t>,</a:t>
            </a:r>
            <a:r>
              <a:rPr lang="sr-Cyrl-CS" sz="3100" dirty="0" smtClean="0"/>
              <a:t>ДРЕЗГА</a:t>
            </a:r>
            <a:r>
              <a:rPr lang="sr-Latn-RS" sz="3100" dirty="0" smtClean="0"/>
              <a:t>...</a:t>
            </a:r>
            <a:br>
              <a:rPr lang="sr-Latn-RS" sz="3100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sr-Latn-CS" dirty="0"/>
          </a:p>
        </p:txBody>
      </p:sp>
      <p:pic>
        <p:nvPicPr>
          <p:cNvPr id="1026" name="Picture 2" descr="http://www.bvo.zadweb.biz.hr/images/Biljke/kacun%20mocvarni/kacun%20mocvarni%20-%20detalj%20-%20cvjeti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61048"/>
            <a:ext cx="2981375" cy="237626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28" name="Picture 4" descr="http://www.vojvodinasume.rs/wp-content/uploads/2012/04/poljski_jas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861048"/>
            <a:ext cx="1644774" cy="2409056"/>
          </a:xfrm>
          <a:prstGeom prst="rect">
            <a:avLst/>
          </a:prstGeom>
          <a:noFill/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3" name="AutoShape 2" descr="data:image/jpeg;base64,/9j/4AAQSkZJRgABAQAAAQABAAD/2wCEAAkGBxQTEhUUEhQWFhUXGRcUGBgXGBcXFxUXFBgYFxUXGBUaHCggGBwlGxcUITEiJSksLi4uGB8zODMsNygtLiwBCgoKDg0OGxAQGywkICQsLCwsLCwsLCwsLCwsLCwsLCwsLCwsLCwsLCwsLCwsLCwsLCwsLCwsLCwsLCwsLCwsLP/AABEIALcBEwMBIgACEQEDEQH/xAAcAAABBQEBAQAAAAAAAAAAAAAEAAIDBQYBBwj/xAA5EAABAwIEAwYFAwMEAwEAAAABAAIRAyEEEjFBBVFhBhMicYGRMkKhsfDB0eEjUvEHFBVyM2KSQ//EABoBAAIDAQEAAAAAAAAAAAAAAAIDAAEEBQb/xAAtEQACAgICAQMDBAEFAQAAAAAAAQIRAxIhMQQTQVEFImEUMpGhUiNCcYGxFf/aAAwDAQACEQMRAD8A3LWJ8KQNSyrtWc+iOFyFJlSyqWURwlCflSyqWUMhcLVJCUKWQhLVzKp8q7lU2JQPkSyIoU0nMU3L1BSxMLUQ4KMtVpgtEMJFqlyrhCKwWQwkWqQtSyq7KogITcqJLUzIr2BohyJFqKZTTajQpsVqDZU7KpQxPFNRyK1Bsi7lUxCYQr2KoZC44p5CaWqWURFNIUxauZUVkohyruRTBqdlU2KohbSXTTUpCaVWwRAaSSjdj2c0lif1Tx062H/pcnwabKllU2RcyqbD6IMq5lU+RcLFewNEMJQpSxcyq7KoZlXMqlypQpZVEWVINUuVKFVl0MTXKSFU8U4j3ZAB841QTyRgrZaTYbUcBqULQxzHuyg3VDxXiLS+Q4iRAnRZzHY9zZytyibuG9+a4mb6xkWXXHG0jVHxouNtm5xvEmssLnoh8bxplOC61pvoekrEHjhHxAtMS2ROvVNdxQ1W5R44kxB9ZKzYvqPmSyNP3/HQcsONLg9G4fXNRgeRE7IhVfZbinfUwHBocANDMjn0V2Wr1EJfajntckOSU4UlJCUorJQ3JCYWqYrgVWU0cZRTjh7KZhTnFC5MLVARpQmPpolzUhT6ItgNSvcE0tRlWldRmmmKYtxB8q5lRGRdFNXsVRAGpZEU2mnkBVuFqBZFBiiWidlYOcOSquIl5gyQBJOkQOaR5E5KHAzFFbcggxtPdpB/6pKqqcRc0kBoIGhE39gkuA/qUk6tfwbvQj+T0zKlCnyrhprs7CqIoSyJ5ppZVdlERamFqIDVwsU2KaIMq5lUxauEIrBojyprgpIXCFLKIoWR7Q4NwLngwAbLYwqnjHDWPBc5xEa32WXzcXq4+HTXI3FLVmTw2JpkHvXA3Nh15oHG1KbJDQS0mbkQJ08xKtKwpNpmmWB1/C7eTpEIBlBwOTussg5S4/FFyJO68+8aySSg9q90vf8ALNaevfBSVqNSpAYAWkloJ5xojOG9m3Bp713d9RF+c7ov/eljoc0NJBuLco89/ZC4RrKrnB1QgHUASdfPRbYNQnoopy/L4Fy5V3wX/Zt2FoS1tUF5kToCenJG4HjLs5bUjKLh1xbpOpWcp8QpYeO5Ac5syXyA6eQ2UD8Q7FVPDlpyJtvzgnVdfH5UOMa/d8LoyPG+/Y2lPjjHEBl5MK4DVQdn+zzacPcDnBkGZkELRkLSnL/cA69iLKV0MT8qcGK7KE1OLlzIlkQl2cLlwlPDF3uiqtAg5CblRfcJd0Fe6RKAyxKEXkB6rpHIKblagZCYQiiwphbsr3S7JVg5pqt4zVIYQ0Sf0UuNx4GZo23Oiy3EOKPaD4gW6c/quL5/1SDg8ePm+LRrweM72YM5rpuQOmQFJRHFg3Lm/wD1H0hcXmdJG+z24sCa6mNlLlXMq9lZjICxNLEQWJuREpAtAxpppCLIUZCJSBaICE0hTuTCESYLRCQm5UR3aYWQr2JRCWobH4MVGFpss7x1uN7w90SRcgaWCApdrq1GkW16LmuJOVxkgje6xy8pNSU4Ov8A0ZpVUyLF8Nc0kNbIB1F4UI43WpeGq0PaLAOGw+6iq8UcQHhp8RmQfuQnf7nMMrxli4MeK+88lxHnlG3BOP49jTqnw+SkxmKL6oeLfEINwGnUz5gIvA8OBLXNJLgRZnxkHcDf1XG4GarQHAOMnxRGXYkC91usDRo0QHZhmIu6QS6ddNvJbPp8FK8s318gZm/2opWcAa4l9ZwDTEUzAMC3iPPyRZwGFZHdxLYMC4ImTf8AUJvHXsrEx8MaiQSs9hqbw4NBDg6wuW7xATl9SvJKOGKfPYHocJyZ6DgMWyq2WGYt5IrIouB0stODTyEeV+RkaqwayV1t37mfUFDFIKJ5I0mBYJMZNyh9QmoEKac9obGYgTYSdUZXqNaCTAA3KwfHse/MQXS0GZtbq36LJ5PmLCk37hww7Gi4hxNtM5dT9J1AVNX7QuLYbAeNR0OkKgx3FM0Zm5T4YM2II1KGrVgAIkgiDE6Tt5SuPl+o5vUaT4NcfHjqrNJw/tLEh4LjMQNRrsoOO8fa4gNdA9jPWdOSzoxDQWikJ1LnTy5yhcT4nEuGXKcx1OblF9v1S5edmyR1b4IsEU7LinxZ1Nzf6hAkmNbCJ/VanC9oabmAu8LjJjkPlJ815dU4n4apbckw0kEa2gT+XVX/AMk9vPN1NrJ2HPnhFqL/AJBnihJnqr+1zWEZ4jnv5oLF49tU94xziHG2unQei8/qcXkDxGSMrhFgOXXmm4LiTs7cm1gJgXsLbLNn/UZYVKXXIUYwi+Ea19Yl+XIXXNzpHXZV1ZziwtEEg5cwv7D0RuDf3rSCHNc0anSfIW9ELhcEGvJkAWcI1neQRusEKjd9of7FP39MWLBPUuB9tklcvxdKTLST5wktX6h/4gUj3eFwhPhKF6WzNqRFqblVQ/tIxtV7HA2LQDzm0+6uwqhkUlaBcaISFGVnO0/aN9Cs1rAC0EZ9zfWFpApizRyWl7ElFrsYQm5VMGpOan2BQOQmEKdwUZCJMlELmoerh2u1APou47HspRnzX0gSqtvH3P8A/FQe7ncCOSXLyscHq+/gJQbVkNfsxRnOyabrkkXnzabH2VTjOGOY2aslpM5tBfQkfIforDF47E1P/wAHsAubtv6TdNxnHDlLatP2kD1kX8lk8jycer3VX0HCDvgyb8GRW+EOblJEEy4WmCF2pjKWVzQ7KRYjUgaz1UmMwDnOY6jUIYcwyiDltoDyMAQqd1NjapNcO5NtNxqYC4E9G6/qzYkRuGIddpJbNoBEjmQUYMVVZVaXlt4InQeuyZUxjhBY7K3kdT9FNRMnxEuJv4SDA8t0v1ZLrgjSZ6Fw/tNRLR3jg02bzzOOsK+4dU7xuaIBJjqNisDwHDzUbT7tl5u75W7kiIk+a1vFeNto5RTvlkERYwNOl13MHm/6W+SRmniqVJF+1gXBVBMAgleWcV7UVSZLy2JAAIm5VVR49WaHuzuABi1iY1BKD/6Sb4iT0z1TtJimMpZXCc30jded8XZTIORxiba2JsZlEM7QjFMOZozAD4vlG48tFVYmsb6ZTBnUFwNgAsHl+Q8k+B+OCSK2vaz4jbWLcp3VnkDWAgw2IAMAg2/ZAV62cua5kke2n+VYFtgYEQB520nks0n1YTBmYiHFsQMpeTIy30uqfG40d5cgA6iSQT1tdOxGJ5EGCbkeE7wP8Knr0S90jSLemwAC1Ysau2LkSYyrUygSC0SLcje459VFhqjcpzNLibCbAAevNTVR4vA2BF3GQLAzM7lCP4hbuwIA10k3nXlK0VapAt0dxeHymGubJvF79L3CP7MUj3/iAHgMAx0iPyVHhMLOWoSHtGpgk2OgEozAcUbnmnS/qTlBG7TpPWwS8sm4OK5Ii3bi3McWF0Fxs1oJgXkrrgBmmSSAc20xYR+aqox1J9MGpVqAOBm0zraOXkpuG4sOyw4uBBgOEHNtAE2WJ4uNkHY9mOYBBbU9ykhzh6n/AK+uafoISTaj8/2VyfQOH4jmfl2uQeiL74EwL2n0WKxXE2hoFM7eInYg3j6KuwfF3sqNIk7CTbyT19TUHrPn8hvF8HONsDaxIIjMHQ6Wnwmcvv8AdbDF8YFOgwuEPe0EAaCy894/i3VHstLidfX2ROMxhLGtqWe0ZJJBzZd5HS3ok4vNcMUtfd8FemnIrOOYhzi4uM731PMytpwPtSwYWi/EWe8loA+aCGz0Xn/EWOMNOhkyD9+SqsDifGxrnGGHTeNwj8TyJY4OgckLke9YPGMqtLmmwsekays7ie2lFlY03A5RIzA5iXDYNGx5qj4BWPdVm5w1j2ySZAaZtBE3Wa4jQpipIeHjXwts7LEtzugFbH5s3BTX/YDxpOj0Dj3bOhQAAOZ7myANGmJAdyUHZHtUMbnGXK5kaGQ4H5gNvJeO8Tx+fNmlhzeENv0uVq/9KMa6nXNKJZVEg31be3Pcei0+NlySlc/4FySXR6w7DhxBIBjT1UjKIGgjyTgwrP4jguIfJ/3L2HURp6rXknKL+2NlJE3FuKupFzTTkRZ2bna4hYnFYgVHmS1wv4ZvPtZWuMq16YOeuXiTctIbLeWsqhI70ZpEiYILTfrG3mvPef6s5bS6XXXBpx6pUgLBtdIaA9uWRadP1RFUkz/ScLxPTeTsgn46qPC4kgOgkctv0UVbiDmExqReRp6c1g0k3Y2w+lh2scRUAPSdJQLOJhksYwM1uN46lCjiDRMu8W8wfTyTabruLQD5zv5pixtfuBbHf7usIe2prqJ0RpxVTI0km5JMEmItrvsql74kuAnW1lFg8VmqAF2VvUp3p7L/AIFtl5w3DveMzjeZAOgG0+f6KPiYBY4y68jLIFmzJRlNwyN30iDOknVVXFQWl2YgtOs2u6/qEGNtzLrgrOz+JqF5IE2iDEEHYrX0aTgA6pJNiGiIHsPyVT8JwrHDPAn5SDAsNvzYKxGLa7NMiBf9PqUzyMjm9UXBUSvxzILYjNcnyiyixxIpl7RLLExb0QuHdS743Frcw4c+isMXUBZ3LDlMiLTedIWdx1kg+yhp5avhyltx1ynYk72RPcFlJxY4G8NIF7aidpMeyKrcLLWaeIgBwm4MTMbDVWzMC1lI04D7NIbOUOcRr6bpss0V0DT9zz17nUiZEkkEzdCVqjnOJAAzGYjQFWvEqWSs5hObQCDA3sTtogqddzX5mgWtfnzC6UXatC5IdQe6m6XNLwbBkxdwiSNlaUuJCnQZ4MgnKSRNwb5iPsq7hmIca5cBL8rjcxJjYb6/RdxWOqim1ldpIc8vk6kCRHl0Spx2lTRS4QZisPWxDW1KdyW6kCHbCWkQANFZYDDPawMaMoYA0yLl5nNdLgVSpUtJY2nEiDJnQch/hWlSq4N8JEi5Go+nmsWXLJfZwNilVgtHh7i0Em/p7abaJIWtxxgcQ6q1pBMi9vokh9PN8EpGgpYsOhgJDhJ6GdZ9ksTUAAcw3No1vOseqrMNhjnncwLHUk6XRDsrXtBkQ8ncm4sI87LM4q+GHfARxiqJY1zoIGo9PrqgMXjJDMxJIF5kn356IDi8gGqHavdAnYEiRbmqs405bmTqtOLA9UKcuS2xtWRmFhpEm89FV0qLg68db6yo8Rjw4yddI29VCKoO62Y8TiqBk7N1wbjraFFz3QTUa6nkBIItGbkOkKs43UYXf0XVLMLspEDO7Wx+45KjbUcG5m2AkDN+nNPwz6lYviSRGk6He3kjlJqNUqQL7IcVR8OZriTEPbyPQfVeif6PVWdy9pB7xpuSLBh+EA+6824o57C6mWFrtiNHeZ8luf8ARnE/+ZhAkw/raBt5rf4Um6AkerNMqLG1202y4gDrv0TmOTn02uu5sxMLdkUq+0pV7mO4hxkuBBYI1A7txkby79lmca6nObI1pJ2Dhrab/qt/xbjwpAtdTymLTDhHWFjsVxDvTJvbeNNYheY82aT12bZpxr8FPxSs8AFmhIAEWvNz+clBiMI1jBcF7tdNT0K7xupkZEi7hAI+b5SDt1UI4bMmpd8TvHp/Kyx4guaGvkADmsdDxfyFvJdr12O0kE7afgRTsJUcIOUAXOUXPK65/wAfezST5zPqf3Td4+7AaZA7AuqgNEZtSc0GFBQ4Y+nVHeNkDS4vylWWCPdPzPFuQv8A4UXE8VTJzskuN7k/vopHJO9V0A4rsnZQyERAE3AmQehlDcTh4OoDYgRe+vmLKLE13hjSTE2sNxofRQY2uWnMXEEQAD84IvKfjxu0yXxRZcKaaksEy3K6+g8vMo2twyTLnAHkIiNSCqfs/wAS/puaS0OBls/MCdB0mforHFtc5rbgv3IPhA8t9/dJyqcZ/ASaoK4dwmlSa5zjnnTYCD9dlLRAdULnBghwIj4tZnoFX0se1oFIkmp18WlwOQ3QtOqRVg2mQbXk6XKX6c5NuTL2SNNiOLgVHutDsoA6iZ/RV3Fa8tY43n4gCASZ5+Sz2IxLoNMNM5jN5JjQcgFa1nv7kd5eo6Y1Aa0cx5GFfoaUwdrC8fg6Lm969wgSWgANBJEXIEu9FjsTgapcAGjeIO3W86QVoMNxBgLe9ywz4WmTJNwYmD7WXH8XpS5zB4pOu8xv+i0Yp5MfFWDKmVGAPdFxMknKxsfGc18zdwIspOI4Wo6p872DSQfC4i48gmV6JdVaWiXE3j5ba+hKvcPWAp5alSX5YJbMH+0ciSEWSbi1JdlJWScLe1ocXuaQGta4N2cJvynnCrMbxICMrmstvERYaTr5qk4lTcaOeloDeSDe8xG2uqCp4F1Zwc+xeCZNsxbNgNkUPGje8mW5PotK1egXE5565WX6/CkqQcJr/Kx+Xa0fRJatIf5FbGzp48kg6Okb3keeil/5Il4c4iWmbwSb6ffRZyvizEgR+b80VwgCs9mYixFtJA1jnoZWWXjqMdmXt7Gh7RBjaLZGYatHU+L9TZYF9ckmP2W27VPHdhwLQbhoJENb8xA3J09lhmFpkx+yZ4Efstg5OyVlYyJRBg326fRVziUbgM75Y0Tm25kLZNUrARFgn1HvyAz0J23W4c7uqXhGUAN8z08/3VfhOBMo5XOd/UIuIsOkndS4moMmUi4udLlc/PljlklHobBUVnEeJZpuTNja3ktV/pCAK9QDXuz7Zm3P0WCxrhO4+w8lY9mcfVpvNRhuQWHXxA3/AEC34JLCthcuWfQbanVSNqjmvHhxvENdlY8sJcAYIALtYPJX1fHVGNl9WC7WxcLJmT6rjila5ZFibL3tRi3SPDpoWHxe0LK4oU3Wccp2m2vUbqZtd2SalSRqMogka3lV2OoMqg5ZtoRELzmefqZnK+DTFVEKrcPY6mWueSZDgWiYj4bqMtZGUVCNZOW9+ZJQuJcWMc2CJiDM3G0wm1agIl4idATE9XRr5KlBtcvgPojxFRrCQHknk7ePJCYvHufZnhDRPKx1KLo0mjK6xht5GvkNlC3F0zVBswxly6yDz6pkavqwZAwxzg34iQbEDqhROYScu5kbFXtbu6fjYwSPhk5gdvKQq/iWJDyM0kneAT5A7JuOVvhC5RrtlbxDFAusI0tr/gJlfHMysAEwSL8uUofGCIAGu/5uh8P3Yd/Ul17DS/7fsulGC1TFpixNdz3N8MkAaWm9jK2GFouo4cF0BxEkDXS0nmqHhdOnJM+L5ROjYk2/NVcVSXhskmOugWfyHs1H2DiiroOAcCB4tQ7fSNVZHGCGMeAMpBJm5i+qrsYfENNhM7SkWTMSYN50HKPdRwUqZXRLnLXF7gHCdYAN+QOqhxlZ9WCC65OURsInS3T0UtKk5wMXi9z6IM45zBlBLctx63PorUeeOymQOb3byHi4iZOnTWAm1SQ0uy2MxIEkgiY56pj8XJDzDnTveDO43ChxfE3PtUIsAGwAIHIQnqDYtjDinAktJ1G3JH4fiZLxnAI9rnp5clS1HGR4hA16dOqJwuIYSMzSTsduWkfkJk8aa6KTNVh8RTDHU2wyYOa02MiecXQvFhT7suc+G6N0JAGpgDU29lVYqs0bxvAgf5UbyajgLuBjU2joFnjhp3Yexs+G41ndM8T/AIRrE+tklmf9uW2sItEfyksz8aLd2TYq2Me4lrLmLN3dzhW54eKVNmcw+HVLHR1g2211p6PEsLYtAkC3P8ugOLYqgA11QB2kSf03TH5U5yUdWkM1iumY3HVnuc8NJOpMcp35oJlJ5sGunXQ+q0n/ADlFjiKbA29zEk+5Vrh+K0SM1SS8jUCfSy1PPKC4gDS+TJU8DULc+Uxfztrb3Wh7MUXMpVH9fDrGmqbU4uXfBQqG5kgOMg6jTdGUsc8sytwVQD/q6BtulZpZJwpoiSBsXiC697+yrK3FDlykCOcX90VUwGJzEtwz7jlA+pUVbs/iHgO7mpm/tMRG15RY8cV2SmyqxNcbE+qI4bXLDMneIUzey+KJk0fdzf3R7Oy2KgQxjfNwstL1aqwHGXwH9meEPrgucYYCDca84Wp4lg8xDQWixGoFzb7SqPg3B8fSgZqWWbgnNA33CuXcOxBMHIepNxztouT5GDO8lpqvYdDXXoHfw9jQ9nidpEyAbbFA0uHkRkOR299DHJFjhGKa4uFRoi8E2TRiahcO+a0EbmQ07Tm6a3SZY8sfyGgLiXFatOkQYubEWJIiZG6KxrIaHtALrE85tMRqoO0TmNpOPgzktPhg2MgkTpspsDhqtVlN7YYCBBzFzgI22bomSglCMmq5Gc3RXiq+znOyNPW/8Ljix5DWsdmmx/ndSjEsoua0w8zBzjQknQ6ctFalz3H/AMTrwPh1B3QzuL4RTiZ6tUdSJB2/NFXurlx6T5wtTxng1Wq0DLEaaC3+VS0ez2IZPhGU2mRbe107DKGtvsTkhKyukucKRDpNhaD/ANpTOJcJew2iNNZynS5WtoVA1uRzTmIALrSYBAv5qq4xh3nNkdDZ0128/NNx+RJyrpAuBnMCQx8mYb/bE/yNloKWMa5pIMH8sstT4I8uMyddB/KPw/A6kWflE6OlaskYPlskE0E4mXbSB+fslgmVnuDaYLiflGpsrDhPB6viBqMMiRcADpdXvZThD6VbvHOpixiCCSTpPJZ82aMIOuaD9Ntla3gdVtNzjDSNiRPM+ZhZqtXdJbNxPmI3Xr/FcG2qAMwsQSLHNG3TzQOJwFOGyxua5zBocco0DifZYcXn+8kSWJnk1Nj32aybX2t57boTEYB7TdhYNi4GDvyXqWMYQHtDGtbe7QBPspeHVyQym6IItIn3la/17UbUf7A9P2PLMFwlzyC4PLZ1a1x9jGsXWx4p2ddSZTcJIDTNgTElzZE8jdbLilbIwD4YsMsCdgbaKPCVm1hndcMn3WfJ9QyTqSVIJYl0ec4fhT67jlaIB1iA3nNkThsDUoV2ktaZaYi/pJ+ErdY01G05GRrXGTAvF9eazVetUD73A238/NMx+VLJ8UDKFA7qbjcAn1j6LqifiDJ/qx0g2STOQNUZrD03TbbRaDC0HOANRgcNpVtSrA/KAADpkE+d0dRrsIubjbl6DZapzSdoOOMrMMGA2wzLWkBH0ceBYUdOgHnsmVa+V0ZhB1JMAesD6KKhVufG2J1eSJ3kHkgvbkNIN/5V8Wo+7mj/AApKGPe5ubuhy+LXmom1C6A11pvAMRrBLtfSUnYfwnxiAZgETf39lTjwFbJ6NeoQSGMj/u49dlHUr1IHhpzy8Ugc9QoKrHFswW6W01+pUL8DMAVHExtNp2F1V0VZLUxTmHxFhv8A2mAfdFYbEB5F2e5H0lUGK4aD8zp3zAAA+/RXnZThjQS4uJtFtPTmOqbHlgtsscNM6C1uXkrGo2ROtuRRbMA0DfnqFI+hM8vumSxJsFSZX02ktJgT6lCmpB1aOka+6su5DRFvX+dVW4sAXgC/O4K5vlJJ0h0LfZ5/2qqnO4uEFx0AtAsPUq/7FY3NQLXnLHgFo8MSPuUXjqzDIBaTuIJ12kj7InhdEBnjAvfc/ohzZk8Ki0MUalaKvDcOoN1eXyZ8QDstiDtpdXLnUxefTbb9lEK8aNtJBkHbrCgqVr2H0t91mnNyfId0FYirTIgnY+qqjVYD8YN7iNr/AMLtXFuFgVF3xOoafQSmQjSFymNqYxlo+w/ZC4vFNO/sP4RtXDZth6J4wHT3WiMkhdMpKbGF2rvYQihQtYuNlZYfDEHZWTKNtApkzJexaiZKQ0n4kRwjGZKoILo9Vd1cL0CgdRA+VU8sZqqI0y5/5UOabEmeo2QQ7RxINMnlc80JTeQSNihHsuVnjiiuGFbLAdomkmaZ9ypKHHaZcP6bpCpXthcATfThXRNpGjr4qnV8RpX0g7qfhzcrS3uywXIAm86rMUcURP5e3IK+wXED3YJJJEaj+EjJj1jRcX8hdRstmDpF9j5Kpq4InJDRAkHbXpurJvE5taPI3+iDxWOg2YI/IQY4tMJ17lDU4bBM0wTJ+cDXouK3fjpMmmPdJa/UkBUQBuFOT+s1gdI8UMmJ5zPop8E4DMJBjnluNtJQ9TEObLc+Ru0sBcOk/tzT6Dao+AlwNoIAJn1XQnFtCVJDcTlu4i/y/Df9UxrSW5iWsB+UgA7xBhdr8OrNdnaWzqQdL9SCZRWBweIguLKfMkxH2lSEOCbDMNhc7C4i+xmSOpOminwuGmBlY52pJA9CXB36IR+IeXBrTTB08AeTa+kLrcXWYYddzuTHtJ9bBRxJZYYig9kvc4Zdgw2ttyQ9LFGMrXNZb4iXO9gEw0nu8Ra2x0kT9LrpzyPB4SYIaDcHmYQSQRI59wym7O6PFGfTWSJ+6vOzrHhxzkdIDWg9InVV2CotgteYH9vgIHKQDe/RX3ABr4W2NonTyTcPYMi2ccovMW3CFdih8rneR3U2Ic0hzQQTym48zsg61DO8WdIBJ5bRCZKUvboGgatXc51xYaagz5quxocTL5c3qXWj7q5dhmsh2cjmCS6fqq7FBgHiEiZBOYfRcnyZNsfBIrcXRaWESQbRDTPSQACpGvAgQTYTaPuh6/EHaNAa3mACVMccMtpLuZHL1WSe2qQ0VSuzUOFtAcxAnlsq+vWjQtJ6DT3XA88vfxfdMqU3E3P6I4w55BbIr/gCmpAxH57qZlFx+Y+UomnggP7v/paIRbFSdDGUfy665sDU+8Ig0Gjc+pXDREbpkoUUmQYakSZv6iVYUxa4+kIahSE/N7AqxZR8/UJU4NoO+QN7fRQOYfyEdVkc1E5iQ3QdALmaf4Te7/PwI11PomCl0Vbkora1MKJ1MKyqUuigqU7fD9kxTKoqqtMf5RWGecpbmgea7Upjkn4anyHroPZHKXBVHGuuL/VdruT6lNNrUzEpaZdHQ7okhcySYDRd4Ls+25d4DyEu+5j6KXEcNptufKYvp01SSXY1TM9tMEq8PdMmo5rP/Uka+pQdbFVafhpVARJEubc+pSSQJBjWYatXEVYyi8l0Dzht0SzhNFpDXEEm8NDr+rh+q4kqxxTsknRajh5AmnT6+Mg/QOCifg3uZme9oZBkBl/vP1SSVNFWUVShhAHBrnh2xy689/utZ2YyNohtMS7Uza+0kJJLT4+Ndi5yZoR0AGn5KgxGkmPqkknyil0Cm2VePqHQbeSqatRx1JSSXI82KUrodjYFUohPawQkkuY26NKGFqe2nyhJJXHsphNJjuimNhy8kklux8ITLsfQa46H3Upov/tYfokktEYcAXySU21Dq1vunVARsEkkPkKoWFDsFdcriSS5EmaUcLQlp6pJJZZE++hQeII03XUkyBQI5dpa67T/AAkknS6KHO116JwiLySkkgZZG4Hr9F1JJSy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sp>
        <p:nvSpPr>
          <p:cNvPr id="4" name="AutoShape 4" descr="data:image/jpeg;base64,/9j/4AAQSkZJRgABAQAAAQABAAD/2wCEAAkGBxQTEhUUEhQWFhUXGRcUGBgXGBcXFxUXFBgYFxUXGBUaHCggGBwlGxcUITEiJSksLi4uGB8zODMsNygtLiwBCgoKDg0OGxAQGywkICQsLCwsLCwsLCwsLCwsLCwsLCwsLCwsLCwsLCwsLCwsLCwsLCwsLCwsLCwsLCwsLCwsLP/AABEIALcBEwMBIgACEQEDEQH/xAAcAAABBQEBAQAAAAAAAAAAAAAEAAIDBQYBBwj/xAA5EAABAwIEAwYFAwMEAwEAAAABAAIRAyEEEjFBBVFhBhMicYGRMkKhsfDB0eEjUvEHFBVyM2KSQ//EABoBAAIDAQEAAAAAAAAAAAAAAAIDAAEEBQb/xAAtEQACAgICAQMDBAEFAQAAAAAAAQIRAxIhMQQTQVEFImEUMpGhUiNCcYGxFf/aAAwDAQACEQMRAD8A3LWJ8KQNSyrtWc+iOFyFJlSyqWURwlCflSyqWUMhcLVJCUKWQhLVzKp8q7lU2JQPkSyIoU0nMU3L1BSxMLUQ4KMtVpgtEMJFqlyrhCKwWQwkWqQtSyq7KogITcqJLUzIr2BohyJFqKZTTajQpsVqDZU7KpQxPFNRyK1Bsi7lUxCYQr2KoZC44p5CaWqWURFNIUxauZUVkohyruRTBqdlU2KohbSXTTUpCaVWwRAaSSjdj2c0lif1Tx062H/pcnwabKllU2RcyqbD6IMq5lU+RcLFewNEMJQpSxcyq7KoZlXMqlypQpZVEWVINUuVKFVl0MTXKSFU8U4j3ZAB841QTyRgrZaTYbUcBqULQxzHuyg3VDxXiLS+Q4iRAnRZzHY9zZytyibuG9+a4mb6xkWXXHG0jVHxouNtm5xvEmssLnoh8bxplOC61pvoekrEHjhHxAtMS2ROvVNdxQ1W5R44kxB9ZKzYvqPmSyNP3/HQcsONLg9G4fXNRgeRE7IhVfZbinfUwHBocANDMjn0V2Wr1EJfajntckOSU4UlJCUorJQ3JCYWqYrgVWU0cZRTjh7KZhTnFC5MLVARpQmPpolzUhT6ItgNSvcE0tRlWldRmmmKYtxB8q5lRGRdFNXsVRAGpZEU2mnkBVuFqBZFBiiWidlYOcOSquIl5gyQBJOkQOaR5E5KHAzFFbcggxtPdpB/6pKqqcRc0kBoIGhE39gkuA/qUk6tfwbvQj+T0zKlCnyrhprs7CqIoSyJ5ppZVdlERamFqIDVwsU2KaIMq5lUxauEIrBojyprgpIXCFLKIoWR7Q4NwLngwAbLYwqnjHDWPBc5xEa32WXzcXq4+HTXI3FLVmTw2JpkHvXA3Nh15oHG1KbJDQS0mbkQJ08xKtKwpNpmmWB1/C7eTpEIBlBwOTussg5S4/FFyJO68+8aySSg9q90vf8ALNaevfBSVqNSpAYAWkloJ5xojOG9m3Bp713d9RF+c7ov/eljoc0NJBuLco89/ZC4RrKrnB1QgHUASdfPRbYNQnoopy/L4Fy5V3wX/Zt2FoS1tUF5kToCenJG4HjLs5bUjKLh1xbpOpWcp8QpYeO5Ac5syXyA6eQ2UD8Q7FVPDlpyJtvzgnVdfH5UOMa/d8LoyPG+/Y2lPjjHEBl5MK4DVQdn+zzacPcDnBkGZkELRkLSnL/cA69iLKV0MT8qcGK7KE1OLlzIlkQl2cLlwlPDF3uiqtAg5CblRfcJd0Fe6RKAyxKEXkB6rpHIKblagZCYQiiwphbsr3S7JVg5pqt4zVIYQ0Sf0UuNx4GZo23Oiy3EOKPaD4gW6c/quL5/1SDg8ePm+LRrweM72YM5rpuQOmQFJRHFg3Lm/wD1H0hcXmdJG+z24sCa6mNlLlXMq9lZjICxNLEQWJuREpAtAxpppCLIUZCJSBaICE0hTuTCESYLRCQm5UR3aYWQr2JRCWobH4MVGFpss7x1uN7w90SRcgaWCApdrq1GkW16LmuJOVxkgje6xy8pNSU4Ov8A0ZpVUyLF8Nc0kNbIB1F4UI43WpeGq0PaLAOGw+6iq8UcQHhp8RmQfuQnf7nMMrxli4MeK+88lxHnlG3BOP49jTqnw+SkxmKL6oeLfEINwGnUz5gIvA8OBLXNJLgRZnxkHcDf1XG4GarQHAOMnxRGXYkC91usDRo0QHZhmIu6QS6ddNvJbPp8FK8s318gZm/2opWcAa4l9ZwDTEUzAMC3iPPyRZwGFZHdxLYMC4ImTf8AUJvHXsrEx8MaiQSs9hqbw4NBDg6wuW7xATl9SvJKOGKfPYHocJyZ6DgMWyq2WGYt5IrIouB0stODTyEeV+RkaqwayV1t37mfUFDFIKJ5I0mBYJMZNyh9QmoEKac9obGYgTYSdUZXqNaCTAA3KwfHse/MQXS0GZtbq36LJ5PmLCk37hww7Gi4hxNtM5dT9J1AVNX7QuLYbAeNR0OkKgx3FM0Zm5T4YM2II1KGrVgAIkgiDE6Tt5SuPl+o5vUaT4NcfHjqrNJw/tLEh4LjMQNRrsoOO8fa4gNdA9jPWdOSzoxDQWikJ1LnTy5yhcT4nEuGXKcx1OblF9v1S5edmyR1b4IsEU7LinxZ1Nzf6hAkmNbCJ/VanC9oabmAu8LjJjkPlJ815dU4n4apbckw0kEa2gT+XVX/AMk9vPN1NrJ2HPnhFqL/AJBnihJnqr+1zWEZ4jnv5oLF49tU94xziHG2unQei8/qcXkDxGSMrhFgOXXmm4LiTs7cm1gJgXsLbLNn/UZYVKXXIUYwi+Ea19Yl+XIXXNzpHXZV1ZziwtEEg5cwv7D0RuDf3rSCHNc0anSfIW9ELhcEGvJkAWcI1neQRusEKjd9of7FP39MWLBPUuB9tklcvxdKTLST5wktX6h/4gUj3eFwhPhKF6WzNqRFqblVQ/tIxtV7HA2LQDzm0+6uwqhkUlaBcaISFGVnO0/aN9Cs1rAC0EZ9zfWFpApizRyWl7ElFrsYQm5VMGpOan2BQOQmEKdwUZCJMlELmoerh2u1APou47HspRnzX0gSqtvH3P8A/FQe7ncCOSXLyscHq+/gJQbVkNfsxRnOyabrkkXnzabH2VTjOGOY2aslpM5tBfQkfIforDF47E1P/wAHsAubtv6TdNxnHDlLatP2kD1kX8lk8jycer3VX0HCDvgyb8GRW+EOblJEEy4WmCF2pjKWVzQ7KRYjUgaz1UmMwDnOY6jUIYcwyiDltoDyMAQqd1NjapNcO5NtNxqYC4E9G6/qzYkRuGIddpJbNoBEjmQUYMVVZVaXlt4InQeuyZUxjhBY7K3kdT9FNRMnxEuJv4SDA8t0v1ZLrgjSZ6Fw/tNRLR3jg02bzzOOsK+4dU7xuaIBJjqNisDwHDzUbT7tl5u75W7kiIk+a1vFeNto5RTvlkERYwNOl13MHm/6W+SRmniqVJF+1gXBVBMAgleWcV7UVSZLy2JAAIm5VVR49WaHuzuABi1iY1BKD/6Sb4iT0z1TtJimMpZXCc30jded8XZTIORxiba2JsZlEM7QjFMOZozAD4vlG48tFVYmsb6ZTBnUFwNgAsHl+Q8k+B+OCSK2vaz4jbWLcp3VnkDWAgw2IAMAg2/ZAV62cua5kke2n+VYFtgYEQB520nks0n1YTBmYiHFsQMpeTIy30uqfG40d5cgA6iSQT1tdOxGJ5EGCbkeE7wP8Knr0S90jSLemwAC1Ysau2LkSYyrUygSC0SLcje459VFhqjcpzNLibCbAAevNTVR4vA2BF3GQLAzM7lCP4hbuwIA10k3nXlK0VapAt0dxeHymGubJvF79L3CP7MUj3/iAHgMAx0iPyVHhMLOWoSHtGpgk2OgEozAcUbnmnS/qTlBG7TpPWwS8sm4OK5Ii3bi3McWF0Fxs1oJgXkrrgBmmSSAc20xYR+aqox1J9MGpVqAOBm0zraOXkpuG4sOyw4uBBgOEHNtAE2WJ4uNkHY9mOYBBbU9ykhzh6n/AK+uafoISTaj8/2VyfQOH4jmfl2uQeiL74EwL2n0WKxXE2hoFM7eInYg3j6KuwfF3sqNIk7CTbyT19TUHrPn8hvF8HONsDaxIIjMHQ6Wnwmcvv8AdbDF8YFOgwuEPe0EAaCy894/i3VHstLidfX2ROMxhLGtqWe0ZJJBzZd5HS3ok4vNcMUtfd8FemnIrOOYhzi4uM731PMytpwPtSwYWi/EWe8loA+aCGz0Xn/EWOMNOhkyD9+SqsDifGxrnGGHTeNwj8TyJY4OgckLke9YPGMqtLmmwsekays7ie2lFlY03A5RIzA5iXDYNGx5qj4BWPdVm5w1j2ySZAaZtBE3Wa4jQpipIeHjXwts7LEtzugFbH5s3BTX/YDxpOj0Dj3bOhQAAOZ7myANGmJAdyUHZHtUMbnGXK5kaGQ4H5gNvJeO8Tx+fNmlhzeENv0uVq/9KMa6nXNKJZVEg31be3Pcei0+NlySlc/4FySXR6w7DhxBIBjT1UjKIGgjyTgwrP4jguIfJ/3L2HURp6rXknKL+2NlJE3FuKupFzTTkRZ2bna4hYnFYgVHmS1wv4ZvPtZWuMq16YOeuXiTctIbLeWsqhI70ZpEiYILTfrG3mvPef6s5bS6XXXBpx6pUgLBtdIaA9uWRadP1RFUkz/ScLxPTeTsgn46qPC4kgOgkctv0UVbiDmExqReRp6c1g0k3Y2w+lh2scRUAPSdJQLOJhksYwM1uN46lCjiDRMu8W8wfTyTabruLQD5zv5pixtfuBbHf7usIe2prqJ0RpxVTI0km5JMEmItrvsql74kuAnW1lFg8VmqAF2VvUp3p7L/AIFtl5w3DveMzjeZAOgG0+f6KPiYBY4y68jLIFmzJRlNwyN30iDOknVVXFQWl2YgtOs2u6/qEGNtzLrgrOz+JqF5IE2iDEEHYrX0aTgA6pJNiGiIHsPyVT8JwrHDPAn5SDAsNvzYKxGLa7NMiBf9PqUzyMjm9UXBUSvxzILYjNcnyiyixxIpl7RLLExb0QuHdS743Frcw4c+isMXUBZ3LDlMiLTedIWdx1kg+yhp5avhyltx1ynYk72RPcFlJxY4G8NIF7aidpMeyKrcLLWaeIgBwm4MTMbDVWzMC1lI04D7NIbOUOcRr6bpss0V0DT9zz17nUiZEkkEzdCVqjnOJAAzGYjQFWvEqWSs5hObQCDA3sTtogqddzX5mgWtfnzC6UXatC5IdQe6m6XNLwbBkxdwiSNlaUuJCnQZ4MgnKSRNwb5iPsq7hmIca5cBL8rjcxJjYb6/RdxWOqim1ldpIc8vk6kCRHl0Spx2lTRS4QZisPWxDW1KdyW6kCHbCWkQANFZYDDPawMaMoYA0yLl5nNdLgVSpUtJY2nEiDJnQch/hWlSq4N8JEi5Go+nmsWXLJfZwNilVgtHh7i0Em/p7abaJIWtxxgcQ6q1pBMi9vokh9PN8EpGgpYsOhgJDhJ6GdZ9ksTUAAcw3No1vOseqrMNhjnncwLHUk6XRDsrXtBkQ8ncm4sI87LM4q+GHfARxiqJY1zoIGo9PrqgMXjJDMxJIF5kn356IDi8gGqHavdAnYEiRbmqs405bmTqtOLA9UKcuS2xtWRmFhpEm89FV0qLg68db6yo8Rjw4yddI29VCKoO62Y8TiqBk7N1wbjraFFz3QTUa6nkBIItGbkOkKs43UYXf0XVLMLspEDO7Wx+45KjbUcG5m2AkDN+nNPwz6lYviSRGk6He3kjlJqNUqQL7IcVR8OZriTEPbyPQfVeif6PVWdy9pB7xpuSLBh+EA+6824o57C6mWFrtiNHeZ8luf8ARnE/+ZhAkw/raBt5rf4Um6AkerNMqLG1202y4gDrv0TmOTn02uu5sxMLdkUq+0pV7mO4hxkuBBYI1A7txkby79lmca6nObI1pJ2Dhrab/qt/xbjwpAtdTymLTDhHWFjsVxDvTJvbeNNYheY82aT12bZpxr8FPxSs8AFmhIAEWvNz+clBiMI1jBcF7tdNT0K7xupkZEi7hAI+b5SDt1UI4bMmpd8TvHp/Kyx4guaGvkADmsdDxfyFvJdr12O0kE7afgRTsJUcIOUAXOUXPK65/wAfezST5zPqf3Td4+7AaZA7AuqgNEZtSc0GFBQ4Y+nVHeNkDS4vylWWCPdPzPFuQv8A4UXE8VTJzskuN7k/vopHJO9V0A4rsnZQyERAE3AmQehlDcTh4OoDYgRe+vmLKLE13hjSTE2sNxofRQY2uWnMXEEQAD84IvKfjxu0yXxRZcKaaksEy3K6+g8vMo2twyTLnAHkIiNSCqfs/wAS/puaS0OBls/MCdB0mforHFtc5rbgv3IPhA8t9/dJyqcZ/ASaoK4dwmlSa5zjnnTYCD9dlLRAdULnBghwIj4tZnoFX0se1oFIkmp18WlwOQ3QtOqRVg2mQbXk6XKX6c5NuTL2SNNiOLgVHutDsoA6iZ/RV3Fa8tY43n4gCASZ5+Sz2IxLoNMNM5jN5JjQcgFa1nv7kd5eo6Y1Aa0cx5GFfoaUwdrC8fg6Lm969wgSWgANBJEXIEu9FjsTgapcAGjeIO3W86QVoMNxBgLe9ywz4WmTJNwYmD7WXH8XpS5zB4pOu8xv+i0Yp5MfFWDKmVGAPdFxMknKxsfGc18zdwIspOI4Wo6p872DSQfC4i48gmV6JdVaWiXE3j5ba+hKvcPWAp5alSX5YJbMH+0ciSEWSbi1JdlJWScLe1ocXuaQGta4N2cJvynnCrMbxICMrmstvERYaTr5qk4lTcaOeloDeSDe8xG2uqCp4F1Zwc+xeCZNsxbNgNkUPGje8mW5PotK1egXE5565WX6/CkqQcJr/Kx+Xa0fRJatIf5FbGzp48kg6Okb3keeil/5Il4c4iWmbwSb6ffRZyvizEgR+b80VwgCs9mYixFtJA1jnoZWWXjqMdmXt7Gh7RBjaLZGYatHU+L9TZYF9ckmP2W27VPHdhwLQbhoJENb8xA3J09lhmFpkx+yZ4Efstg5OyVlYyJRBg326fRVziUbgM75Y0Tm25kLZNUrARFgn1HvyAz0J23W4c7uqXhGUAN8z08/3VfhOBMo5XOd/UIuIsOkndS4moMmUi4udLlc/PljlklHobBUVnEeJZpuTNja3ktV/pCAK9QDXuz7Zm3P0WCxrhO4+w8lY9mcfVpvNRhuQWHXxA3/AEC34JLCthcuWfQbanVSNqjmvHhxvENdlY8sJcAYIALtYPJX1fHVGNl9WC7WxcLJmT6rjila5ZFibL3tRi3SPDpoWHxe0LK4oU3Wccp2m2vUbqZtd2SalSRqMogka3lV2OoMqg5ZtoRELzmefqZnK+DTFVEKrcPY6mWueSZDgWiYj4bqMtZGUVCNZOW9+ZJQuJcWMc2CJiDM3G0wm1agIl4idATE9XRr5KlBtcvgPojxFRrCQHknk7ePJCYvHufZnhDRPKx1KLo0mjK6xht5GvkNlC3F0zVBswxly6yDz6pkavqwZAwxzg34iQbEDqhROYScu5kbFXtbu6fjYwSPhk5gdvKQq/iWJDyM0kneAT5A7JuOVvhC5RrtlbxDFAusI0tr/gJlfHMysAEwSL8uUofGCIAGu/5uh8P3Yd/Ul17DS/7fsulGC1TFpixNdz3N8MkAaWm9jK2GFouo4cF0BxEkDXS0nmqHhdOnJM+L5ROjYk2/NVcVSXhskmOugWfyHs1H2DiiroOAcCB4tQ7fSNVZHGCGMeAMpBJm5i+qrsYfENNhM7SkWTMSYN50HKPdRwUqZXRLnLXF7gHCdYAN+QOqhxlZ9WCC65OURsInS3T0UtKk5wMXi9z6IM45zBlBLctx63PorUeeOymQOb3byHi4iZOnTWAm1SQ0uy2MxIEkgiY56pj8XJDzDnTveDO43ChxfE3PtUIsAGwAIHIQnqDYtjDinAktJ1G3JH4fiZLxnAI9rnp5clS1HGR4hA16dOqJwuIYSMzSTsduWkfkJk8aa6KTNVh8RTDHU2wyYOa02MiecXQvFhT7suc+G6N0JAGpgDU29lVYqs0bxvAgf5UbyajgLuBjU2joFnjhp3Yexs+G41ndM8T/AIRrE+tklmf9uW2sItEfyksz8aLd2TYq2Me4lrLmLN3dzhW54eKVNmcw+HVLHR1g2211p6PEsLYtAkC3P8ugOLYqgA11QB2kSf03TH5U5yUdWkM1iumY3HVnuc8NJOpMcp35oJlJ5sGunXQ+q0n/ADlFjiKbA29zEk+5Vrh+K0SM1SS8jUCfSy1PPKC4gDS+TJU8DULc+Uxfztrb3Wh7MUXMpVH9fDrGmqbU4uXfBQqG5kgOMg6jTdGUsc8sytwVQD/q6BtulZpZJwpoiSBsXiC697+yrK3FDlykCOcX90VUwGJzEtwz7jlA+pUVbs/iHgO7mpm/tMRG15RY8cV2SmyqxNcbE+qI4bXLDMneIUzey+KJk0fdzf3R7Oy2KgQxjfNwstL1aqwHGXwH9meEPrgucYYCDca84Wp4lg8xDQWixGoFzb7SqPg3B8fSgZqWWbgnNA33CuXcOxBMHIepNxztouT5GDO8lpqvYdDXXoHfw9jQ9nidpEyAbbFA0uHkRkOR299DHJFjhGKa4uFRoi8E2TRiahcO+a0EbmQ07Tm6a3SZY8sfyGgLiXFatOkQYubEWJIiZG6KxrIaHtALrE85tMRqoO0TmNpOPgzktPhg2MgkTpspsDhqtVlN7YYCBBzFzgI22bomSglCMmq5Gc3RXiq+znOyNPW/8Ljix5DWsdmmx/ndSjEsoua0w8zBzjQknQ6ctFalz3H/AMTrwPh1B3QzuL4RTiZ6tUdSJB2/NFXurlx6T5wtTxng1Wq0DLEaaC3+VS0ez2IZPhGU2mRbe107DKGtvsTkhKyukucKRDpNhaD/ANpTOJcJew2iNNZynS5WtoVA1uRzTmIALrSYBAv5qq4xh3nNkdDZ0128/NNx+RJyrpAuBnMCQx8mYb/bE/yNloKWMa5pIMH8sstT4I8uMyddB/KPw/A6kWflE6OlaskYPlskE0E4mXbSB+fslgmVnuDaYLiflGpsrDhPB6viBqMMiRcADpdXvZThD6VbvHOpixiCCSTpPJZ82aMIOuaD9Ntla3gdVtNzjDSNiRPM+ZhZqtXdJbNxPmI3Xr/FcG2qAMwsQSLHNG3TzQOJwFOGyxua5zBocco0DifZYcXn+8kSWJnk1Nj32aybX2t57boTEYB7TdhYNi4GDvyXqWMYQHtDGtbe7QBPspeHVyQym6IItIn3la/17UbUf7A9P2PLMFwlzyC4PLZ1a1x9jGsXWx4p2ddSZTcJIDTNgTElzZE8jdbLilbIwD4YsMsCdgbaKPCVm1hndcMn3WfJ9QyTqSVIJYl0ec4fhT67jlaIB1iA3nNkThsDUoV2ktaZaYi/pJ+ErdY01G05GRrXGTAvF9eazVetUD73A238/NMx+VLJ8UDKFA7qbjcAn1j6LqifiDJ/qx0g2STOQNUZrD03TbbRaDC0HOANRgcNpVtSrA/KAADpkE+d0dRrsIubjbl6DZapzSdoOOMrMMGA2wzLWkBH0ceBYUdOgHnsmVa+V0ZhB1JMAesD6KKhVufG2J1eSJ3kHkgvbkNIN/5V8Wo+7mj/AApKGPe5ubuhy+LXmom1C6A11pvAMRrBLtfSUnYfwnxiAZgETf39lTjwFbJ6NeoQSGMj/u49dlHUr1IHhpzy8Ugc9QoKrHFswW6W01+pUL8DMAVHExtNp2F1V0VZLUxTmHxFhv8A2mAfdFYbEB5F2e5H0lUGK4aD8zp3zAAA+/RXnZThjQS4uJtFtPTmOqbHlgtsscNM6C1uXkrGo2ROtuRRbMA0DfnqFI+hM8vumSxJsFSZX02ktJgT6lCmpB1aOka+6su5DRFvX+dVW4sAXgC/O4K5vlJJ0h0LfZ5/2qqnO4uEFx0AtAsPUq/7FY3NQLXnLHgFo8MSPuUXjqzDIBaTuIJ12kj7InhdEBnjAvfc/ohzZk8Ki0MUalaKvDcOoN1eXyZ8QDstiDtpdXLnUxefTbb9lEK8aNtJBkHbrCgqVr2H0t91mnNyfId0FYirTIgnY+qqjVYD8YN7iNr/AMLtXFuFgVF3xOoafQSmQjSFymNqYxlo+w/ZC4vFNO/sP4RtXDZth6J4wHT3WiMkhdMpKbGF2rvYQihQtYuNlZYfDEHZWTKNtApkzJexaiZKQ0n4kRwjGZKoILo9Vd1cL0CgdRA+VU8sZqqI0y5/5UOabEmeo2QQ7RxINMnlc80JTeQSNihHsuVnjiiuGFbLAdomkmaZ9ypKHHaZcP6bpCpXthcATfThXRNpGjr4qnV8RpX0g7qfhzcrS3uywXIAm86rMUcURP5e3IK+wXED3YJJJEaj+EjJj1jRcX8hdRstmDpF9j5Kpq4InJDRAkHbXpurJvE5taPI3+iDxWOg2YI/IQY4tMJ17lDU4bBM0wTJ+cDXouK3fjpMmmPdJa/UkBUQBuFOT+s1gdI8UMmJ5zPop8E4DMJBjnluNtJQ9TEObLc+Ru0sBcOk/tzT6Dao+AlwNoIAJn1XQnFtCVJDcTlu4i/y/Df9UxrSW5iWsB+UgA7xBhdr8OrNdnaWzqQdL9SCZRWBweIguLKfMkxH2lSEOCbDMNhc7C4i+xmSOpOminwuGmBlY52pJA9CXB36IR+IeXBrTTB08AeTa+kLrcXWYYddzuTHtJ9bBRxJZYYig9kvc4Zdgw2ttyQ9LFGMrXNZb4iXO9gEw0nu8Ra2x0kT9LrpzyPB4SYIaDcHmYQSQRI59wym7O6PFGfTWSJ+6vOzrHhxzkdIDWg9InVV2CotgteYH9vgIHKQDe/RX3ABr4W2NonTyTcPYMi2ccovMW3CFdih8rneR3U2Ic0hzQQTym48zsg61DO8WdIBJ5bRCZKUvboGgatXc51xYaagz5quxocTL5c3qXWj7q5dhmsh2cjmCS6fqq7FBgHiEiZBOYfRcnyZNsfBIrcXRaWESQbRDTPSQACpGvAgQTYTaPuh6/EHaNAa3mACVMccMtpLuZHL1WSe2qQ0VSuzUOFtAcxAnlsq+vWjQtJ6DT3XA88vfxfdMqU3E3P6I4w55BbIr/gCmpAxH57qZlFx+Y+UomnggP7v/paIRbFSdDGUfy665sDU+8Ig0Gjc+pXDREbpkoUUmQYakSZv6iVYUxa4+kIahSE/N7AqxZR8/UJU4NoO+QN7fRQOYfyEdVkc1E5iQ3QdALmaf4Te7/PwI11PomCl0Vbkora1MKJ1MKyqUuigqU7fD9kxTKoqqtMf5RWGecpbmgea7Upjkn4anyHroPZHKXBVHGuuL/VdruT6lNNrUzEpaZdHQ7okhcySYDRd4Ls+25d4DyEu+5j6KXEcNptufKYvp01SSXY1TM9tMEq8PdMmo5rP/Uka+pQdbFVafhpVARJEubc+pSSQJBjWYatXEVYyi8l0Dzht0SzhNFpDXEEm8NDr+rh+q4kqxxTsknRajh5AmnT6+Mg/QOCifg3uZme9oZBkBl/vP1SSVNFWUVShhAHBrnh2xy689/utZ2YyNohtMS7Uza+0kJJLT4+Ndi5yZoR0AGn5KgxGkmPqkknyil0Cm2VePqHQbeSqatRx1JSSXI82KUrodjYFUohPawQkkuY26NKGFqe2nyhJJXHsphNJjuimNhy8kklux8ITLsfQa46H3Upov/tYfokktEYcAXySU21Dq1vunVARsEkkPkKoWFDsFdcriSS5EmaUcLQlp6pJJZZE++hQeII03XUkyBQI5dpa67T/AAkknS6KHO116JwiLySkkgZZG4Hr9F1JJSy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pic>
        <p:nvPicPr>
          <p:cNvPr id="1030" name="Picture 6" descr="http://upload.wikimedia.org/wikipedia/commons/thumb/b/b1/Med_Cypress.jpg/240px-Med_Cypre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861048"/>
            <a:ext cx="1983204" cy="230425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532896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У палићком језеру констатовано је 19 врста риба</a:t>
            </a:r>
            <a:r>
              <a:rPr lang="sr-Latn-RS" sz="2000" b="0" dirty="0" smtClean="0"/>
              <a:t>:</a:t>
            </a:r>
            <a:r>
              <a:rPr lang="sr-Cyrl-CS" sz="2000" b="0" dirty="0" smtClean="0"/>
              <a:t>Шаран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сребрни</a:t>
            </a:r>
            <a:r>
              <a:rPr lang="sr-Latn-RS" sz="2000" b="0" dirty="0" smtClean="0"/>
              <a:t> </a:t>
            </a:r>
            <a:r>
              <a:rPr lang="sr-Cyrl-CS" sz="2000" b="0" dirty="0" smtClean="0"/>
              <a:t>караш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бабушка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амур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сунчаница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штука</a:t>
            </a:r>
            <a:r>
              <a:rPr lang="sr-Latn-RS" sz="2000" b="0" dirty="0" smtClean="0"/>
              <a:t>,</a:t>
            </a:r>
            <a:r>
              <a:rPr lang="sr-Cyrl-CS" sz="2000" b="0" dirty="0" smtClean="0"/>
              <a:t>смуђ</a:t>
            </a:r>
            <a:r>
              <a:rPr lang="sr-Latn-RS" sz="2000" b="0" dirty="0" smtClean="0"/>
              <a:t>...</a:t>
            </a:r>
            <a:br>
              <a:rPr lang="sr-Latn-RS" sz="2000" b="0" dirty="0" smtClean="0"/>
            </a:br>
            <a:r>
              <a:rPr lang="ru-RU" sz="2000" b="0" dirty="0" smtClean="0"/>
              <a:t>Од птица, на подручју палићког језера забележено је 207 врста, од којих се 101 врста гнезди. Пет врста се налази на листи угрожених прица у свету, 48 врста је угрожено у Европи, 4 имају мали ареал у свету, 86 је угрожено и ретко у Србији, док 63 врста има еколошки или неки други значај.</a:t>
            </a:r>
            <a:endParaRPr lang="sr-Latn-CS" sz="2000" dirty="0"/>
          </a:p>
        </p:txBody>
      </p:sp>
      <p:pic>
        <p:nvPicPr>
          <p:cNvPr id="22530" name="Picture 2" descr="https://encrypted-tbn2.gstatic.com/images?q=tbn:ANd9GcToO4uA9iyUrThKvHmzu129JUezTJQbLwnQ_b-GX9-EFNMr4D-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085184"/>
            <a:ext cx="3276600" cy="13906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2532" name="Picture 4" descr="http://1.bp.blogspot.com/-ii2ZSO_Q8uU/ULxWig0_DZI/AAAAAAAAAEg/ja2GjdlbXCo/s1600/Palic-%2Bgalebov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068960"/>
            <a:ext cx="5238750" cy="17716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2534" name="Picture 6" descr="http://superodmor.rs/data/images/2010-11-03/57127_cbrldjn--zaba_gf.jpg%3Fver%3D12887890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013176"/>
            <a:ext cx="3206130" cy="136815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6" name="Oval 5"/>
          <p:cNvSpPr/>
          <p:nvPr/>
        </p:nvSpPr>
        <p:spPr>
          <a:xfrm>
            <a:off x="2843808" y="6165304"/>
            <a:ext cx="914400" cy="9144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812816"/>
          </a:xfrm>
        </p:spPr>
        <p:txBody>
          <a:bodyPr>
            <a:normAutofit fontScale="90000"/>
          </a:bodyPr>
          <a:lstStyle/>
          <a:p>
            <a:r>
              <a:rPr lang="sr-Cyrl-CS" dirty="0" smtClean="0"/>
              <a:t>ОКО</a:t>
            </a:r>
            <a:r>
              <a:rPr lang="sr-Latn-RS" dirty="0" smtClean="0"/>
              <a:t> </a:t>
            </a:r>
            <a:r>
              <a:rPr lang="sr-Cyrl-CS" dirty="0" smtClean="0"/>
              <a:t>ЈЕЗЕРА</a:t>
            </a:r>
            <a:r>
              <a:rPr lang="sr-Latn-RS" dirty="0" smtClean="0"/>
              <a:t> </a:t>
            </a:r>
            <a:r>
              <a:rPr lang="sr-Cyrl-CS" dirty="0" smtClean="0"/>
              <a:t>ЖИВЕ</a:t>
            </a:r>
            <a:r>
              <a:rPr lang="sr-Latn-RS" dirty="0" smtClean="0"/>
              <a:t> </a:t>
            </a:r>
            <a:r>
              <a:rPr lang="sr-Cyrl-CS" dirty="0" smtClean="0"/>
              <a:t>ПТИЦЕ</a:t>
            </a:r>
            <a:r>
              <a:rPr lang="sr-Latn-RS" dirty="0" smtClean="0"/>
              <a:t>:</a:t>
            </a:r>
            <a:r>
              <a:rPr lang="sr-Cyrl-CS" dirty="0" smtClean="0"/>
              <a:t>ЦРНОВРАТИ</a:t>
            </a:r>
            <a:r>
              <a:rPr lang="sr-Latn-RS" dirty="0" smtClean="0"/>
              <a:t> </a:t>
            </a:r>
            <a:r>
              <a:rPr lang="sr-Cyrl-CS" dirty="0" smtClean="0"/>
              <a:t>ГЊУРАЦ</a:t>
            </a:r>
            <a:r>
              <a:rPr lang="sr-Latn-RS" dirty="0" smtClean="0"/>
              <a:t>,</a:t>
            </a:r>
            <a:r>
              <a:rPr lang="sr-Cyrl-CS" dirty="0" smtClean="0"/>
              <a:t>ЋУБАСТА</a:t>
            </a:r>
            <a:r>
              <a:rPr lang="sr-Latn-RS" dirty="0" smtClean="0"/>
              <a:t> </a:t>
            </a:r>
            <a:r>
              <a:rPr lang="sr-Cyrl-CS" dirty="0" smtClean="0"/>
              <a:t>ПЛОВКА</a:t>
            </a:r>
            <a:r>
              <a:rPr lang="sr-Latn-RS" dirty="0" smtClean="0"/>
              <a:t>,</a:t>
            </a:r>
            <a:r>
              <a:rPr lang="sr-Cyrl-CS" dirty="0" smtClean="0"/>
              <a:t>чапље</a:t>
            </a:r>
            <a:r>
              <a:rPr lang="sr-Latn-RS" dirty="0" smtClean="0"/>
              <a:t> ,</a:t>
            </a:r>
            <a:r>
              <a:rPr lang="sr-Cyrl-CS" dirty="0" smtClean="0"/>
              <a:t>галебови</a:t>
            </a:r>
            <a:r>
              <a:rPr lang="sr-Latn-RS" dirty="0" smtClean="0"/>
              <a:t>...</a:t>
            </a:r>
            <a:endParaRPr lang="sr-Latn-CS" dirty="0"/>
          </a:p>
        </p:txBody>
      </p:sp>
      <p:pic>
        <p:nvPicPr>
          <p:cNvPr id="23554" name="Picture 2" descr="http://i136.photobucket.com/albums/q198/gezafarkas/xcrnovrat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3564396" cy="302433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3556" name="Picture 4" descr="http://www.zov.rs/upload/images/izdanja/2010/07/678/3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573016"/>
            <a:ext cx="3600400" cy="277060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24578" name="Picture 2" descr="http://dc340.4shared.com/doc/e-r2w2bJ/preview0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7632848" cy="612068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469000"/>
          </a:xfrm>
        </p:spPr>
        <p:txBody>
          <a:bodyPr>
            <a:normAutofit fontScale="90000"/>
          </a:bodyPr>
          <a:lstStyle/>
          <a:p>
            <a:r>
              <a:rPr lang="sr-Cyrl-CS" sz="2400" b="0" dirty="0" smtClean="0"/>
              <a:t>Палић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је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познат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по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предивном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парку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где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на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десет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хекатар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има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око</a:t>
            </a:r>
            <a:r>
              <a:rPr lang="vi-VN" sz="2400" b="0" dirty="0" smtClean="0"/>
              <a:t> 270 </a:t>
            </a:r>
            <a:r>
              <a:rPr lang="sr-Cyrl-CS" sz="2400" b="0" dirty="0" smtClean="0"/>
              <a:t>врста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дрвећа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цветница</a:t>
            </a:r>
            <a:r>
              <a:rPr lang="vi-VN" sz="2400" b="0" dirty="0" smtClean="0"/>
              <a:t>. </a:t>
            </a:r>
            <a:r>
              <a:rPr lang="sr-Cyrl-CS" sz="2400" b="0" dirty="0" smtClean="0"/>
              <a:t>Међу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четинарима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доминирају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ендемске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врсте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попут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Панчићеве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оморике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либанског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кедра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хималајског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бора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од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листопадних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врста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издвајају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се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горостасни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храстови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кестени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гинко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билобе</a:t>
            </a:r>
            <a:r>
              <a:rPr lang="vi-VN" sz="2400" b="0" dirty="0" smtClean="0"/>
              <a:t>. </a:t>
            </a:r>
            <a:r>
              <a:rPr lang="sr-Cyrl-CS" sz="2400" b="0" dirty="0" smtClean="0"/>
              <a:t>У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делу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парка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је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зоо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врт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са</a:t>
            </a:r>
            <a:r>
              <a:rPr lang="vi-VN" sz="2400" b="0" dirty="0" smtClean="0"/>
              <a:t> 50 </a:t>
            </a:r>
            <a:r>
              <a:rPr lang="sr-Cyrl-CS" sz="2400" b="0" dirty="0" smtClean="0"/>
              <a:t>врста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животиња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од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јелена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лопатара</a:t>
            </a:r>
            <a:r>
              <a:rPr lang="vi-VN" sz="2400" b="0" dirty="0" smtClean="0"/>
              <a:t>, </a:t>
            </a:r>
            <a:r>
              <a:rPr lang="sr-Cyrl-CS" sz="2400" b="0" dirty="0" smtClean="0"/>
              <a:t>до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егзотичних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примерака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тропских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гуштера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и</a:t>
            </a:r>
            <a:r>
              <a:rPr lang="vi-VN" sz="2400" b="0" dirty="0" smtClean="0"/>
              <a:t> </a:t>
            </a:r>
            <a:r>
              <a:rPr lang="sr-Cyrl-CS" sz="2400" b="0" dirty="0" smtClean="0"/>
              <a:t>змија</a:t>
            </a:r>
            <a:r>
              <a:rPr lang="vi-VN" sz="2400" b="0" dirty="0" smtClean="0"/>
              <a:t>.</a:t>
            </a:r>
            <a:endParaRPr lang="sr-Latn-CS" sz="2400" dirty="0"/>
          </a:p>
        </p:txBody>
      </p:sp>
      <p:pic>
        <p:nvPicPr>
          <p:cNvPr id="25602" name="Picture 2" descr="http://www.glassrbije.org/srbija/sites/default/files/u3/pali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7056784" cy="268690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subotica.com/files/news/9/7/2/10972/10972-pal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976331" cy="2232248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26628" name="Picture 4" descr="http://www.subotica.com/files/news/0/7/6/12076/12076-zoo-vrt-palic-ula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21088"/>
            <a:ext cx="3096344" cy="2322259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</p:pic>
      <p:pic>
        <p:nvPicPr>
          <p:cNvPr id="26630" name="Picture 6" descr="http://www.tt-group.net/Fotografije_Srbije/Zooloski-Vrt-Palic/Palic-Zo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052736"/>
            <a:ext cx="3787180" cy="446722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101</TotalTime>
  <Words>204</Words>
  <Application>Microsoft Office PowerPoint</Application>
  <PresentationFormat>On-screen Show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Opulent</vt:lpstr>
      <vt:lpstr>Национални парк палићко језеро</vt:lpstr>
      <vt:lpstr>Палићко језеро се налази 8 км од Суботице, поред места  Палић</vt:lpstr>
      <vt:lpstr>Површина ЈЕЗЕРА ЈЕ4.2 км².НАЈВЕЋА ДУБИНА ЈЕ 3.5М ,А НАЛАЗИ СЕ НА НАДМОРСКОЈ ВИСИНИ ОД 101М.</vt:lpstr>
      <vt:lpstr>Језеро је, подељено на четири сектора и богато је рибом. Палић се иначе одликује умерено континенталном климом, а просечна летња температура ваздуха износи око 20°C.</vt:lpstr>
      <vt:lpstr>Према легенди језеро је остатак Панонског мора, али да је оно настало од суза пастира Павла који је ту напасао своје стадо.</vt:lpstr>
      <vt:lpstr>Језеро је настало у прадавна времена као изданско, иако вода језера највећим делом потиче од падавина које су испуњавале удолину.</vt:lpstr>
      <vt:lpstr>Ово језеро је атрактивно пре свега купачима, али сам центар нуди и друге видове забаве, спортске активности, али и обилазак резервата природе, посматрање птица, пешачке туре и фото-сафари. Обала је веома привлачна због својих пешчаних спрудова, стаза за бициклисте, као и полигона за учење вожње. Језеро је богато рибом и ово даје прилику заљубљеницима у пецање за активан одмор. Центар пружа и могућности за лечење и опоравак. Језерско блато је богато важним минералима са лековитим особинама, а извори минералне воде имају температуру од 25 °C. Обала језера је дуга око 17 km и целом својом дужином је уређена</vt:lpstr>
      <vt:lpstr>ФЛОРУ ПАЛИЋКОГ ЈЕЗЕРА ЧИНЕ РЕТКЕ И АУТОКТОНЕ ВРСТЕ ДРВЕЋА:МОЧВАРСКИ ЧЕМПРЕС И ПОЉСКИ ЈАСЕН. ТАКОЂЕ У ТОМ ПРЕДЕЛУ РАСТЕ РЕТКА ВРСТА ОРХИДЕЈА,ПОЗНАТА КАО МОЧВАРНИ КАћУН. ФЛОРУ ЈЕЗЕРА ЧИНЕ СОЧИВИЦА,БАРСКА ТРСКА,КЛАСАСТИ КРОЧАЊ,ДРЕЗГА...  </vt:lpstr>
      <vt:lpstr>У палићком језеру констатовано је 19 врста риба:Шаран,сребрни караш,бабушка,амур,сунчаница,штука,смуђ... Од птица, на подручју палићког језера забележено је 207 врста, од којих се 101 врста гнезди. Пет врста се налази на листи угрожених прица у свету, 48 врста је угрожено у Европи, 4 имају мали ареал у свету, 86 је угрожено и ретко у Србији, док 63 врста има еколошки или неки други значај.</vt:lpstr>
      <vt:lpstr>ОКО ЈЕЗЕРА ЖИВЕ ПТИЦЕ:ЦРНОВРАТИ ГЊУРАЦ,ЋУБАСТА ПЛОВКА,чапље ,галебови...</vt:lpstr>
      <vt:lpstr>Slide 11</vt:lpstr>
      <vt:lpstr>Палић је познат по предивном парку, где на десет хекатар има око 270 врста дрвећа и цветница. Међу четинарима, доминирају ендемске врсте, попут Панчићеве оморике, либанског кедра и хималајског бора, а од листопадних врста, издвајају се горостасни храстови, кестени и гинко билобе. У делу парка је зоо врт са 50 врста животиња, од јелена лопатара, до егзотичних примерака тропских гуштера и змија.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Nacionalni park palićko jezero</dc:title>
  <dc:creator>Laptop</dc:creator>
  <cp:lastModifiedBy>Laptop</cp:lastModifiedBy>
  <cp:revision>16</cp:revision>
  <dcterms:created xsi:type="dcterms:W3CDTF">2014-01-25T19:01:55Z</dcterms:created>
  <dcterms:modified xsi:type="dcterms:W3CDTF">2014-01-27T20:35:08Z</dcterms:modified>
</cp:coreProperties>
</file>