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3" r:id="rId7"/>
    <p:sldId id="260" r:id="rId8"/>
    <p:sldId id="262" r:id="rId9"/>
    <p:sldId id="264" r:id="rId10"/>
    <p:sldId id="265" r:id="rId11"/>
    <p:sldId id="266" r:id="rId12"/>
    <p:sldId id="273" r:id="rId13"/>
    <p:sldId id="274" r:id="rId14"/>
    <p:sldId id="267" r:id="rId15"/>
    <p:sldId id="268" r:id="rId16"/>
    <p:sldId id="269" r:id="rId17"/>
    <p:sldId id="270" r:id="rId18"/>
    <p:sldId id="271" r:id="rId19"/>
    <p:sldId id="272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3B859-E9DA-42AA-A09C-5D0C4D5198FB}" type="datetimeFigureOut">
              <a:rPr lang="en-US" smtClean="0"/>
              <a:t>11/13/2012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840FB-5C1A-459B-9432-A1EECE5B807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3B859-E9DA-42AA-A09C-5D0C4D5198FB}" type="datetimeFigureOut">
              <a:rPr lang="en-US" smtClean="0"/>
              <a:t>11/13/2012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840FB-5C1A-459B-9432-A1EECE5B807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3B859-E9DA-42AA-A09C-5D0C4D5198FB}" type="datetimeFigureOut">
              <a:rPr lang="en-US" smtClean="0"/>
              <a:t>11/13/2012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840FB-5C1A-459B-9432-A1EECE5B807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3B859-E9DA-42AA-A09C-5D0C4D5198FB}" type="datetimeFigureOut">
              <a:rPr lang="en-US" smtClean="0"/>
              <a:t>11/13/2012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840FB-5C1A-459B-9432-A1EECE5B807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3B859-E9DA-42AA-A09C-5D0C4D5198FB}" type="datetimeFigureOut">
              <a:rPr lang="en-US" smtClean="0"/>
              <a:t>11/13/2012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840FB-5C1A-459B-9432-A1EECE5B807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3B859-E9DA-42AA-A09C-5D0C4D5198FB}" type="datetimeFigureOut">
              <a:rPr lang="en-US" smtClean="0"/>
              <a:t>11/13/2012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840FB-5C1A-459B-9432-A1EECE5B807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3B859-E9DA-42AA-A09C-5D0C4D5198FB}" type="datetimeFigureOut">
              <a:rPr lang="en-US" smtClean="0"/>
              <a:t>11/13/2012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840FB-5C1A-459B-9432-A1EECE5B807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3B859-E9DA-42AA-A09C-5D0C4D5198FB}" type="datetimeFigureOut">
              <a:rPr lang="en-US" smtClean="0"/>
              <a:t>11/13/2012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840FB-5C1A-459B-9432-A1EECE5B807F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3B859-E9DA-42AA-A09C-5D0C4D5198FB}" type="datetimeFigureOut">
              <a:rPr lang="en-US" smtClean="0"/>
              <a:t>11/13/2012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FC840FB-5C1A-459B-9432-A1EECE5B807F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3B859-E9DA-42AA-A09C-5D0C4D5198FB}" type="datetimeFigureOut">
              <a:rPr lang="en-US" smtClean="0"/>
              <a:t>11/13/2012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840FB-5C1A-459B-9432-A1EECE5B807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3B859-E9DA-42AA-A09C-5D0C4D5198FB}" type="datetimeFigureOut">
              <a:rPr lang="en-US" smtClean="0"/>
              <a:t>11/13/2012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840FB-5C1A-459B-9432-A1EECE5B807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DFC840FB-5C1A-459B-9432-A1EECE5B807F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3C93B859-E9DA-42AA-A09C-5D0C4D5198FB}" type="datetimeFigureOut">
              <a:rPr lang="en-US" smtClean="0"/>
              <a:t>11/13/2012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sr.wikipedia.org/wiki/%D0%9A%D1%83%D0%BB%D1%82%D1%83%D1%80%D0%B0" TargetMode="External"/><Relationship Id="rId2" Type="http://schemas.openxmlformats.org/officeDocument/2006/relationships/hyperlink" Target="http://sr.wikipedia.org/wiki/%D0%9F%D1%80%D0%B8%D1%80%D0%BE%D0%B4%D0%B0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sr.wikipedia.org/w/index.php?title=%D0%97%D0%B0%D1%88%D1%82%D0%B8%D1%82%D0%B0_%D0%B6%D0%B8%D0%B2%D0%BE%D1%82%D0%BD%D0%B5_%D1%81%D1%80%D0%B5%D0%B4%D0%B8%D0%BD%D0%B5&amp;action=edit&amp;redlink=1" TargetMode="External"/><Relationship Id="rId4" Type="http://schemas.openxmlformats.org/officeDocument/2006/relationships/hyperlink" Target="http://sr.wikipedia.org/wiki/%D0%98%D1%81%D1%82%D0%BE%D1%80%D0%B8%D1%98%D0%B0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sr.wikipedia.org/wiki/%D0%9D%D0%B0%D1%86%D0%B8%D0%BE%D0%BD%D0%B0%D0%BB%D0%BD%D0%B8_%D0%BF%D0%B0%D1%80%D0%BA_%D0%82%D0%B5%D1%80%D0%B4%D0%B0%D0%BF" TargetMode="External"/><Relationship Id="rId2" Type="http://schemas.openxmlformats.org/officeDocument/2006/relationships/hyperlink" Target="http://sr.wikipedia.org/wiki/%D0%9D%D0%B0%D1%86%D0%B8%D0%BE%D0%BD%D0%B0%D0%BB%D0%BD%D0%B8_%D0%BF%D0%B0%D1%80%D0%BA_%D0%A4%D1%80%D1%83%D1%88%D0%BA%D0%B0_%D0%B3%D0%BE%D1%80%D0%B0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sr.wikipedia.org/wiki/%D0%9D%D0%B0%D1%86%D0%B8%D0%BE%D0%BD%D0%B0%D0%BB%D0%BD%D0%B8_%D0%BF%D0%B0%D1%80%D0%BA_%D0%A2%D0%B0%D1%80%D0%B0" TargetMode="External"/><Relationship Id="rId4" Type="http://schemas.openxmlformats.org/officeDocument/2006/relationships/hyperlink" Target="http://sr.wikipedia.org/wiki/%D0%9D%D0%B0%D1%86%D0%B8%D0%BE%D0%BD%D0%B0%D0%BB%D0%BD%D0%B8_%D0%BF%D0%B0%D1%80%D0%BA_%D0%9A%D0%BE%D0%BF%D0%B0%D0%BE%D0%BD%D0%B8%D0%BA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://sr.wikipedia.org/wiki/%D0%91%D1%83%D0%BA%D0%B2%D0%B0" TargetMode="External"/><Relationship Id="rId3" Type="http://schemas.openxmlformats.org/officeDocument/2006/relationships/hyperlink" Target="http://sr.wikipedia.org/wiki/1960" TargetMode="External"/><Relationship Id="rId7" Type="http://schemas.openxmlformats.org/officeDocument/2006/relationships/hyperlink" Target="http://sr.wikipedia.org/wiki/%D0%93%D1%80%D0%B0%D0%B1" TargetMode="External"/><Relationship Id="rId2" Type="http://schemas.openxmlformats.org/officeDocument/2006/relationships/hyperlink" Target="http://sr.wikipedia.org/wiki/%D0%9D%D0%B0%D1%86%D0%B8%D0%BE%D0%BD%D0%B0%D0%BB%D0%BD%D0%B8_%D0%BF%D0%B0%D1%80%D0%BA_%D0%A4%D1%80%D1%83%D1%88%D0%BA%D0%B0_%D0%B3%D0%BE%D1%80%D0%B0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sr.wikipedia.org/wiki/%D0%9A%D0%B8%D1%82%D1%9A%D0%B0%D0%BA" TargetMode="External"/><Relationship Id="rId5" Type="http://schemas.openxmlformats.org/officeDocument/2006/relationships/hyperlink" Target="http://sr.wikipedia.org/wiki/%D0%A8%D1%83%D0%BC%D0%B0" TargetMode="External"/><Relationship Id="rId4" Type="http://schemas.openxmlformats.org/officeDocument/2006/relationships/hyperlink" Target="http://sr.wikipedia.org/wiki/%D0%9B%D0%B8%D1%81%D1%82%D0%BE%D0%BF%D0%B0%D0%B4%D0%BD%D0%B0_%D0%B2%D1%80%D1%81%D1%82%D0%B0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://sr.wikipedia.org/wiki/%D0%9D%D0%B0%D1%80%D0%BE%D0%B4" TargetMode="External"/><Relationship Id="rId3" Type="http://schemas.openxmlformats.org/officeDocument/2006/relationships/hyperlink" Target="http://sr.wikipedia.org/wiki/%D0%9C%D0%B0%D0%BD%D0%B0%D1%81%D1%82%D0%B8%D1%80" TargetMode="External"/><Relationship Id="rId7" Type="http://schemas.openxmlformats.org/officeDocument/2006/relationships/hyperlink" Target="http://sr.wikipedia.org/wiki/Duhovnost" TargetMode="External"/><Relationship Id="rId2" Type="http://schemas.openxmlformats.org/officeDocument/2006/relationships/hyperlink" Target="http://sr.wikipedia.org/wiki/%D0%9D%D0%B0%D1%86%D0%B8%D0%BE%D0%BD%D0%B0%D0%BB%D0%BD%D0%B8_%D0%BF%D0%B0%D1%80%D0%BA_%D0%A4%D1%80%D1%83%D1%88%D0%BA%D0%B0_%D0%B3%D0%BE%D1%80%D0%B0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sr.wikipedia.org/wiki/%D0%9F%D0%B8%D1%81%D0%BC%D0%B5%D0%BD%D0%BE%D1%81%D1%82" TargetMode="External"/><Relationship Id="rId5" Type="http://schemas.openxmlformats.org/officeDocument/2006/relationships/hyperlink" Target="http://sr.wikipedia.org/wiki/XVI_%D0%B2%D0%B5%D0%BA" TargetMode="External"/><Relationship Id="rId4" Type="http://schemas.openxmlformats.org/officeDocument/2006/relationships/hyperlink" Target="http://sr.wikipedia.org/wiki/XV_%D0%B2%D0%B5%D0%BA" TargetMode="External"/><Relationship Id="rId9" Type="http://schemas.openxmlformats.org/officeDocument/2006/relationships/hyperlink" Target="http://sr.wikipedia.org/w/index.php?title=%D0%A1%D1%80%D0%BF%D1%81%D0%BA%D0%B0_%D0%A1%D0%B2%D0%B5%D1%82%D0%B0_%D0%B3%D0%BE%D1%80%D0%B0&amp;action=edit&amp;redlink=1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://sr.wikipedia.org/wiki/%D0%88%D0%BE%D1%80%D0%B3%D0%BE%D0%B2%D0%B0%D0%BD" TargetMode="External"/><Relationship Id="rId13" Type="http://schemas.openxmlformats.org/officeDocument/2006/relationships/hyperlink" Target="http://sr.wikipedia.org/wiki/%D0%A0%D0%B5%D0%BA%D0%B0" TargetMode="External"/><Relationship Id="rId3" Type="http://schemas.openxmlformats.org/officeDocument/2006/relationships/hyperlink" Target="http://sr.wikipedia.org/wiki/%D0%9F%D1%80%D0%B0%D1%88%D1%83%D0%BC%D0%B0" TargetMode="External"/><Relationship Id="rId7" Type="http://schemas.openxmlformats.org/officeDocument/2006/relationships/hyperlink" Target="http://sr.wikipedia.org/wiki/%D0%A8%D0%B8%D0%B1%D1%99%D0%B0%D0%BA" TargetMode="External"/><Relationship Id="rId12" Type="http://schemas.openxmlformats.org/officeDocument/2006/relationships/hyperlink" Target="http://sr.wikipedia.org/wiki/%D0%91%D0%B8%D1%99%D0%BA%D0%B0" TargetMode="External"/><Relationship Id="rId17" Type="http://schemas.openxmlformats.org/officeDocument/2006/relationships/hyperlink" Target="http://sr.wikipedia.org/wiki/%D0%9C%D0%BE%D1%80%D1%83%D0%BD%D0%B0" TargetMode="External"/><Relationship Id="rId2" Type="http://schemas.openxmlformats.org/officeDocument/2006/relationships/hyperlink" Target="http://sr.wikipedia.org/wiki/1974" TargetMode="External"/><Relationship Id="rId16" Type="http://schemas.openxmlformats.org/officeDocument/2006/relationships/hyperlink" Target="http://sr.wikipedia.org/w/index.php?title=%D0%88%D0%B5%D1%81%D0%B5%D1%82%D1%80%D0%B0&amp;action=edit&amp;redlink=1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sr.wikipedia.org/wiki/%D0%9A%D0%BE%D0%BF%D1%80%D0%B8%D0%B2%D0%B8%D1%9B" TargetMode="External"/><Relationship Id="rId11" Type="http://schemas.openxmlformats.org/officeDocument/2006/relationships/hyperlink" Target="http://sr.wikipedia.org/wiki/%D0%A1%D1%82%D0%B0%D0%BD%D0%B8%D1%88%D1%82%D0%B5" TargetMode="External"/><Relationship Id="rId5" Type="http://schemas.openxmlformats.org/officeDocument/2006/relationships/hyperlink" Target="http://sr.wikipedia.org/w/index.php?title=%D0%9C%D0%B5%D1%87%D1%98%D0%B0_%D0%BB%D0%B5%D1%81%D0%BA%D0%B0&amp;action=edit&amp;redlink=1" TargetMode="External"/><Relationship Id="rId15" Type="http://schemas.openxmlformats.org/officeDocument/2006/relationships/hyperlink" Target="http://sr.wikipedia.org/wiki/%D0%A0%D0%B8%D0%B1%D0%B0" TargetMode="External"/><Relationship Id="rId10" Type="http://schemas.openxmlformats.org/officeDocument/2006/relationships/hyperlink" Target="http://sr.wikipedia.org/w/index.php?title=%D0%9B%D0%B8%D1%82%D0%B8%D1%86%D0%B0&amp;action=edit&amp;redlink=1" TargetMode="External"/><Relationship Id="rId4" Type="http://schemas.openxmlformats.org/officeDocument/2006/relationships/hyperlink" Target="http://sr.wikipedia.org/wiki/%D0%9E%D1%80%D0%B0%D1%85" TargetMode="External"/><Relationship Id="rId9" Type="http://schemas.openxmlformats.org/officeDocument/2006/relationships/hyperlink" Target="http://sr.wikipedia.org/wiki/%D0%9A%D1%80%D0%B5%D1%87%D1%9A%D0%B0%D0%BA" TargetMode="External"/><Relationship Id="rId14" Type="http://schemas.openxmlformats.org/officeDocument/2006/relationships/hyperlink" Target="http://sr.wikipedia.org/wiki/%D0%94%D1%83%D0%BD%D0%B0%D0%B2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sr.wikipedia.org/wiki/%D0%90%D1%80%D1%85%D0%B5%D0%BE%D0%BB%D0%BE%D1%88%D0%BA%D0%BE_%D0%BD%D0%B0%D0%BB%D0%B0%D0%B7%D0%B8%D1%88%D1%82%D0%B5" TargetMode="External"/><Relationship Id="rId2" Type="http://schemas.openxmlformats.org/officeDocument/2006/relationships/hyperlink" Target="http://sr.wikipedia.org/wiki/%D0%9B%D0%B5%D0%BF%D0%B5%D0%BD%D1%81%D0%BA%D0%B8_%D0%92%D0%B8%D1%80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sr.wikipedia.org/w/index.php?title=%D0%91%D0%B0%D0%BB%D0%BA%D0%B0%D0%BD%D1%81%D0%BA%D0%B0_%D1%82%D0%B0%D1%98%D0%B3%D0%B0&amp;action=edit&amp;redlink=1" TargetMode="External"/><Relationship Id="rId2" Type="http://schemas.openxmlformats.org/officeDocument/2006/relationships/hyperlink" Target="http://sr.wikipedia.org/wiki/%D0%88%D0%B0%D0%B2%D0%BE%D1%80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sr.wikipedia.org/wiki/%D0%A0%D1%83%D0%BD%D0%BE%D0%BB%D0%B8%D1%81%D1%82" TargetMode="External"/><Relationship Id="rId5" Type="http://schemas.openxmlformats.org/officeDocument/2006/relationships/hyperlink" Target="http://sr.wikipedia.org/w/index.php?title=%D0%9F%D0%BE%D0%BB%D0%B5%D0%B3%D0%BB%D0%B0_%D0%BA%D0%BB%D0%B5%D0%BA%D0%B0&amp;action=edit&amp;redlink=1" TargetMode="External"/><Relationship Id="rId4" Type="http://schemas.openxmlformats.org/officeDocument/2006/relationships/hyperlink" Target="http://sr.wikipedia.org/w/index.php?title=%D0%9F%D0%B0%D1%82%D1%83%D1%99%D0%B0%D1%81%D1%82%D0%B0_%D1%81%D0%BC%D1%80%D1%87%D0%B0&amp;action=edit&amp;redlink=1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sr.wikipedia.org/wiki/%D0%9F%D0%B0%D0%BD%D1%87%D0%B8%D1%9B%D0%B5%D0%B2%D0%B0_%D0%BE%D0%BC%D0%BE%D1%80%D0%B8%D0%BA%D0%B0" TargetMode="External"/><Relationship Id="rId2" Type="http://schemas.openxmlformats.org/officeDocument/2006/relationships/hyperlink" Target="http://sr.wikipedia.org/wiki/1981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sr.wikipedia.org/wiki/%D0%A2%D1%80%D0%B5%D1%81%D0%B0%D0%B2%D0%B0" TargetMode="External"/><Relationship Id="rId5" Type="http://schemas.openxmlformats.org/officeDocument/2006/relationships/hyperlink" Target="http://sr.wikipedia.org/wiki/%D0%A1%D0%BC%D1%80%D1%87%D0%B0" TargetMode="External"/><Relationship Id="rId4" Type="http://schemas.openxmlformats.org/officeDocument/2006/relationships/hyperlink" Target="http://sr.wikipedia.org/wiki/%D0%88%D0%B5%D0%BB%D0%B0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Cyrl-RS" dirty="0" smtClean="0">
                <a:solidFill>
                  <a:srgbClr val="00B050"/>
                </a:solidFill>
              </a:rPr>
              <a:t>НАЦИОНАЛНИ ПАРКОВИ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2977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         </a:t>
            </a:r>
            <a:r>
              <a:rPr lang="sr-Cyrl-RS" dirty="0" smtClean="0">
                <a:solidFill>
                  <a:srgbClr val="00B050"/>
                </a:solidFill>
              </a:rPr>
              <a:t>Национални паркови 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4000" dirty="0"/>
              <a:t>То су подручја од изузетног </a:t>
            </a:r>
            <a:r>
              <a:rPr lang="ru-RU" sz="4000" dirty="0">
                <a:hlinkClick r:id="rId2" tooltip="Природа"/>
              </a:rPr>
              <a:t>природног</a:t>
            </a:r>
            <a:r>
              <a:rPr lang="ru-RU" sz="4000" dirty="0"/>
              <a:t>, али и </a:t>
            </a:r>
            <a:r>
              <a:rPr lang="ru-RU" sz="4000" dirty="0">
                <a:hlinkClick r:id="rId3" tooltip="Култура"/>
              </a:rPr>
              <a:t>културно</a:t>
            </a:r>
            <a:r>
              <a:rPr lang="ru-RU" sz="4000" dirty="0"/>
              <a:t>-</a:t>
            </a:r>
            <a:r>
              <a:rPr lang="ru-RU" sz="4000" dirty="0">
                <a:hlinkClick r:id="rId4" tooltip="Историја"/>
              </a:rPr>
              <a:t>историјског</a:t>
            </a:r>
            <a:r>
              <a:rPr lang="ru-RU" sz="4000" dirty="0"/>
              <a:t> </a:t>
            </a:r>
            <a:r>
              <a:rPr lang="ru-RU" sz="4000" dirty="0" smtClean="0"/>
              <a:t>значаја.</a:t>
            </a:r>
          </a:p>
          <a:p>
            <a:r>
              <a:rPr lang="ru-RU" sz="4000" dirty="0"/>
              <a:t>Они подразумевају један од највиших </a:t>
            </a:r>
            <a:r>
              <a:rPr lang="ru-RU" sz="4000" dirty="0" smtClean="0"/>
              <a:t>облика</a:t>
            </a:r>
          </a:p>
          <a:p>
            <a:pPr marL="114300" indent="0">
              <a:buNone/>
            </a:pPr>
            <a:r>
              <a:rPr lang="ru-RU" sz="4000" dirty="0" smtClean="0"/>
              <a:t> </a:t>
            </a:r>
            <a:r>
              <a:rPr lang="ru-RU" sz="4000" dirty="0">
                <a:hlinkClick r:id="rId5" tooltip="Заштита животне средине (чланак још није написан)"/>
              </a:rPr>
              <a:t>заштите животне средине</a:t>
            </a:r>
            <a:r>
              <a:rPr lang="ru-RU" sz="4000" dirty="0"/>
              <a:t>.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181298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>
                <a:solidFill>
                  <a:srgbClr val="00B050"/>
                </a:solidFill>
              </a:rPr>
              <a:t>Национални паркови Србије 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ctr">
              <a:buFont typeface="Arial"/>
              <a:buChar char="•"/>
            </a:pPr>
            <a:r>
              <a:rPr lang="ru-RU" sz="4800" dirty="0">
                <a:solidFill>
                  <a:srgbClr val="FF0000"/>
                </a:solidFill>
                <a:hlinkClick r:id="rId2" tooltip="Национални парк Фрушка гора"/>
              </a:rPr>
              <a:t>Национални парк Фрушка гора</a:t>
            </a:r>
            <a:endParaRPr lang="ru-RU" sz="4800" dirty="0">
              <a:solidFill>
                <a:srgbClr val="FF0000"/>
              </a:solidFill>
            </a:endParaRPr>
          </a:p>
          <a:p>
            <a:pPr algn="ctr">
              <a:buFont typeface="Arial"/>
              <a:buChar char="•"/>
            </a:pPr>
            <a:r>
              <a:rPr lang="ru-RU" sz="4800" dirty="0">
                <a:solidFill>
                  <a:srgbClr val="FF0000"/>
                </a:solidFill>
                <a:hlinkClick r:id="rId3" tooltip="Национални парк Ђердап"/>
              </a:rPr>
              <a:t>Национални парк Ђердап</a:t>
            </a:r>
            <a:endParaRPr lang="ru-RU" sz="4800" dirty="0">
              <a:solidFill>
                <a:srgbClr val="FF0000"/>
              </a:solidFill>
            </a:endParaRPr>
          </a:p>
          <a:p>
            <a:pPr algn="ctr">
              <a:buFont typeface="Arial"/>
              <a:buChar char="•"/>
            </a:pPr>
            <a:r>
              <a:rPr lang="ru-RU" sz="4800" dirty="0">
                <a:solidFill>
                  <a:srgbClr val="FF0000"/>
                </a:solidFill>
                <a:hlinkClick r:id="rId4" tooltip="Национални парк Копаоник"/>
              </a:rPr>
              <a:t>Национални парк Копаоник</a:t>
            </a:r>
            <a:endParaRPr lang="ru-RU" sz="4800" dirty="0">
              <a:solidFill>
                <a:srgbClr val="FF0000"/>
              </a:solidFill>
            </a:endParaRPr>
          </a:p>
          <a:p>
            <a:pPr algn="ctr">
              <a:buFont typeface="Arial"/>
              <a:buChar char="•"/>
            </a:pPr>
            <a:r>
              <a:rPr lang="ru-RU" sz="4800" dirty="0">
                <a:solidFill>
                  <a:srgbClr val="FF0000"/>
                </a:solidFill>
                <a:hlinkClick r:id="rId5" tooltip="Национални парк Тара"/>
              </a:rPr>
              <a:t>Национални парк Тара</a:t>
            </a:r>
            <a:endParaRPr lang="ru-RU" sz="4800" dirty="0">
              <a:solidFill>
                <a:srgbClr val="FF0000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2450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42900" lvl="0" indent="-228600">
              <a:spcBef>
                <a:spcPct val="20000"/>
              </a:spcBef>
            </a:pPr>
            <a:r>
              <a:rPr lang="ru-RU" sz="4000" spc="0" dirty="0">
                <a:solidFill>
                  <a:srgbClr val="FF0000"/>
                </a:solidFill>
                <a:latin typeface="Calibri"/>
                <a:ea typeface="+mn-ea"/>
                <a:cs typeface="+mn-cs"/>
                <a:hlinkClick r:id="rId2" tooltip="Национални парк Фрушка гора"/>
              </a:rPr>
              <a:t>Национални парк Фрушка гора</a:t>
            </a:r>
            <a:r>
              <a:rPr lang="ru-RU" sz="4000" spc="0" dirty="0">
                <a:solidFill>
                  <a:srgbClr val="FF0000"/>
                </a:solidFill>
                <a:latin typeface="Calibri"/>
                <a:ea typeface="+mn-ea"/>
                <a:cs typeface="+mn-cs"/>
              </a:rPr>
              <a:t/>
            </a:r>
            <a:br>
              <a:rPr lang="ru-RU" sz="4000" spc="0" dirty="0">
                <a:solidFill>
                  <a:srgbClr val="FF0000"/>
                </a:solidFill>
                <a:latin typeface="Calibri"/>
                <a:ea typeface="+mn-ea"/>
                <a:cs typeface="+mn-cs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4400" dirty="0"/>
              <a:t>Овај национални парк је основан </a:t>
            </a:r>
            <a:r>
              <a:rPr lang="ru-RU" sz="4400" dirty="0">
                <a:hlinkClick r:id="rId3" tooltip="1960"/>
              </a:rPr>
              <a:t>1960</a:t>
            </a:r>
            <a:r>
              <a:rPr lang="ru-RU" sz="4400" dirty="0"/>
              <a:t>. године. Међу његове највеће вредности се убрајају </a:t>
            </a:r>
            <a:r>
              <a:rPr lang="ru-RU" sz="4400" dirty="0">
                <a:hlinkClick r:id="rId4" tooltip="Листопадна врста"/>
              </a:rPr>
              <a:t>листопадне</a:t>
            </a:r>
            <a:r>
              <a:rPr lang="ru-RU" sz="4400" dirty="0"/>
              <a:t> </a:t>
            </a:r>
            <a:r>
              <a:rPr lang="ru-RU" sz="4400" dirty="0">
                <a:hlinkClick r:id="rId5" tooltip="Шума"/>
              </a:rPr>
              <a:t>шуме</a:t>
            </a:r>
            <a:r>
              <a:rPr lang="ru-RU" sz="4400" dirty="0"/>
              <a:t> </a:t>
            </a:r>
            <a:r>
              <a:rPr lang="ru-RU" sz="4400" dirty="0">
                <a:hlinkClick r:id="rId6" tooltip="Китњак"/>
              </a:rPr>
              <a:t>китњака</a:t>
            </a:r>
            <a:r>
              <a:rPr lang="ru-RU" sz="4400" dirty="0"/>
              <a:t>, </a:t>
            </a:r>
            <a:r>
              <a:rPr lang="ru-RU" sz="4400" dirty="0">
                <a:hlinkClick r:id="rId7" tooltip="Граб"/>
              </a:rPr>
              <a:t>граба</a:t>
            </a:r>
            <a:r>
              <a:rPr lang="ru-RU" sz="4400" dirty="0"/>
              <a:t> и </a:t>
            </a:r>
            <a:r>
              <a:rPr lang="ru-RU" sz="4400" dirty="0" smtClean="0">
                <a:hlinkClick r:id="rId8" tooltip="Буква"/>
              </a:rPr>
              <a:t>букве</a:t>
            </a:r>
            <a:endParaRPr lang="ru-RU" sz="4400" dirty="0" smtClean="0"/>
          </a:p>
        </p:txBody>
      </p:sp>
    </p:spTree>
    <p:extLst>
      <p:ext uri="{BB962C8B-B14F-4D97-AF65-F5344CB8AC3E}">
        <p14:creationId xmlns:p14="http://schemas.microsoft.com/office/powerpoint/2010/main" val="899271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52400"/>
            <a:ext cx="3662313" cy="274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599" y="228600"/>
            <a:ext cx="3971511" cy="266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047999"/>
            <a:ext cx="7705310" cy="27387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69142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2400"/>
            <a:ext cx="4876800" cy="25642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304800"/>
            <a:ext cx="4343400" cy="3299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3028772"/>
            <a:ext cx="5490458" cy="312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92390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spc="0" dirty="0">
                <a:solidFill>
                  <a:srgbClr val="FF0000"/>
                </a:solidFill>
                <a:latin typeface="Calibri"/>
                <a:hlinkClick r:id="rId2" tooltip="Национални парк Фрушка гора"/>
              </a:rPr>
              <a:t>Национални парк Фрушка гора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524000"/>
            <a:ext cx="8534400" cy="5029200"/>
          </a:xfrm>
        </p:spPr>
        <p:txBody>
          <a:bodyPr>
            <a:noAutofit/>
          </a:bodyPr>
          <a:lstStyle/>
          <a:p>
            <a:pPr lvl="0" algn="ctr">
              <a:buClr>
                <a:srgbClr val="A9A57C"/>
              </a:buClr>
            </a:pPr>
            <a:r>
              <a:rPr lang="ru-RU" sz="3600" dirty="0">
                <a:solidFill>
                  <a:srgbClr val="2F2B20"/>
                </a:solidFill>
              </a:rPr>
              <a:t>Што се тиче културно-историјске вредности, у овом парку се налази 16 </a:t>
            </a:r>
            <a:r>
              <a:rPr lang="ru-RU" sz="3600" dirty="0">
                <a:solidFill>
                  <a:srgbClr val="2F2B20"/>
                </a:solidFill>
                <a:hlinkClick r:id="rId3" tooltip="Манастир"/>
              </a:rPr>
              <a:t>манастира</a:t>
            </a:r>
            <a:r>
              <a:rPr lang="ru-RU" sz="3600" dirty="0">
                <a:solidFill>
                  <a:srgbClr val="2F2B20"/>
                </a:solidFill>
              </a:rPr>
              <a:t> који потичу с краја </a:t>
            </a:r>
            <a:r>
              <a:rPr lang="ru-RU" sz="3600" dirty="0">
                <a:solidFill>
                  <a:srgbClr val="2F2B20"/>
                </a:solidFill>
                <a:hlinkClick r:id="rId4" tooltip="XV век"/>
              </a:rPr>
              <a:t>XV</a:t>
            </a:r>
            <a:r>
              <a:rPr lang="ru-RU" sz="3600" dirty="0">
                <a:solidFill>
                  <a:srgbClr val="2F2B20"/>
                </a:solidFill>
              </a:rPr>
              <a:t> и почетка </a:t>
            </a:r>
            <a:r>
              <a:rPr lang="ru-RU" sz="3600" dirty="0">
                <a:solidFill>
                  <a:srgbClr val="2F2B20"/>
                </a:solidFill>
                <a:hlinkClick r:id="rId5" tooltip="XVI век"/>
              </a:rPr>
              <a:t>XVI века</a:t>
            </a:r>
            <a:r>
              <a:rPr lang="ru-RU" sz="3600" dirty="0">
                <a:solidFill>
                  <a:srgbClr val="2F2B20"/>
                </a:solidFill>
              </a:rPr>
              <a:t>. Због значајне улоге ових манастира у развоју и очувању културе, </a:t>
            </a:r>
            <a:r>
              <a:rPr lang="ru-RU" sz="3600" dirty="0">
                <a:solidFill>
                  <a:srgbClr val="2F2B20"/>
                </a:solidFill>
                <a:hlinkClick r:id="rId6" tooltip="Писменост"/>
              </a:rPr>
              <a:t>писмености</a:t>
            </a:r>
            <a:r>
              <a:rPr lang="ru-RU" sz="3600" dirty="0">
                <a:solidFill>
                  <a:srgbClr val="2F2B20"/>
                </a:solidFill>
              </a:rPr>
              <a:t> и </a:t>
            </a:r>
            <a:r>
              <a:rPr lang="ru-RU" sz="3600" dirty="0">
                <a:solidFill>
                  <a:srgbClr val="2F2B20"/>
                </a:solidFill>
                <a:hlinkClick r:id="rId7" tooltip="Duhovnost"/>
              </a:rPr>
              <a:t>духовности</a:t>
            </a:r>
            <a:r>
              <a:rPr lang="ru-RU" sz="3600" dirty="0">
                <a:solidFill>
                  <a:srgbClr val="2F2B20"/>
                </a:solidFill>
              </a:rPr>
              <a:t> српског </a:t>
            </a:r>
            <a:r>
              <a:rPr lang="ru-RU" sz="3600" dirty="0">
                <a:solidFill>
                  <a:srgbClr val="2F2B20"/>
                </a:solidFill>
                <a:hlinkClick r:id="rId8" tooltip="Народ"/>
              </a:rPr>
              <a:t>народа</a:t>
            </a:r>
            <a:r>
              <a:rPr lang="ru-RU" sz="3600" dirty="0">
                <a:solidFill>
                  <a:srgbClr val="2F2B20"/>
                </a:solidFill>
              </a:rPr>
              <a:t>, Фрушку гору су често називали </a:t>
            </a:r>
            <a:r>
              <a:rPr lang="ru-RU" sz="3600" dirty="0">
                <a:solidFill>
                  <a:srgbClr val="2F2B20"/>
                </a:solidFill>
                <a:hlinkClick r:id="rId9" tooltip="Српска Света гора (чланак још није написан)"/>
              </a:rPr>
              <a:t>Српска Света гора</a:t>
            </a:r>
            <a:r>
              <a:rPr lang="ru-RU" sz="3600" dirty="0">
                <a:solidFill>
                  <a:srgbClr val="2F2B20"/>
                </a:solidFill>
              </a:rPr>
              <a:t>.</a:t>
            </a:r>
            <a:endParaRPr lang="en-US" sz="3600" dirty="0">
              <a:solidFill>
                <a:srgbClr val="2F2B2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2158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52400"/>
            <a:ext cx="3865776" cy="289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228600"/>
            <a:ext cx="4064000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" y="3250250"/>
            <a:ext cx="7498080" cy="312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1793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52399"/>
            <a:ext cx="3505200" cy="26255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190142"/>
            <a:ext cx="4860832" cy="24768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434" y="2819399"/>
            <a:ext cx="3497366" cy="26196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3650" y="2895600"/>
            <a:ext cx="4613305" cy="34555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68911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>
                <a:solidFill>
                  <a:srgbClr val="00B050"/>
                </a:solidFill>
              </a:rPr>
              <a:t>Национални парк Ђердап</a:t>
            </a:r>
            <a:r>
              <a:rPr lang="sr-Cyrl-RS" dirty="0"/>
              <a:t/>
            </a:r>
            <a:br>
              <a:rPr lang="sr-Cyrl-R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sr-Cyrl-RS" dirty="0"/>
              <a:t>. </a:t>
            </a:r>
            <a:r>
              <a:rPr lang="sr-Cyrl-RS" sz="3200" dirty="0"/>
              <a:t>Основан је </a:t>
            </a:r>
            <a:r>
              <a:rPr lang="sr-Cyrl-RS" sz="3200" dirty="0">
                <a:hlinkClick r:id="rId2" tooltip="1974"/>
              </a:rPr>
              <a:t>1974</a:t>
            </a:r>
            <a:r>
              <a:rPr lang="sr-Cyrl-RS" sz="3200" dirty="0"/>
              <a:t>. године. Највеће природне вредности су мешовите листопадне </a:t>
            </a:r>
            <a:r>
              <a:rPr lang="sr-Cyrl-RS" sz="3200" dirty="0">
                <a:hlinkClick r:id="rId3" tooltip="Прашума"/>
              </a:rPr>
              <a:t>прашуме</a:t>
            </a:r>
            <a:r>
              <a:rPr lang="sr-Cyrl-RS" sz="3200" dirty="0"/>
              <a:t> које чине </a:t>
            </a:r>
            <a:r>
              <a:rPr lang="sr-Cyrl-RS" sz="3200" dirty="0">
                <a:hlinkClick r:id="rId4" tooltip="Орах"/>
              </a:rPr>
              <a:t>орах</a:t>
            </a:r>
            <a:r>
              <a:rPr lang="sr-Cyrl-RS" sz="3200" dirty="0"/>
              <a:t>, </a:t>
            </a:r>
            <a:r>
              <a:rPr lang="sr-Cyrl-RS" sz="3200" dirty="0">
                <a:hlinkClick r:id="rId5" tooltip="Мечја леска (чланак још није написан)"/>
              </a:rPr>
              <a:t>мечја леска</a:t>
            </a:r>
            <a:r>
              <a:rPr lang="sr-Cyrl-RS" sz="3200" dirty="0"/>
              <a:t>, </a:t>
            </a:r>
            <a:r>
              <a:rPr lang="sr-Cyrl-RS" sz="3200" dirty="0">
                <a:hlinkClick r:id="rId6" tooltip="Копривић"/>
              </a:rPr>
              <a:t>копривић</a:t>
            </a:r>
            <a:r>
              <a:rPr lang="sr-Cyrl-RS" sz="3200" dirty="0"/>
              <a:t> и буква, као и </a:t>
            </a:r>
            <a:r>
              <a:rPr lang="sr-Cyrl-RS" sz="3200" dirty="0">
                <a:hlinkClick r:id="rId7" tooltip="Шибљак"/>
              </a:rPr>
              <a:t>шибљаци</a:t>
            </a:r>
            <a:r>
              <a:rPr lang="sr-Cyrl-RS" sz="3200" dirty="0"/>
              <a:t> </a:t>
            </a:r>
            <a:r>
              <a:rPr lang="sr-Cyrl-RS" sz="3200" dirty="0">
                <a:hlinkClick r:id="rId8" tooltip="Јоргован"/>
              </a:rPr>
              <a:t>јоргована</a:t>
            </a:r>
            <a:r>
              <a:rPr lang="sr-Cyrl-RS" sz="3200" dirty="0"/>
              <a:t>. Такође, </a:t>
            </a:r>
            <a:r>
              <a:rPr lang="sr-Cyrl-RS" sz="3200" dirty="0">
                <a:hlinkClick r:id="rId9" tooltip="Кречњак"/>
              </a:rPr>
              <a:t>кречњачке</a:t>
            </a:r>
            <a:r>
              <a:rPr lang="sr-Cyrl-RS" sz="3200" dirty="0"/>
              <a:t> </a:t>
            </a:r>
            <a:r>
              <a:rPr lang="sr-Cyrl-RS" sz="3200" dirty="0">
                <a:hlinkClick r:id="rId10" tooltip="Литица (чланак још није написан)"/>
              </a:rPr>
              <a:t>литице</a:t>
            </a:r>
            <a:r>
              <a:rPr lang="sr-Cyrl-RS" sz="3200" dirty="0"/>
              <a:t> представљају </a:t>
            </a:r>
            <a:r>
              <a:rPr lang="sr-Cyrl-RS" sz="3200" dirty="0">
                <a:hlinkClick r:id="rId11" tooltip="Станиште"/>
              </a:rPr>
              <a:t>станиште</a:t>
            </a:r>
            <a:r>
              <a:rPr lang="sr-Cyrl-RS" sz="3200" dirty="0"/>
              <a:t> ретким </a:t>
            </a:r>
            <a:r>
              <a:rPr lang="sr-Cyrl-RS" sz="3200" dirty="0">
                <a:hlinkClick r:id="rId12" tooltip="Биљка"/>
              </a:rPr>
              <a:t>биљкама</a:t>
            </a:r>
            <a:r>
              <a:rPr lang="sr-Cyrl-RS" sz="3200" dirty="0"/>
              <a:t>, а </a:t>
            </a:r>
            <a:r>
              <a:rPr lang="sr-Cyrl-RS" sz="3200" dirty="0">
                <a:hlinkClick r:id="rId13" tooltip="Река"/>
              </a:rPr>
              <a:t>речни</a:t>
            </a:r>
            <a:r>
              <a:rPr lang="sr-Cyrl-RS" sz="3200" dirty="0"/>
              <a:t> ток </a:t>
            </a:r>
            <a:r>
              <a:rPr lang="sr-Cyrl-RS" sz="3200" dirty="0">
                <a:hlinkClick r:id="rId14" tooltip="Дунав"/>
              </a:rPr>
              <a:t>Дунава</a:t>
            </a:r>
            <a:r>
              <a:rPr lang="sr-Cyrl-RS" sz="3200" dirty="0"/>
              <a:t> </a:t>
            </a:r>
            <a:r>
              <a:rPr lang="en-US" sz="3200" dirty="0"/>
              <a:t>je </a:t>
            </a:r>
            <a:r>
              <a:rPr lang="sr-Cyrl-RS" sz="3200" dirty="0"/>
              <a:t>станиште ретким </a:t>
            </a:r>
            <a:r>
              <a:rPr lang="sr-Cyrl-RS" sz="3200" dirty="0">
                <a:hlinkClick r:id="rId15" tooltip="Риба"/>
              </a:rPr>
              <a:t>рибама</a:t>
            </a:r>
            <a:r>
              <a:rPr lang="sr-Cyrl-RS" sz="3200" dirty="0"/>
              <a:t>: </a:t>
            </a:r>
            <a:r>
              <a:rPr lang="sr-Cyrl-RS" sz="3200" dirty="0">
                <a:hlinkClick r:id="rId16" tooltip="Јесетра (чланак још није написан)"/>
              </a:rPr>
              <a:t>јесетре</a:t>
            </a:r>
            <a:r>
              <a:rPr lang="sr-Cyrl-RS" sz="3200" dirty="0"/>
              <a:t> и </a:t>
            </a:r>
            <a:r>
              <a:rPr lang="sr-Cyrl-RS" sz="3200" dirty="0">
                <a:hlinkClick r:id="rId17" tooltip="Моруна"/>
              </a:rPr>
              <a:t>моруне</a:t>
            </a:r>
            <a:r>
              <a:rPr lang="sr-Cyrl-RS" sz="3200" dirty="0"/>
              <a:t>.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181977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28600"/>
            <a:ext cx="3733800" cy="24846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3022" y="-1"/>
            <a:ext cx="4846178" cy="30870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681227"/>
            <a:ext cx="3429000" cy="25344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2819400"/>
            <a:ext cx="5151853" cy="3581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23830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5" y="152400"/>
            <a:ext cx="4504267" cy="289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152400"/>
            <a:ext cx="4612338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388550"/>
            <a:ext cx="4374430" cy="3276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879221"/>
            <a:ext cx="4577892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31213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             </a:t>
            </a:r>
            <a:r>
              <a:rPr lang="sr-Cyrl-RS" dirty="0" smtClean="0">
                <a:solidFill>
                  <a:srgbClr val="00B050"/>
                </a:solidFill>
              </a:rPr>
              <a:t>Фабрика струје </a:t>
            </a:r>
            <a:br>
              <a:rPr lang="sr-Cyrl-RS" dirty="0" smtClean="0">
                <a:solidFill>
                  <a:srgbClr val="00B050"/>
                </a:solidFill>
              </a:rPr>
            </a:br>
            <a:r>
              <a:rPr lang="sr-Cyrl-RS" dirty="0" smtClean="0">
                <a:solidFill>
                  <a:srgbClr val="00B050"/>
                </a:solidFill>
              </a:rPr>
              <a:t>    Хидро-електрана Ђердап</a:t>
            </a:r>
            <a:endParaRPr lang="en-US" dirty="0">
              <a:solidFill>
                <a:srgbClr val="00B050"/>
              </a:solidFill>
            </a:endParaRPr>
          </a:p>
        </p:txBody>
      </p:sp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828800"/>
            <a:ext cx="6324600" cy="41934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22701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>
                <a:solidFill>
                  <a:srgbClr val="00B050"/>
                </a:solidFill>
              </a:rPr>
              <a:t>Национални парк Ђердап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ctr">
              <a:buClr>
                <a:srgbClr val="A9A57C"/>
              </a:buClr>
            </a:pPr>
            <a:r>
              <a:rPr lang="sr-Cyrl-RS" sz="4400" dirty="0">
                <a:solidFill>
                  <a:srgbClr val="2F2B20"/>
                </a:solidFill>
              </a:rPr>
              <a:t>У оквиру овог парка се налази и </a:t>
            </a:r>
            <a:r>
              <a:rPr lang="sr-Cyrl-RS" sz="4400" dirty="0">
                <a:solidFill>
                  <a:srgbClr val="2F2B20"/>
                </a:solidFill>
                <a:hlinkClick r:id="rId2" tooltip="Лепенски Вир"/>
              </a:rPr>
              <a:t>Лепенски Вир</a:t>
            </a:r>
            <a:r>
              <a:rPr lang="sr-Cyrl-RS" sz="4400" dirty="0">
                <a:solidFill>
                  <a:srgbClr val="2F2B20"/>
                </a:solidFill>
              </a:rPr>
              <a:t>, </a:t>
            </a:r>
            <a:r>
              <a:rPr lang="sr-Cyrl-RS" sz="4400" dirty="0">
                <a:solidFill>
                  <a:srgbClr val="2F2B20"/>
                </a:solidFill>
                <a:hlinkClick r:id="rId3" tooltip="Археолошко налазиште"/>
              </a:rPr>
              <a:t>археолошко налазиште</a:t>
            </a:r>
            <a:r>
              <a:rPr lang="sr-Cyrl-RS" sz="4400" dirty="0">
                <a:solidFill>
                  <a:srgbClr val="2F2B20"/>
                </a:solidFill>
              </a:rPr>
              <a:t>. </a:t>
            </a:r>
            <a:r>
              <a:rPr lang="sr-Cyrl-RS" sz="4400" dirty="0">
                <a:solidFill>
                  <a:srgbClr val="00B050"/>
                </a:solidFill>
              </a:rPr>
              <a:t>Ђердап је највећи национални парк Србије.</a:t>
            </a:r>
            <a:endParaRPr lang="en-US" sz="4400" dirty="0">
              <a:solidFill>
                <a:srgbClr val="00B050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1887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28600"/>
            <a:ext cx="4374430" cy="3276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3641882"/>
            <a:ext cx="4293683" cy="32161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381000"/>
            <a:ext cx="2993080" cy="3260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74148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>
                <a:solidFill>
                  <a:srgbClr val="00B050"/>
                </a:solidFill>
              </a:rPr>
              <a:t>Национални парк Копаоник</a:t>
            </a:r>
            <a:r>
              <a:rPr lang="sr-Cyrl-RS" dirty="0"/>
              <a:t/>
            </a:r>
            <a:br>
              <a:rPr lang="sr-Cyrl-R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295400"/>
            <a:ext cx="7620000" cy="4800600"/>
          </a:xfrm>
        </p:spPr>
        <p:txBody>
          <a:bodyPr>
            <a:noAutofit/>
          </a:bodyPr>
          <a:lstStyle/>
          <a:p>
            <a:pPr algn="ctr"/>
            <a:r>
              <a:rPr lang="ru-RU" sz="3600" dirty="0" smtClean="0"/>
              <a:t>основан је 1981</a:t>
            </a:r>
            <a:r>
              <a:rPr lang="ru-RU" sz="3600" dirty="0"/>
              <a:t>. године. Његово богатство чине мешовите шуме смрче, јеле, букве и </a:t>
            </a:r>
            <a:r>
              <a:rPr lang="ru-RU" sz="3600" dirty="0">
                <a:hlinkClick r:id="rId2" tooltip="Јавор"/>
              </a:rPr>
              <a:t>јавора</a:t>
            </a:r>
            <a:r>
              <a:rPr lang="ru-RU" sz="3600" dirty="0"/>
              <a:t>, где се посебно издвајају старе шуме смрче („</a:t>
            </a:r>
            <a:r>
              <a:rPr lang="ru-RU" sz="3600" dirty="0">
                <a:hlinkClick r:id="rId3" tooltip="Балканска тајга (чланак још није написан)"/>
              </a:rPr>
              <a:t>балканска тајга</a:t>
            </a:r>
            <a:r>
              <a:rPr lang="ru-RU" sz="3600" dirty="0"/>
              <a:t>“), субалпијске заједнице </a:t>
            </a:r>
            <a:r>
              <a:rPr lang="ru-RU" sz="3600" dirty="0">
                <a:hlinkClick r:id="rId4" tooltip="Патуљаста смрча (чланак још није написан)"/>
              </a:rPr>
              <a:t>патуљасте смрче</a:t>
            </a:r>
            <a:r>
              <a:rPr lang="ru-RU" sz="3600" dirty="0"/>
              <a:t> и </a:t>
            </a:r>
            <a:r>
              <a:rPr lang="ru-RU" sz="3600" dirty="0">
                <a:hlinkClick r:id="rId5" tooltip="Полегла клека (чланак још није написан)"/>
              </a:rPr>
              <a:t>полегле клеке</a:t>
            </a:r>
            <a:r>
              <a:rPr lang="ru-RU" sz="3600" dirty="0"/>
              <a:t>, као и кречњачке литице које су станиште ретких биљака попут </a:t>
            </a:r>
            <a:r>
              <a:rPr lang="ru-RU" sz="3600" dirty="0">
                <a:hlinkClick r:id="rId6" tooltip="Рунолист"/>
              </a:rPr>
              <a:t>рунолиста</a:t>
            </a:r>
            <a:r>
              <a:rPr lang="ru-RU" sz="3600" dirty="0"/>
              <a:t>. 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010934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52399"/>
            <a:ext cx="2819400" cy="37357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152398"/>
            <a:ext cx="4495800" cy="3362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897362"/>
            <a:ext cx="4114800" cy="28604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3581400"/>
            <a:ext cx="4038600" cy="302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64531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>
                <a:solidFill>
                  <a:srgbClr val="00B050"/>
                </a:solidFill>
              </a:rPr>
              <a:t>       Национални </a:t>
            </a:r>
            <a:r>
              <a:rPr lang="sr-Cyrl-RS" dirty="0">
                <a:solidFill>
                  <a:srgbClr val="00B050"/>
                </a:solidFill>
              </a:rPr>
              <a:t>парк Тара</a:t>
            </a:r>
            <a:r>
              <a:rPr lang="sr-Cyrl-RS" dirty="0"/>
              <a:t/>
            </a:r>
            <a:br>
              <a:rPr lang="sr-Cyrl-R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400" dirty="0"/>
              <a:t>Највеће природне вредности овог парка основаног </a:t>
            </a:r>
            <a:r>
              <a:rPr lang="ru-RU" sz="4400" dirty="0">
                <a:hlinkClick r:id="rId2" tooltip="1981"/>
              </a:rPr>
              <a:t>1981</a:t>
            </a:r>
            <a:r>
              <a:rPr lang="ru-RU" sz="4400" dirty="0"/>
              <a:t>. су шуме </a:t>
            </a:r>
            <a:r>
              <a:rPr lang="ru-RU" sz="4400" dirty="0">
                <a:hlinkClick r:id="rId3" tooltip="Панчићева оморика"/>
              </a:rPr>
              <a:t>панчићеве оморике</a:t>
            </a:r>
            <a:r>
              <a:rPr lang="ru-RU" sz="4400" dirty="0"/>
              <a:t>, прашуме букве, </a:t>
            </a:r>
            <a:r>
              <a:rPr lang="ru-RU" sz="4400" dirty="0">
                <a:hlinkClick r:id="rId4" tooltip="Јела"/>
              </a:rPr>
              <a:t>јеле</a:t>
            </a:r>
            <a:r>
              <a:rPr lang="ru-RU" sz="4400" dirty="0"/>
              <a:t> и </a:t>
            </a:r>
            <a:r>
              <a:rPr lang="ru-RU" sz="4400" dirty="0">
                <a:hlinkClick r:id="rId5" tooltip="Смрча"/>
              </a:rPr>
              <a:t>смрче</a:t>
            </a:r>
            <a:r>
              <a:rPr lang="ru-RU" sz="4400" dirty="0"/>
              <a:t>, као и </a:t>
            </a:r>
            <a:r>
              <a:rPr lang="ru-RU" sz="4400" dirty="0">
                <a:hlinkClick r:id="rId6" tooltip="Тресава"/>
              </a:rPr>
              <a:t>тресава</a:t>
            </a:r>
            <a:r>
              <a:rPr lang="ru-RU" sz="4400" dirty="0"/>
              <a:t> окружена поменутом шумом панчићеве оморике.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4050376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28600"/>
            <a:ext cx="4495800" cy="31137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304800"/>
            <a:ext cx="4084782" cy="220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429000"/>
            <a:ext cx="4890734" cy="297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2590800"/>
            <a:ext cx="2895600" cy="4090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78470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61</TotalTime>
  <Words>290</Words>
  <Application>Microsoft Office PowerPoint</Application>
  <PresentationFormat>On-screen Show (4:3)</PresentationFormat>
  <Paragraphs>23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Adjacency</vt:lpstr>
      <vt:lpstr>НАЦИОНАЛНИ ПАРКОВИ</vt:lpstr>
      <vt:lpstr>         Национални паркови </vt:lpstr>
      <vt:lpstr>Национални паркови Србије </vt:lpstr>
      <vt:lpstr>Национални парк Фрушка гора </vt:lpstr>
      <vt:lpstr>PowerPoint Presentation</vt:lpstr>
      <vt:lpstr>PowerPoint Presentation</vt:lpstr>
      <vt:lpstr>Национални парк Фрушка гора</vt:lpstr>
      <vt:lpstr>PowerPoint Presentation</vt:lpstr>
      <vt:lpstr>PowerPoint Presentation</vt:lpstr>
      <vt:lpstr>Национални парк Ђердап </vt:lpstr>
      <vt:lpstr>PowerPoint Presentation</vt:lpstr>
      <vt:lpstr>PowerPoint Presentation</vt:lpstr>
      <vt:lpstr>             Фабрика струје      Хидро-електрана Ђердап</vt:lpstr>
      <vt:lpstr>Национални парк Ђердап</vt:lpstr>
      <vt:lpstr>PowerPoint Presentation</vt:lpstr>
      <vt:lpstr>Национални парк Копаоник </vt:lpstr>
      <vt:lpstr>PowerPoint Presentation</vt:lpstr>
      <vt:lpstr>       Национални парк Тара 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НАЦИОНАЛНИ ПАРК</dc:title>
  <dc:creator>zlatko</dc:creator>
  <cp:lastModifiedBy>zlatko</cp:lastModifiedBy>
  <cp:revision>22</cp:revision>
  <dcterms:created xsi:type="dcterms:W3CDTF">2012-11-13T21:17:18Z</dcterms:created>
  <dcterms:modified xsi:type="dcterms:W3CDTF">2012-11-13T22:20:48Z</dcterms:modified>
</cp:coreProperties>
</file>