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gif" ContentType="image/gi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60" r:id="rId3"/>
    <p:sldId id="316" r:id="rId4"/>
    <p:sldId id="317" r:id="rId5"/>
    <p:sldId id="272" r:id="rId6"/>
    <p:sldId id="257" r:id="rId7"/>
    <p:sldId id="259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300" r:id="rId42"/>
    <p:sldId id="301" r:id="rId43"/>
    <p:sldId id="302" r:id="rId44"/>
    <p:sldId id="303" r:id="rId45"/>
    <p:sldId id="304" r:id="rId46"/>
    <p:sldId id="305" r:id="rId47"/>
    <p:sldId id="315" r:id="rId48"/>
    <p:sldId id="306" r:id="rId49"/>
    <p:sldId id="307" r:id="rId50"/>
    <p:sldId id="308" r:id="rId51"/>
    <p:sldId id="309" r:id="rId52"/>
    <p:sldId id="310" r:id="rId53"/>
    <p:sldId id="311" r:id="rId54"/>
    <p:sldId id="312" r:id="rId55"/>
    <p:sldId id="313" r:id="rId56"/>
    <p:sldId id="314" r:id="rId5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43" d="100"/>
          <a:sy n="43" d="100"/>
        </p:scale>
        <p:origin x="-129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8D5B5-2D7E-4DC8-A532-A8583C694782}" type="datetimeFigureOut">
              <a:rPr lang="en-US" smtClean="0"/>
              <a:pPr/>
              <a:t>7/24/2013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36FEA-40EC-4F0F-9C03-75CC75A9AE4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dissolve/>
    <p:sndAc>
      <p:stSnd>
        <p:snd r:embed="rId1" name="applause.wav" builtIn="1"/>
      </p:stSnd>
    </p:sndAc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8D5B5-2D7E-4DC8-A532-A8583C694782}" type="datetimeFigureOut">
              <a:rPr lang="en-US" smtClean="0"/>
              <a:pPr/>
              <a:t>7/24/2013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36FEA-40EC-4F0F-9C03-75CC75A9AE4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  <p:sndAc>
      <p:stSnd>
        <p:snd r:embed="rId1" name="applause.wav" builtIn="1"/>
      </p:stSnd>
    </p:sndAc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8D5B5-2D7E-4DC8-A532-A8583C694782}" type="datetimeFigureOut">
              <a:rPr lang="en-US" smtClean="0"/>
              <a:pPr/>
              <a:t>7/24/2013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36FEA-40EC-4F0F-9C03-75CC75A9AE4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dissolve/>
    <p:sndAc>
      <p:stSnd>
        <p:snd r:embed="rId1" name="applause.wav" builtIn="1"/>
      </p:stSnd>
    </p:sndAc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8D5B5-2D7E-4DC8-A532-A8583C694782}" type="datetimeFigureOut">
              <a:rPr lang="en-US" smtClean="0"/>
              <a:pPr/>
              <a:t>7/24/2013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36FEA-40EC-4F0F-9C03-75CC75A9AE4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  <p:sndAc>
      <p:stSnd>
        <p:snd r:embed="rId1" name="applause.wav" builtIn="1"/>
      </p:stSnd>
    </p:sndAc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8D5B5-2D7E-4DC8-A532-A8583C694782}" type="datetimeFigureOut">
              <a:rPr lang="en-US" smtClean="0"/>
              <a:pPr/>
              <a:t>7/24/2013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36FEA-40EC-4F0F-9C03-75CC75A9AE4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  <p:sndAc>
      <p:stSnd>
        <p:snd r:embed="rId1" name="applause.wav" builtIn="1"/>
      </p:stSnd>
    </p:sndAc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8D5B5-2D7E-4DC8-A532-A8583C694782}" type="datetimeFigureOut">
              <a:rPr lang="en-US" smtClean="0"/>
              <a:pPr/>
              <a:t>7/24/2013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36FEA-40EC-4F0F-9C03-75CC75A9AE4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  <p:sndAc>
      <p:stSnd>
        <p:snd r:embed="rId1" name="applause.wav" builtIn="1"/>
      </p:stSnd>
    </p:sndAc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8D5B5-2D7E-4DC8-A532-A8583C694782}" type="datetimeFigureOut">
              <a:rPr lang="en-US" smtClean="0"/>
              <a:pPr/>
              <a:t>7/24/2013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36FEA-40EC-4F0F-9C03-75CC75A9AE4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  <p:sndAc>
      <p:stSnd>
        <p:snd r:embed="rId1" name="applause.wav" builtIn="1"/>
      </p:stSnd>
    </p:sndAc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8D5B5-2D7E-4DC8-A532-A8583C694782}" type="datetimeFigureOut">
              <a:rPr lang="en-US" smtClean="0"/>
              <a:pPr/>
              <a:t>7/24/2013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36FEA-40EC-4F0F-9C03-75CC75A9AE4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  <p:sndAc>
      <p:stSnd>
        <p:snd r:embed="rId1" name="applause.wav" builtIn="1"/>
      </p:stSnd>
    </p:sndAc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8D5B5-2D7E-4DC8-A532-A8583C694782}" type="datetimeFigureOut">
              <a:rPr lang="en-US" smtClean="0"/>
              <a:pPr/>
              <a:t>7/24/2013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1436FEA-40EC-4F0F-9C03-75CC75A9AE4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dissolve/>
    <p:sndAc>
      <p:stSnd>
        <p:snd r:embed="rId1" name="applause.wav" builtIn="1"/>
      </p:stSnd>
    </p:sndAc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8D5B5-2D7E-4DC8-A532-A8583C694782}" type="datetimeFigureOut">
              <a:rPr lang="en-US" smtClean="0"/>
              <a:pPr/>
              <a:t>7/24/2013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36FEA-40EC-4F0F-9C03-75CC75A9AE4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  <p:sndAc>
      <p:stSnd>
        <p:snd r:embed="rId1" name="applause.wav" builtIn="1"/>
      </p:stSnd>
    </p:sndAc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8D5B5-2D7E-4DC8-A532-A8583C694782}" type="datetimeFigureOut">
              <a:rPr lang="en-US" smtClean="0"/>
              <a:pPr/>
              <a:t>7/24/2013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36FEA-40EC-4F0F-9C03-75CC75A9AE4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  <p:sndAc>
      <p:stSnd>
        <p:snd r:embed="rId1" name="applause.wav" builtIn="1"/>
      </p:stSnd>
    </p:sndAc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3E8D5B5-2D7E-4DC8-A532-A8583C694782}" type="datetimeFigureOut">
              <a:rPr lang="en-US" smtClean="0"/>
              <a:pPr/>
              <a:t>7/24/2013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1436FEA-40EC-4F0F-9C03-75CC75A9AE4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ransition>
    <p:dissolve/>
    <p:sndAc>
      <p:stSnd>
        <p:snd r:embed="rId13" name="applause.wav" builtIn="1"/>
      </p:stSnd>
    </p:sndAc>
  </p:transition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9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9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9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9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9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9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9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9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9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9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9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9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9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sr-Cyrl-RS" sz="3600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Основна школа “Ђорђе Натошевић” </a:t>
            </a:r>
            <a:br>
              <a:rPr lang="sr-Cyrl-RS" sz="3600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sr-Cyrl-RS" sz="3600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Нови Сад</a:t>
            </a:r>
            <a:endParaRPr lang="en-US" sz="3600" i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sr-Cyrl-RS" sz="4300" b="1" dirty="0" smtClean="0">
                <a:latin typeface="Times New Roman" pitchFamily="18" charset="0"/>
                <a:cs typeface="Times New Roman" pitchFamily="18" charset="0"/>
              </a:rPr>
              <a:t>Одељењски квиз </a:t>
            </a:r>
          </a:p>
          <a:p>
            <a:r>
              <a:rPr lang="sr-Cyrl-RS" sz="4300" b="1" dirty="0" smtClean="0">
                <a:latin typeface="Times New Roman" pitchFamily="18" charset="0"/>
                <a:cs typeface="Times New Roman" pitchFamily="18" charset="0"/>
              </a:rPr>
              <a:t>“Нови Сад – мој град”</a:t>
            </a:r>
          </a:p>
          <a:p>
            <a:pPr algn="l"/>
            <a:r>
              <a:rPr lang="sr-Cyrl-RS" sz="2800" i="1" dirty="0" smtClean="0">
                <a:latin typeface="Times New Roman" pitchFamily="18" charset="0"/>
                <a:cs typeface="Times New Roman" pitchFamily="18" charset="0"/>
              </a:rPr>
              <a:t>Припремила: Дијана Малиџа, учитељица</a:t>
            </a:r>
            <a:endParaRPr lang="en-US" sz="2800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wedge/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vrdjava sa grbom Novog Sada (2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spd="slow">
    <p:wheel spokes="3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0" y="2"/>
          <a:ext cx="9144000" cy="6949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/>
                <a:gridCol w="2286000"/>
                <a:gridCol w="2286000"/>
                <a:gridCol w="2286000"/>
              </a:tblGrid>
              <a:tr h="1143000">
                <a:tc>
                  <a:txBody>
                    <a:bodyPr/>
                    <a:lstStyle/>
                    <a:p>
                      <a:pPr algn="ctr"/>
                      <a:r>
                        <a:rPr lang="sr-Cyrl-RS" sz="7200" dirty="0" smtClean="0"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endParaRPr lang="en-US" sz="7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7200" dirty="0" smtClean="0">
                          <a:latin typeface="Times New Roman" pitchFamily="18" charset="0"/>
                          <a:cs typeface="Times New Roman" pitchFamily="18" charset="0"/>
                        </a:rPr>
                        <a:t>Б</a:t>
                      </a:r>
                      <a:endParaRPr lang="en-US" sz="7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7200" dirty="0" smtClean="0">
                          <a:latin typeface="Times New Roman" pitchFamily="18" charset="0"/>
                          <a:cs typeface="Times New Roman" pitchFamily="18" charset="0"/>
                        </a:rPr>
                        <a:t>В</a:t>
                      </a:r>
                      <a:endParaRPr lang="en-US" sz="7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7200" dirty="0" smtClean="0">
                          <a:latin typeface="Times New Roman" pitchFamily="18" charset="0"/>
                          <a:cs typeface="Times New Roman" pitchFamily="18" charset="0"/>
                        </a:rPr>
                        <a:t>Г</a:t>
                      </a:r>
                      <a:endParaRPr lang="en-US" sz="7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143000">
                <a:tc>
                  <a:txBody>
                    <a:bodyPr/>
                    <a:lstStyle/>
                    <a:p>
                      <a:pPr algn="ctr"/>
                      <a:r>
                        <a:rPr lang="sr-Cyrl-RS" sz="4800" dirty="0" smtClean="0">
                          <a:latin typeface="Times New Roman" pitchFamily="18" charset="0"/>
                          <a:cs typeface="Times New Roman" pitchFamily="18" charset="0"/>
                        </a:rPr>
                        <a:t>А1</a:t>
                      </a:r>
                      <a:endParaRPr lang="en-US" sz="4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4800" dirty="0" smtClean="0">
                          <a:latin typeface="Times New Roman" pitchFamily="18" charset="0"/>
                          <a:cs typeface="Times New Roman" pitchFamily="18" charset="0"/>
                        </a:rPr>
                        <a:t>Б1</a:t>
                      </a:r>
                      <a:endParaRPr lang="en-US" sz="4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4800" dirty="0" smtClean="0">
                          <a:latin typeface="Times New Roman" pitchFamily="18" charset="0"/>
                          <a:cs typeface="Times New Roman" pitchFamily="18" charset="0"/>
                        </a:rPr>
                        <a:t>В1</a:t>
                      </a:r>
                      <a:endParaRPr lang="en-US" sz="4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4800" dirty="0" smtClean="0">
                          <a:latin typeface="Times New Roman" pitchFamily="18" charset="0"/>
                          <a:cs typeface="Times New Roman" pitchFamily="18" charset="0"/>
                        </a:rPr>
                        <a:t>Г1</a:t>
                      </a:r>
                      <a:endParaRPr lang="en-US" sz="4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  <a:tr h="1143000">
                <a:tc>
                  <a:txBody>
                    <a:bodyPr/>
                    <a:lstStyle/>
                    <a:p>
                      <a:pPr algn="ctr"/>
                      <a:r>
                        <a:rPr lang="sr-Cyrl-RS" sz="4800" dirty="0" smtClean="0">
                          <a:latin typeface="Times New Roman" pitchFamily="18" charset="0"/>
                          <a:cs typeface="Times New Roman" pitchFamily="18" charset="0"/>
                        </a:rPr>
                        <a:t>А2</a:t>
                      </a:r>
                      <a:endParaRPr lang="en-US" sz="4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4800" dirty="0" smtClean="0">
                          <a:latin typeface="Times New Roman" pitchFamily="18" charset="0"/>
                          <a:cs typeface="Times New Roman" pitchFamily="18" charset="0"/>
                        </a:rPr>
                        <a:t>Б2</a:t>
                      </a:r>
                      <a:endParaRPr lang="en-US" sz="4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4800" dirty="0" smtClean="0">
                          <a:latin typeface="Times New Roman" pitchFamily="18" charset="0"/>
                          <a:cs typeface="Times New Roman" pitchFamily="18" charset="0"/>
                        </a:rPr>
                        <a:t>В2</a:t>
                      </a:r>
                      <a:endParaRPr lang="en-US" sz="4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4800" dirty="0" smtClean="0">
                          <a:latin typeface="Times New Roman" pitchFamily="18" charset="0"/>
                          <a:cs typeface="Times New Roman" pitchFamily="18" charset="0"/>
                        </a:rPr>
                        <a:t>Г2</a:t>
                      </a:r>
                      <a:endParaRPr lang="en-US" sz="4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  <a:tr h="1143000">
                <a:tc>
                  <a:txBody>
                    <a:bodyPr/>
                    <a:lstStyle/>
                    <a:p>
                      <a:pPr algn="ctr"/>
                      <a:r>
                        <a:rPr lang="sr-Cyrl-RS" sz="4800" dirty="0" smtClean="0">
                          <a:latin typeface="Times New Roman" pitchFamily="18" charset="0"/>
                          <a:cs typeface="Times New Roman" pitchFamily="18" charset="0"/>
                        </a:rPr>
                        <a:t>А3</a:t>
                      </a:r>
                      <a:endParaRPr lang="en-US" sz="4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4800" dirty="0" smtClean="0">
                          <a:latin typeface="Times New Roman" pitchFamily="18" charset="0"/>
                          <a:cs typeface="Times New Roman" pitchFamily="18" charset="0"/>
                        </a:rPr>
                        <a:t>Б3</a:t>
                      </a:r>
                      <a:endParaRPr lang="en-US" sz="4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4800" dirty="0" smtClean="0">
                          <a:latin typeface="Times New Roman" pitchFamily="18" charset="0"/>
                          <a:cs typeface="Times New Roman" pitchFamily="18" charset="0"/>
                        </a:rPr>
                        <a:t>В3</a:t>
                      </a:r>
                      <a:endParaRPr lang="en-US" sz="4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4800" dirty="0" smtClean="0">
                          <a:latin typeface="Times New Roman" pitchFamily="18" charset="0"/>
                          <a:cs typeface="Times New Roman" pitchFamily="18" charset="0"/>
                        </a:rPr>
                        <a:t>Г3</a:t>
                      </a:r>
                      <a:endParaRPr lang="en-US" sz="4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  <a:tr h="1143000">
                <a:tc>
                  <a:txBody>
                    <a:bodyPr/>
                    <a:lstStyle/>
                    <a:p>
                      <a:pPr algn="ctr"/>
                      <a:r>
                        <a:rPr lang="sr-Cyrl-RS" sz="4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?</a:t>
                      </a:r>
                      <a:endParaRPr lang="en-US" sz="4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4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?</a:t>
                      </a:r>
                      <a:endParaRPr lang="en-US" sz="4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4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?</a:t>
                      </a:r>
                      <a:endParaRPr lang="en-US" sz="4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4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?</a:t>
                      </a:r>
                      <a:endParaRPr lang="en-US" sz="4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00B050"/>
                    </a:solidFill>
                  </a:tcPr>
                </a:tc>
              </a:tr>
              <a:tr h="1143000">
                <a:tc gridSpan="4">
                  <a:txBody>
                    <a:bodyPr/>
                    <a:lstStyle/>
                    <a:p>
                      <a:pPr algn="ctr"/>
                      <a:r>
                        <a:rPr lang="sr-Cyrl-RS" sz="7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???</a:t>
                      </a:r>
                      <a:endParaRPr lang="en-US" sz="7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slow">
    <p:wipe dir="u"/>
    <p:sndAc>
      <p:stSnd>
        <p:snd r:embed="rId2" name="wind.wav" builtIn="1"/>
      </p:stSnd>
    </p:sndAc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0" y="0"/>
          <a:ext cx="9144000" cy="68579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/>
                <a:gridCol w="2286000"/>
                <a:gridCol w="2286000"/>
                <a:gridCol w="2286000"/>
              </a:tblGrid>
              <a:tr h="1255697">
                <a:tc>
                  <a:txBody>
                    <a:bodyPr/>
                    <a:lstStyle/>
                    <a:p>
                      <a:pPr algn="ctr"/>
                      <a:r>
                        <a:rPr lang="sr-Cyrl-RS" sz="7200" dirty="0" smtClean="0"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endParaRPr lang="en-US" sz="7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7200" dirty="0" smtClean="0">
                          <a:latin typeface="Times New Roman" pitchFamily="18" charset="0"/>
                          <a:cs typeface="Times New Roman" pitchFamily="18" charset="0"/>
                        </a:rPr>
                        <a:t>Б</a:t>
                      </a:r>
                      <a:endParaRPr lang="en-US" sz="7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7200" dirty="0" smtClean="0">
                          <a:latin typeface="Times New Roman" pitchFamily="18" charset="0"/>
                          <a:cs typeface="Times New Roman" pitchFamily="18" charset="0"/>
                        </a:rPr>
                        <a:t>В</a:t>
                      </a:r>
                      <a:endParaRPr lang="en-US" sz="7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7200" dirty="0" smtClean="0">
                          <a:latin typeface="Times New Roman" pitchFamily="18" charset="0"/>
                          <a:cs typeface="Times New Roman" pitchFamily="18" charset="0"/>
                        </a:rPr>
                        <a:t>Г</a:t>
                      </a:r>
                      <a:endParaRPr lang="en-US" sz="7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086651">
                <a:tc>
                  <a:txBody>
                    <a:bodyPr/>
                    <a:lstStyle/>
                    <a:p>
                      <a:pPr algn="ctr"/>
                      <a:r>
                        <a:rPr lang="sr-Cyrl-RS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РЕКА</a:t>
                      </a:r>
                      <a:endParaRPr lang="en-US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ВРБА</a:t>
                      </a:r>
                      <a:endParaRPr lang="en-US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ЛЕКАР</a:t>
                      </a:r>
                      <a:endParaRPr lang="en-US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ВОЈНА</a:t>
                      </a:r>
                      <a:endParaRPr lang="en-US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  <a:tr h="1086651">
                <a:tc>
                  <a:txBody>
                    <a:bodyPr/>
                    <a:lstStyle/>
                    <a:p>
                      <a:pPr algn="ctr"/>
                      <a:r>
                        <a:rPr lang="sr-Cyrl-RS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ВАЛЦЕР</a:t>
                      </a:r>
                      <a:endParaRPr lang="en-US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ЛАБУДОВИ</a:t>
                      </a:r>
                      <a:endParaRPr lang="en-US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РИЗНИЦА ПЕСАМА</a:t>
                      </a:r>
                      <a:endParaRPr lang="en-US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“ПИЈАНИ” САТ</a:t>
                      </a:r>
                      <a:endParaRPr lang="en-US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  <a:tr h="1086651">
                <a:tc>
                  <a:txBody>
                    <a:bodyPr/>
                    <a:lstStyle/>
                    <a:p>
                      <a:pPr algn="ctr"/>
                      <a:r>
                        <a:rPr lang="sr-Cyrl-RS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ОБАЛЕ</a:t>
                      </a:r>
                      <a:endParaRPr lang="en-US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МАЛО ЈЕЗЕРО</a:t>
                      </a:r>
                      <a:endParaRPr lang="en-US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ПАЧЈА ШКОЛА</a:t>
                      </a:r>
                      <a:endParaRPr lang="en-US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ПОДЗЕМНИ ПРОЛАЗИ</a:t>
                      </a:r>
                      <a:endParaRPr lang="en-US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  <a:tr h="1086651">
                <a:tc>
                  <a:txBody>
                    <a:bodyPr/>
                    <a:lstStyle/>
                    <a:p>
                      <a:pPr algn="ctr"/>
                      <a:r>
                        <a:rPr lang="sr-Cyrl-RS" sz="3200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ДУНАВ</a:t>
                      </a:r>
                      <a:endParaRPr lang="en-US" sz="3200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2800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ДУНАВСКИ ПАРК</a:t>
                      </a:r>
                      <a:endParaRPr lang="en-US" sz="2800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2800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ЧИКА</a:t>
                      </a:r>
                    </a:p>
                    <a:p>
                      <a:pPr algn="ctr"/>
                      <a:r>
                        <a:rPr lang="sr-Cyrl-RS" sz="2800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ЈОВА</a:t>
                      </a:r>
                      <a:endParaRPr lang="en-US" sz="2800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3200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ТВРЂАВА</a:t>
                      </a:r>
                      <a:endParaRPr lang="en-US" sz="3200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00B050"/>
                    </a:solidFill>
                  </a:tcPr>
                </a:tc>
              </a:tr>
              <a:tr h="1255697">
                <a:tc gridSpan="4">
                  <a:txBody>
                    <a:bodyPr/>
                    <a:lstStyle/>
                    <a:p>
                      <a:pPr algn="ctr"/>
                      <a:r>
                        <a:rPr lang="sr-Cyrl-RS" sz="7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НОВИ</a:t>
                      </a:r>
                      <a:r>
                        <a:rPr lang="sr-Cyrl-RS" sz="72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 САД</a:t>
                      </a:r>
                      <a:endParaRPr lang="en-US" sz="7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slow">
    <p:pull dir="r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sr-Cyrl-RS" sz="7200" dirty="0" smtClean="0">
                <a:latin typeface="Times New Roman" pitchFamily="18" charset="0"/>
                <a:cs typeface="Times New Roman" pitchFamily="18" charset="0"/>
              </a:rPr>
              <a:t>А сада, питања!</a:t>
            </a:r>
            <a:endParaRPr lang="en-US" sz="7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Content Placeholder 3" descr="Smajli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143108" y="2042251"/>
            <a:ext cx="4732357" cy="4067470"/>
          </a:xfrm>
        </p:spPr>
      </p:pic>
    </p:spTree>
  </p:cSld>
  <p:clrMapOvr>
    <a:masterClrMapping/>
  </p:clrMapOvr>
  <p:transition spd="slow" advTm="3000">
    <p:wheel spokes="8"/>
    <p:sndAc>
      <p:stSnd>
        <p:snd r:embed="rId2" name="drumroll.wav" builtIn="1"/>
      </p:stSnd>
    </p:sndAc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1472" y="1428736"/>
            <a:ext cx="7851648" cy="1828800"/>
          </a:xfrm>
        </p:spPr>
        <p:txBody>
          <a:bodyPr/>
          <a:lstStyle/>
          <a:p>
            <a:pPr algn="l"/>
            <a:r>
              <a:rPr lang="sr-Cyrl-RS" i="1" dirty="0" smtClean="0">
                <a:latin typeface="Times New Roman" pitchFamily="18" charset="0"/>
                <a:cs typeface="Times New Roman" pitchFamily="18" charset="0"/>
              </a:rPr>
              <a:t>1. питање</a:t>
            </a:r>
            <a:endParaRPr lang="en-US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l"/>
            <a:r>
              <a:rPr lang="sr-Cyrl-RS" sz="4800" dirty="0" smtClean="0">
                <a:latin typeface="Times New Roman" pitchFamily="18" charset="0"/>
                <a:cs typeface="Times New Roman" pitchFamily="18" charset="0"/>
              </a:rPr>
              <a:t>Шта је прво изграђено на Петроварадинској стени?</a:t>
            </a:r>
            <a:endParaRPr lang="en-US" sz="4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RS" sz="3200" i="1" dirty="0" smtClean="0">
                <a:latin typeface="Times New Roman" pitchFamily="18" charset="0"/>
                <a:cs typeface="Times New Roman" pitchFamily="18" charset="0"/>
              </a:rPr>
              <a:t>Одговор</a:t>
            </a:r>
            <a:endParaRPr lang="en-US" sz="32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sr-Cyrl-RS" sz="3200" dirty="0" smtClean="0">
                <a:latin typeface="Times New Roman" pitchFamily="18" charset="0"/>
                <a:cs typeface="Times New Roman" pitchFamily="18" charset="0"/>
              </a:rPr>
              <a:t>Петровара-динска тврђава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Placeholder 4" descr="Petrovaradinska stena, tvrdjava i nastanak Novog Sada na levoj strani Dunava.jp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3542" r="3542"/>
          <a:stretch>
            <a:fillRect/>
          </a:stretch>
        </p:blipFill>
        <p:spPr/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00034" y="1285860"/>
            <a:ext cx="7851648" cy="1828800"/>
          </a:xfrm>
        </p:spPr>
        <p:txBody>
          <a:bodyPr/>
          <a:lstStyle/>
          <a:p>
            <a:pPr algn="l"/>
            <a:r>
              <a:rPr lang="sr-Cyrl-RS" i="1" dirty="0" smtClean="0">
                <a:latin typeface="Times New Roman" pitchFamily="18" charset="0"/>
                <a:cs typeface="Times New Roman" pitchFamily="18" charset="0"/>
              </a:rPr>
              <a:t>2. питање</a:t>
            </a:r>
            <a:endParaRPr lang="en-US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pPr algn="l"/>
            <a:r>
              <a:rPr lang="sr-Cyrl-RS" sz="3600" dirty="0" smtClean="0">
                <a:latin typeface="Times New Roman" pitchFamily="18" charset="0"/>
                <a:cs typeface="Times New Roman" pitchFamily="18" charset="0"/>
              </a:rPr>
              <a:t>На којој обали Дунава се налази Град Нови Сад:</a:t>
            </a:r>
          </a:p>
          <a:p>
            <a:pPr algn="l"/>
            <a:r>
              <a:rPr lang="sr-Cyrl-RS" sz="3600" dirty="0" smtClean="0">
                <a:latin typeface="Times New Roman" pitchFamily="18" charset="0"/>
                <a:cs typeface="Times New Roman" pitchFamily="18" charset="0"/>
              </a:rPr>
              <a:t>а) левој</a:t>
            </a:r>
          </a:p>
          <a:p>
            <a:pPr algn="l"/>
            <a:r>
              <a:rPr lang="sr-Cyrl-RS" sz="3600" dirty="0" smtClean="0">
                <a:latin typeface="Times New Roman" pitchFamily="18" charset="0"/>
                <a:cs typeface="Times New Roman" pitchFamily="18" charset="0"/>
              </a:rPr>
              <a:t>б) десној?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RS" sz="3200" i="1" dirty="0" smtClean="0">
                <a:latin typeface="Times New Roman" pitchFamily="18" charset="0"/>
                <a:cs typeface="Times New Roman" pitchFamily="18" charset="0"/>
              </a:rPr>
              <a:t>Одговор</a:t>
            </a:r>
            <a:endParaRPr lang="en-US" sz="32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endParaRPr lang="sr-Cyrl-RS" dirty="0" smtClean="0"/>
          </a:p>
          <a:p>
            <a:endParaRPr lang="sr-Cyrl-RS" dirty="0" smtClean="0"/>
          </a:p>
          <a:p>
            <a:endParaRPr lang="sr-Cyrl-RS" dirty="0" smtClean="0"/>
          </a:p>
          <a:p>
            <a:r>
              <a:rPr lang="sr-Cyrl-RS" sz="3200" dirty="0" smtClean="0">
                <a:latin typeface="Times New Roman" pitchFamily="18" charset="0"/>
                <a:cs typeface="Times New Roman" pitchFamily="18" charset="0"/>
              </a:rPr>
              <a:t>а) на левој обали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Placeholder 4" descr="Novi Sad.jp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5942" r="5942"/>
          <a:stretch>
            <a:fillRect/>
          </a:stretch>
        </p:blipFill>
        <p:spPr/>
      </p:pic>
    </p:spTree>
  </p:cSld>
  <p:clrMapOvr>
    <a:masterClrMapping/>
  </p:clrMapOvr>
  <p:transition spd="slow">
    <p:split orient="vert" dir="in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l"/>
            <a:r>
              <a:rPr lang="sr-Cyrl-RS" i="1" dirty="0" smtClean="0">
                <a:latin typeface="Times New Roman" pitchFamily="18" charset="0"/>
                <a:cs typeface="Times New Roman" pitchFamily="18" charset="0"/>
              </a:rPr>
              <a:t>3. питање</a:t>
            </a:r>
            <a:endParaRPr lang="en-US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l"/>
            <a:r>
              <a:rPr lang="sr-Cyrl-RS" sz="3600" dirty="0" smtClean="0">
                <a:latin typeface="Times New Roman" pitchFamily="18" charset="0"/>
                <a:cs typeface="Times New Roman" pitchFamily="18" charset="0"/>
              </a:rPr>
              <a:t>Како се звала царица која је Новом Саду доделила статус слободног града?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split dir="in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RS" sz="3200" i="1" dirty="0" smtClean="0">
                <a:latin typeface="Times New Roman" pitchFamily="18" charset="0"/>
                <a:cs typeface="Times New Roman" pitchFamily="18" charset="0"/>
              </a:rPr>
              <a:t>Одговор</a:t>
            </a:r>
            <a:endParaRPr lang="en-US" sz="32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endParaRPr lang="sr-Cyrl-RS" dirty="0" smtClean="0"/>
          </a:p>
          <a:p>
            <a:endParaRPr lang="sr-Cyrl-RS" dirty="0" smtClean="0"/>
          </a:p>
          <a:p>
            <a:r>
              <a:rPr lang="sr-Cyrl-RS" sz="3200" dirty="0" smtClean="0">
                <a:latin typeface="Times New Roman" pitchFamily="18" charset="0"/>
                <a:cs typeface="Times New Roman" pitchFamily="18" charset="0"/>
              </a:rPr>
              <a:t>Марија </a:t>
            </a:r>
          </a:p>
          <a:p>
            <a:r>
              <a:rPr lang="sr-Cyrl-RS" sz="3200" dirty="0" smtClean="0">
                <a:latin typeface="Times New Roman" pitchFamily="18" charset="0"/>
                <a:cs typeface="Times New Roman" pitchFamily="18" charset="0"/>
              </a:rPr>
              <a:t>( Терезија )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Placeholder 4" descr="Marija Terezija.jpg"/>
          <p:cNvPicPr>
            <a:picLocks noGrp="1"/>
          </p:cNvPicPr>
          <p:nvPr>
            <p:ph type="pic" idx="1"/>
          </p:nvPr>
        </p:nvPicPr>
        <p:blipFill>
          <a:blip r:embed="rId2"/>
          <a:srcRect t="15670" b="15670"/>
          <a:stretch>
            <a:fillRect/>
          </a:stretch>
        </p:blipFill>
        <p:spPr>
          <a:prstGeom prst="rect">
            <a:avLst/>
          </a:prstGeom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l"/>
            <a:r>
              <a:rPr lang="sr-Cyrl-RS" i="1" dirty="0" smtClean="0">
                <a:latin typeface="Times New Roman" pitchFamily="18" charset="0"/>
                <a:cs typeface="Times New Roman" pitchFamily="18" charset="0"/>
              </a:rPr>
              <a:t>4.питање</a:t>
            </a:r>
            <a:endParaRPr lang="en-US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l"/>
            <a:r>
              <a:rPr lang="sr-Cyrl-RS" sz="3600" dirty="0" smtClean="0">
                <a:latin typeface="Times New Roman" pitchFamily="18" charset="0"/>
                <a:cs typeface="Times New Roman" pitchFamily="18" charset="0"/>
              </a:rPr>
              <a:t>Коју реч можемо употребити уместо речи </a:t>
            </a:r>
            <a:r>
              <a:rPr lang="en-US" sz="3600" dirty="0" err="1" smtClean="0"/>
              <a:t>сâд</a:t>
            </a:r>
            <a:r>
              <a:rPr lang="sr-Cyrl-RS" sz="3600" dirty="0" smtClean="0">
                <a:latin typeface="Times New Roman" pitchFamily="18" charset="0"/>
                <a:cs typeface="Times New Roman" pitchFamily="18" charset="0"/>
              </a:rPr>
              <a:t>?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RS" sz="3200" i="1" dirty="0" smtClean="0">
                <a:latin typeface="Times New Roman" pitchFamily="18" charset="0"/>
                <a:cs typeface="Times New Roman" pitchFamily="18" charset="0"/>
              </a:rPr>
              <a:t>Одговор</a:t>
            </a:r>
            <a:endParaRPr lang="en-US" sz="32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endParaRPr lang="sr-Cyrl-RS" dirty="0" smtClean="0"/>
          </a:p>
          <a:p>
            <a:endParaRPr lang="sr-Cyrl-RS" dirty="0" smtClean="0"/>
          </a:p>
          <a:p>
            <a:endParaRPr lang="sr-Cyrl-RS" dirty="0" smtClean="0"/>
          </a:p>
          <a:p>
            <a:pPr algn="ctr"/>
            <a:r>
              <a:rPr lang="sr-Cyrl-RS" sz="3200" dirty="0" smtClean="0">
                <a:latin typeface="Times New Roman" pitchFamily="18" charset="0"/>
                <a:cs typeface="Times New Roman" pitchFamily="18" charset="0"/>
              </a:rPr>
              <a:t>Башта</a:t>
            </a:r>
          </a:p>
          <a:p>
            <a:pPr algn="ctr"/>
            <a:r>
              <a:rPr lang="sr-Cyrl-RS" sz="3200" dirty="0" smtClean="0">
                <a:latin typeface="Times New Roman" pitchFamily="18" charset="0"/>
                <a:cs typeface="Times New Roman" pitchFamily="18" charset="0"/>
              </a:rPr>
              <a:t>( врт )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Placeholder 4" descr="Basta.jp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11748" r="11748"/>
          <a:stretch>
            <a:fillRect/>
          </a:stretch>
        </p:blipFill>
        <p:spPr/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l"/>
            <a:r>
              <a:rPr lang="sr-Cyrl-RS" i="1" dirty="0" smtClean="0">
                <a:latin typeface="Times New Roman" pitchFamily="18" charset="0"/>
                <a:cs typeface="Times New Roman" pitchFamily="18" charset="0"/>
              </a:rPr>
              <a:t>5. питање</a:t>
            </a:r>
            <a:endParaRPr lang="en-US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l"/>
            <a:r>
              <a:rPr lang="sr-Cyrl-RS" sz="3600" dirty="0" smtClean="0">
                <a:latin typeface="Times New Roman" pitchFamily="18" charset="0"/>
                <a:cs typeface="Times New Roman" pitchFamily="18" charset="0"/>
              </a:rPr>
              <a:t>Шта значи реч ШТРАНД?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plus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RS" sz="3200" i="1" dirty="0" smtClean="0">
                <a:latin typeface="Times New Roman" pitchFamily="18" charset="0"/>
                <a:cs typeface="Times New Roman" pitchFamily="18" charset="0"/>
              </a:rPr>
              <a:t>Одговор</a:t>
            </a:r>
            <a:endParaRPr lang="en-US" sz="32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endParaRPr lang="sr-Cyrl-RS" dirty="0" smtClean="0"/>
          </a:p>
          <a:p>
            <a:endParaRPr lang="sr-Cyrl-RS" dirty="0" smtClean="0"/>
          </a:p>
          <a:p>
            <a:pPr algn="ctr"/>
            <a:r>
              <a:rPr lang="sr-Cyrl-RS" sz="3200" dirty="0" smtClean="0">
                <a:latin typeface="Times New Roman" pitchFamily="18" charset="0"/>
                <a:cs typeface="Times New Roman" pitchFamily="18" charset="0"/>
              </a:rPr>
              <a:t>Плажа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Placeholder 4" descr="Strand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10837" r="10837"/>
          <a:stretch>
            <a:fillRect/>
          </a:stretch>
        </p:blipFill>
        <p:spPr/>
      </p:pic>
    </p:spTree>
  </p:cSld>
  <p:clrMapOvr>
    <a:masterClrMapping/>
  </p:clrMapOvr>
  <p:transition spd="slow">
    <p:blinds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l"/>
            <a:r>
              <a:rPr lang="sr-Cyrl-RS" i="1" dirty="0" smtClean="0">
                <a:latin typeface="Times New Roman" pitchFamily="18" charset="0"/>
                <a:cs typeface="Times New Roman" pitchFamily="18" charset="0"/>
              </a:rPr>
              <a:t>6. питање</a:t>
            </a:r>
            <a:endParaRPr lang="en-US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l"/>
            <a:r>
              <a:rPr lang="sr-Cyrl-RS" sz="3600" dirty="0" smtClean="0">
                <a:latin typeface="Times New Roman" pitchFamily="18" charset="0"/>
                <a:cs typeface="Times New Roman" pitchFamily="18" charset="0"/>
              </a:rPr>
              <a:t>Како се зове прво веслачко друштво у Новом Саду?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checker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RS" sz="3200" i="1" dirty="0" smtClean="0">
                <a:latin typeface="Times New Roman" pitchFamily="18" charset="0"/>
                <a:cs typeface="Times New Roman" pitchFamily="18" charset="0"/>
              </a:rPr>
              <a:t>Одговор</a:t>
            </a:r>
            <a:endParaRPr lang="en-US" sz="32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sr-Cyrl-RS" dirty="0" smtClean="0"/>
          </a:p>
          <a:p>
            <a:endParaRPr lang="sr-Cyrl-RS" dirty="0" smtClean="0"/>
          </a:p>
          <a:p>
            <a:pPr algn="ctr"/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Danubius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Placeholder 4" descr="Veslacki klub Danubius.jp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19336" r="19336"/>
          <a:stretch>
            <a:fillRect/>
          </a:stretch>
        </p:blipFill>
        <p:spPr/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l"/>
            <a:r>
              <a:rPr lang="sr-Cyrl-RS" i="1" dirty="0" smtClean="0">
                <a:latin typeface="Times New Roman" pitchFamily="18" charset="0"/>
                <a:cs typeface="Times New Roman" pitchFamily="18" charset="0"/>
              </a:rPr>
              <a:t>7. питање</a:t>
            </a:r>
            <a:endParaRPr lang="en-US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l"/>
            <a:r>
              <a:rPr lang="sr-Cyrl-RS" sz="3600" dirty="0" smtClean="0">
                <a:latin typeface="Times New Roman" pitchFamily="18" charset="0"/>
                <a:cs typeface="Times New Roman" pitchFamily="18" charset="0"/>
              </a:rPr>
              <a:t>Који новосадски мост је некада имао назив Мост краљевића Томислава?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cover dir="ld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RS" sz="3200" i="1" dirty="0" smtClean="0">
                <a:latin typeface="Times New Roman" pitchFamily="18" charset="0"/>
                <a:cs typeface="Times New Roman" pitchFamily="18" charset="0"/>
              </a:rPr>
              <a:t>Одговор</a:t>
            </a:r>
            <a:endParaRPr lang="en-US" sz="32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/>
        <p:txBody>
          <a:bodyPr>
            <a:normAutofit lnSpcReduction="10000"/>
          </a:bodyPr>
          <a:lstStyle/>
          <a:p>
            <a:endParaRPr lang="sr-Cyrl-RS" dirty="0" smtClean="0"/>
          </a:p>
          <a:p>
            <a:endParaRPr lang="sr-Cyrl-RS" dirty="0" smtClean="0"/>
          </a:p>
          <a:p>
            <a:r>
              <a:rPr lang="sr-Cyrl-RS" sz="2800" dirty="0" smtClean="0">
                <a:latin typeface="Times New Roman" pitchFamily="18" charset="0"/>
                <a:cs typeface="Times New Roman" pitchFamily="18" charset="0"/>
              </a:rPr>
              <a:t>Варадински мост</a:t>
            </a:r>
          </a:p>
          <a:p>
            <a:r>
              <a:rPr lang="sr-Cyrl-RS" sz="2800" dirty="0" smtClean="0">
                <a:latin typeface="Times New Roman" pitchFamily="18" charset="0"/>
                <a:cs typeface="Times New Roman" pitchFamily="18" charset="0"/>
              </a:rPr>
              <a:t>( Варадинска дуга )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Placeholder 4" descr="Varadinska duga.jp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10837" r="10837"/>
          <a:stretch>
            <a:fillRect/>
          </a:stretch>
        </p:blipFill>
        <p:spPr/>
      </p:pic>
    </p:spTree>
  </p:cSld>
  <p:clrMapOvr>
    <a:masterClrMapping/>
  </p:clrMapOvr>
  <p:transition spd="slow">
    <p:pull dir="rd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l"/>
            <a:r>
              <a:rPr lang="sr-Cyrl-RS" i="1" dirty="0" smtClean="0">
                <a:latin typeface="Times New Roman" pitchFamily="18" charset="0"/>
                <a:cs typeface="Times New Roman" pitchFamily="18" charset="0"/>
              </a:rPr>
              <a:t>8. питање</a:t>
            </a:r>
            <a:endParaRPr lang="en-US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/>
          </a:bodyPr>
          <a:lstStyle/>
          <a:p>
            <a:pPr algn="l"/>
            <a:r>
              <a:rPr lang="sr-Cyrl-RS" sz="3600" dirty="0" smtClean="0">
                <a:latin typeface="Times New Roman" pitchFamily="18" charset="0"/>
                <a:cs typeface="Times New Roman" pitchFamily="18" charset="0"/>
              </a:rPr>
              <a:t>Убрзо, након изградње Моста краљевића Томислава срушена је једна грађевина. Да ли знате о којој грађевини је реч? 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wheel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RS" sz="3200" i="1" dirty="0" smtClean="0">
                <a:latin typeface="Times New Roman" pitchFamily="18" charset="0"/>
                <a:cs typeface="Times New Roman" pitchFamily="18" charset="0"/>
              </a:rPr>
              <a:t>Одговор</a:t>
            </a:r>
            <a:endParaRPr lang="en-US" sz="32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algn="ctr"/>
            <a:r>
              <a:rPr lang="sr-Cyrl-RS" dirty="0" smtClean="0"/>
              <a:t> </a:t>
            </a:r>
            <a:r>
              <a:rPr lang="sr-Cyrl-RS" sz="3200" dirty="0" smtClean="0">
                <a:latin typeface="Times New Roman" pitchFamily="18" charset="0"/>
                <a:cs typeface="Times New Roman" pitchFamily="18" charset="0"/>
              </a:rPr>
              <a:t>Црква </a:t>
            </a:r>
          </a:p>
          <a:p>
            <a:pPr algn="ctr"/>
            <a:r>
              <a:rPr lang="sr-Cyrl-RS" sz="3200" dirty="0" smtClean="0">
                <a:latin typeface="Times New Roman" pitchFamily="18" charset="0"/>
                <a:cs typeface="Times New Roman" pitchFamily="18" charset="0"/>
              </a:rPr>
              <a:t>( Светог Непомука )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Placeholder 6" descr="Ivan Nepomuk (2).jp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9767" b="9767"/>
          <a:stretch>
            <a:fillRect/>
          </a:stretch>
        </p:blipFill>
        <p:spPr/>
      </p:pic>
    </p:spTree>
  </p:cSld>
  <p:clrMapOvr>
    <a:masterClrMapping/>
  </p:clrMapOvr>
  <p:transition spd="slow">
    <p:pull dir="u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l"/>
            <a:r>
              <a:rPr lang="sr-Cyrl-RS" i="1" dirty="0" smtClean="0">
                <a:latin typeface="Times New Roman" pitchFamily="18" charset="0"/>
                <a:cs typeface="Times New Roman" pitchFamily="18" charset="0"/>
              </a:rPr>
              <a:t>9. питање</a:t>
            </a:r>
            <a:endParaRPr lang="en-US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l"/>
            <a:r>
              <a:rPr lang="sr-Cyrl-RS" sz="3600" dirty="0" smtClean="0">
                <a:latin typeface="Times New Roman" pitchFamily="18" charset="0"/>
                <a:cs typeface="Times New Roman" pitchFamily="18" charset="0"/>
              </a:rPr>
              <a:t>Пажљиво погледајте следећу фотографију и одговорите шта се данас налази на месту ове старе цркве?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zoom dir="in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Централни трг, пијаца и црква, крај XIX века.jpg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RS" sz="3200" i="1" dirty="0" smtClean="0">
                <a:latin typeface="Times New Roman" pitchFamily="18" charset="0"/>
                <a:cs typeface="Times New Roman" pitchFamily="18" charset="0"/>
              </a:rPr>
              <a:t>Одговор</a:t>
            </a:r>
            <a:endParaRPr lang="en-US" sz="32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571472" y="2786058"/>
            <a:ext cx="2209800" cy="2179320"/>
          </a:xfrm>
        </p:spPr>
        <p:txBody>
          <a:bodyPr>
            <a:normAutofit fontScale="92500" lnSpcReduction="20000"/>
          </a:bodyPr>
          <a:lstStyle/>
          <a:p>
            <a:endParaRPr lang="sr-Cyrl-RS" dirty="0" smtClean="0"/>
          </a:p>
          <a:p>
            <a:endParaRPr lang="sr-Cyrl-RS" dirty="0" smtClean="0"/>
          </a:p>
          <a:p>
            <a:r>
              <a:rPr lang="sr-Cyrl-RS" sz="3200" dirty="0" smtClean="0">
                <a:latin typeface="Times New Roman" pitchFamily="18" charset="0"/>
                <a:cs typeface="Times New Roman" pitchFamily="18" charset="0"/>
              </a:rPr>
              <a:t>Црква Имена Маријина</a:t>
            </a:r>
          </a:p>
          <a:p>
            <a:r>
              <a:rPr lang="sr-Cyrl-RS" sz="3200" dirty="0" smtClean="0">
                <a:latin typeface="Times New Roman" pitchFamily="18" charset="0"/>
                <a:cs typeface="Times New Roman" pitchFamily="18" charset="0"/>
              </a:rPr>
              <a:t>( катедрала )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Placeholder 4" descr="Crkva Imena Marijina.jp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10668" b="10668"/>
          <a:stretch>
            <a:fillRect/>
          </a:stretch>
        </p:blipFill>
        <p:spPr/>
      </p:pic>
    </p:spTree>
  </p:cSld>
  <p:clrMapOvr>
    <a:masterClrMapping/>
  </p:clrMapOvr>
  <p:transition spd="slow">
    <p:split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l"/>
            <a:r>
              <a:rPr lang="sr-Cyrl-RS" i="1" dirty="0" smtClean="0">
                <a:latin typeface="Times New Roman" pitchFamily="18" charset="0"/>
                <a:cs typeface="Times New Roman" pitchFamily="18" charset="0"/>
              </a:rPr>
              <a:t>10. питање</a:t>
            </a:r>
            <a:endParaRPr lang="en-US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l"/>
            <a:r>
              <a:rPr lang="sr-Cyrl-RS" sz="3600" dirty="0" smtClean="0">
                <a:latin typeface="Times New Roman" pitchFamily="18" charset="0"/>
                <a:cs typeface="Times New Roman" pitchFamily="18" charset="0"/>
              </a:rPr>
              <a:t>Дунавска улица бр. 1 је једна од најпознатијих адреса у Новом Саду. Шта се на тој адреси налази?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RS" sz="3200" i="1" dirty="0" smtClean="0">
                <a:latin typeface="Times New Roman" pitchFamily="18" charset="0"/>
                <a:cs typeface="Times New Roman" pitchFamily="18" charset="0"/>
              </a:rPr>
              <a:t>Одговор</a:t>
            </a:r>
            <a:endParaRPr lang="en-US" sz="32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sr-Cyrl-RS" dirty="0" smtClean="0"/>
          </a:p>
          <a:p>
            <a:endParaRPr lang="sr-Cyrl-RS" dirty="0" smtClean="0"/>
          </a:p>
          <a:p>
            <a:r>
              <a:rPr lang="sr-Cyrl-RS" sz="3200" dirty="0" smtClean="0">
                <a:latin typeface="Times New Roman" pitchFamily="18" charset="0"/>
                <a:cs typeface="Times New Roman" pitchFamily="18" charset="0"/>
              </a:rPr>
              <a:t>Градска библиотека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Placeholder 4" descr="Gradska biblioteka u Novom Sadu.gif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1904" b="1904"/>
          <a:stretch>
            <a:fillRect/>
          </a:stretch>
        </p:blipFill>
        <p:spPr/>
      </p:pic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l"/>
            <a:r>
              <a:rPr lang="sr-Cyrl-RS" i="1" dirty="0" smtClean="0">
                <a:latin typeface="Times New Roman" pitchFamily="18" charset="0"/>
                <a:cs typeface="Times New Roman" pitchFamily="18" charset="0"/>
              </a:rPr>
              <a:t>11. питање</a:t>
            </a:r>
            <a:endParaRPr lang="en-US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2629356"/>
          </a:xfrm>
        </p:spPr>
        <p:txBody>
          <a:bodyPr>
            <a:normAutofit/>
          </a:bodyPr>
          <a:lstStyle/>
          <a:p>
            <a:pPr algn="l"/>
            <a:r>
              <a:rPr lang="sr-Cyrl-RS" sz="3600" dirty="0" smtClean="0">
                <a:latin typeface="Times New Roman" pitchFamily="18" charset="0"/>
                <a:cs typeface="Times New Roman" pitchFamily="18" charset="0"/>
              </a:rPr>
              <a:t>Да ли је центар Новог Сада пре 137 година био поплављен:</a:t>
            </a:r>
          </a:p>
          <a:p>
            <a:pPr algn="l"/>
            <a:r>
              <a:rPr lang="sr-Cyrl-RS" sz="3600" dirty="0" smtClean="0">
                <a:latin typeface="Times New Roman" pitchFamily="18" charset="0"/>
                <a:cs typeface="Times New Roman" pitchFamily="18" charset="0"/>
              </a:rPr>
              <a:t>а) да</a:t>
            </a:r>
          </a:p>
          <a:p>
            <a:pPr algn="l"/>
            <a:r>
              <a:rPr lang="sr-Cyrl-RS" sz="3600" dirty="0" smtClean="0">
                <a:latin typeface="Times New Roman" pitchFamily="18" charset="0"/>
                <a:cs typeface="Times New Roman" pitchFamily="18" charset="0"/>
              </a:rPr>
              <a:t>б) не? 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RS" sz="3200" i="1" dirty="0" smtClean="0">
                <a:latin typeface="Times New Roman" pitchFamily="18" charset="0"/>
                <a:cs typeface="Times New Roman" pitchFamily="18" charset="0"/>
              </a:rPr>
              <a:t>Одговор</a:t>
            </a:r>
            <a:endParaRPr lang="en-US" sz="32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sr-Cyrl-RS" dirty="0" smtClean="0"/>
          </a:p>
          <a:p>
            <a:endParaRPr lang="sr-Cyrl-RS" dirty="0" smtClean="0"/>
          </a:p>
          <a:p>
            <a:r>
              <a:rPr lang="sr-Cyrl-RS" sz="3200" dirty="0" smtClean="0">
                <a:latin typeface="Times New Roman" pitchFamily="18" charset="0"/>
                <a:cs typeface="Times New Roman" pitchFamily="18" charset="0"/>
              </a:rPr>
              <a:t>а) да</a:t>
            </a:r>
          </a:p>
          <a:p>
            <a:pPr algn="ctr"/>
            <a:endParaRPr lang="en-US" dirty="0"/>
          </a:p>
        </p:txBody>
      </p:sp>
      <p:pic>
        <p:nvPicPr>
          <p:cNvPr id="5" name="Picture Placeholder 4" descr="Поплава у Господском сокаку, 1876..jp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8292" r="8292"/>
          <a:stretch>
            <a:fillRect/>
          </a:stretch>
        </p:blipFill>
        <p:spPr/>
      </p:pic>
    </p:spTree>
  </p:cSld>
  <p:clrMapOvr>
    <a:masterClrMapping/>
  </p:clrMapOvr>
  <p:transition spd="slow">
    <p:split orient="vert" dir="in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l"/>
            <a:r>
              <a:rPr lang="sr-Cyrl-RS" i="1" dirty="0" smtClean="0">
                <a:latin typeface="Times New Roman" pitchFamily="18" charset="0"/>
                <a:cs typeface="Times New Roman" pitchFamily="18" charset="0"/>
              </a:rPr>
              <a:t>12. питање</a:t>
            </a:r>
            <a:endParaRPr lang="en-US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l"/>
            <a:r>
              <a:rPr lang="sr-Cyrl-RS" sz="3600" dirty="0" smtClean="0">
                <a:latin typeface="Times New Roman" pitchFamily="18" charset="0"/>
                <a:cs typeface="Times New Roman" pitchFamily="18" charset="0"/>
              </a:rPr>
              <a:t>Шта је изграђено како би се Нови Сад заштитио од нових поплава?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pull dir="ru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RS" sz="3200" i="1" dirty="0" smtClean="0">
                <a:latin typeface="Times New Roman" pitchFamily="18" charset="0"/>
                <a:cs typeface="Times New Roman" pitchFamily="18" charset="0"/>
              </a:rPr>
              <a:t>Одговор</a:t>
            </a:r>
            <a:endParaRPr lang="en-US" sz="32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sr-Cyrl-RS" dirty="0" smtClean="0"/>
          </a:p>
          <a:p>
            <a:endParaRPr lang="sr-Cyrl-RS" dirty="0" smtClean="0"/>
          </a:p>
          <a:p>
            <a:r>
              <a:rPr lang="sr-Cyrl-RS" sz="3200" dirty="0" smtClean="0">
                <a:latin typeface="Times New Roman" pitchFamily="18" charset="0"/>
                <a:cs typeface="Times New Roman" pitchFamily="18" charset="0"/>
              </a:rPr>
              <a:t>Насип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Placeholder 4" descr="Nasip kod Novog Sada.jp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7998" r="7998"/>
          <a:stretch>
            <a:fillRect/>
          </a:stretch>
        </p:blipFill>
        <p:spPr/>
      </p:pic>
    </p:spTree>
  </p:cSld>
  <p:clrMapOvr>
    <a:masterClrMapping/>
  </p:clrMapOvr>
  <p:transition spd="slow">
    <p:pull dir="rd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l"/>
            <a:r>
              <a:rPr lang="sr-Cyrl-RS" i="1" dirty="0" smtClean="0">
                <a:latin typeface="Times New Roman" pitchFamily="18" charset="0"/>
                <a:cs typeface="Times New Roman" pitchFamily="18" charset="0"/>
              </a:rPr>
              <a:t>13. питање</a:t>
            </a:r>
            <a:endParaRPr lang="en-US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71472" y="3357562"/>
            <a:ext cx="7854696" cy="1752600"/>
          </a:xfrm>
        </p:spPr>
        <p:txBody>
          <a:bodyPr>
            <a:normAutofit/>
          </a:bodyPr>
          <a:lstStyle/>
          <a:p>
            <a:pPr algn="l"/>
            <a:r>
              <a:rPr lang="sr-Cyrl-RS" sz="3600" dirty="0" smtClean="0">
                <a:latin typeface="Times New Roman" pitchFamily="18" charset="0"/>
                <a:cs typeface="Times New Roman" pitchFamily="18" charset="0"/>
              </a:rPr>
              <a:t>Шта  је некада било на месту данашњег Дунавског парка?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plus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RS" sz="3200" i="1" dirty="0" smtClean="0">
                <a:latin typeface="Times New Roman" pitchFamily="18" charset="0"/>
                <a:cs typeface="Times New Roman" pitchFamily="18" charset="0"/>
              </a:rPr>
              <a:t>Одговор</a:t>
            </a:r>
            <a:endParaRPr lang="en-US" sz="32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sr-Cyrl-RS" dirty="0" smtClean="0"/>
          </a:p>
          <a:p>
            <a:endParaRPr lang="sr-Cyrl-RS" dirty="0" smtClean="0"/>
          </a:p>
          <a:p>
            <a:r>
              <a:rPr lang="sr-Cyrl-RS" sz="3200" dirty="0" smtClean="0">
                <a:latin typeface="Times New Roman" pitchFamily="18" charset="0"/>
                <a:cs typeface="Times New Roman" pitchFamily="18" charset="0"/>
              </a:rPr>
              <a:t>Рит</a:t>
            </a:r>
          </a:p>
          <a:p>
            <a:r>
              <a:rPr lang="sr-Cyrl-RS" sz="3200" dirty="0" smtClean="0">
                <a:latin typeface="Times New Roman" pitchFamily="18" charset="0"/>
                <a:cs typeface="Times New Roman" pitchFamily="18" charset="0"/>
              </a:rPr>
              <a:t>( мочвара )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Placeholder 4" descr="Dunavski park.jp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5942" r="5942"/>
          <a:stretch>
            <a:fillRect/>
          </a:stretch>
        </p:blipFill>
        <p:spPr/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l"/>
            <a:r>
              <a:rPr lang="sr-Cyrl-RS" i="1" dirty="0" smtClean="0">
                <a:latin typeface="Times New Roman" pitchFamily="18" charset="0"/>
                <a:cs typeface="Times New Roman" pitchFamily="18" charset="0"/>
              </a:rPr>
              <a:t>14. питање</a:t>
            </a:r>
            <a:endParaRPr lang="en-US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l"/>
            <a:r>
              <a:rPr lang="sr-Cyrl-RS" sz="3600" dirty="0" smtClean="0">
                <a:latin typeface="Times New Roman" pitchFamily="18" charset="0"/>
                <a:cs typeface="Times New Roman" pitchFamily="18" charset="0"/>
              </a:rPr>
              <a:t>Како се зове највећи музеј у Новом Саду?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strips dir="ru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RS" sz="3200" i="1" dirty="0" smtClean="0">
                <a:latin typeface="Times New Roman" pitchFamily="18" charset="0"/>
                <a:cs typeface="Times New Roman" pitchFamily="18" charset="0"/>
              </a:rPr>
              <a:t>Одговор</a:t>
            </a:r>
            <a:endParaRPr lang="en-US" sz="32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sr-Cyrl-RS" dirty="0" smtClean="0"/>
          </a:p>
          <a:p>
            <a:endParaRPr lang="sr-Cyrl-RS" dirty="0" smtClean="0"/>
          </a:p>
          <a:p>
            <a:r>
              <a:rPr lang="sr-Cyrl-RS" sz="3200" dirty="0" smtClean="0">
                <a:latin typeface="Times New Roman" pitchFamily="18" charset="0"/>
                <a:cs typeface="Times New Roman" pitchFamily="18" charset="0"/>
              </a:rPr>
              <a:t>Музеј Војводине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Placeholder 4" descr="Muzej Vojvodine.jp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20236" r="20236"/>
          <a:stretch>
            <a:fillRect/>
          </a:stretch>
        </p:blipFill>
        <p:spPr/>
      </p:pic>
    </p:spTree>
  </p:cSld>
  <p:clrMapOvr>
    <a:masterClrMapping/>
  </p:clrMapOvr>
  <p:transition spd="slow">
    <p:pull dir="r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l"/>
            <a:r>
              <a:rPr lang="sr-Cyrl-RS" i="1" dirty="0" smtClean="0">
                <a:latin typeface="Times New Roman" pitchFamily="18" charset="0"/>
                <a:cs typeface="Times New Roman" pitchFamily="18" charset="0"/>
              </a:rPr>
              <a:t>15. питање</a:t>
            </a:r>
            <a:endParaRPr lang="en-US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2629356"/>
          </a:xfrm>
        </p:spPr>
        <p:txBody>
          <a:bodyPr>
            <a:noAutofit/>
          </a:bodyPr>
          <a:lstStyle/>
          <a:p>
            <a:pPr algn="l"/>
            <a:r>
              <a:rPr lang="sr-Cyrl-RS" sz="3600" dirty="0" smtClean="0">
                <a:latin typeface="Times New Roman" pitchFamily="18" charset="0"/>
                <a:cs typeface="Times New Roman" pitchFamily="18" charset="0"/>
              </a:rPr>
              <a:t>Речи музеј и галерија имају исто значење:</a:t>
            </a:r>
          </a:p>
          <a:p>
            <a:pPr algn="l"/>
            <a:r>
              <a:rPr lang="sr-Cyrl-RS" sz="3600" dirty="0" smtClean="0">
                <a:latin typeface="Times New Roman" pitchFamily="18" charset="0"/>
                <a:cs typeface="Times New Roman" pitchFamily="18" charset="0"/>
              </a:rPr>
              <a:t>а) да</a:t>
            </a:r>
          </a:p>
          <a:p>
            <a:pPr algn="l"/>
            <a:r>
              <a:rPr lang="sr-Cyrl-RS" sz="3600" dirty="0" smtClean="0">
                <a:latin typeface="Times New Roman" pitchFamily="18" charset="0"/>
                <a:cs typeface="Times New Roman" pitchFamily="18" charset="0"/>
              </a:rPr>
              <a:t>б) не?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split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RS" sz="3200" i="1" dirty="0" smtClean="0">
                <a:latin typeface="Times New Roman" pitchFamily="18" charset="0"/>
                <a:cs typeface="Times New Roman" pitchFamily="18" charset="0"/>
              </a:rPr>
              <a:t>Одговор</a:t>
            </a:r>
            <a:endParaRPr lang="en-US" sz="32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sr-Cyrl-RS" dirty="0" smtClean="0"/>
          </a:p>
          <a:p>
            <a:endParaRPr lang="sr-Cyrl-RS" dirty="0" smtClean="0"/>
          </a:p>
          <a:p>
            <a:r>
              <a:rPr lang="sr-Cyrl-RS" sz="3200" dirty="0" smtClean="0">
                <a:latin typeface="Times New Roman" pitchFamily="18" charset="0"/>
                <a:cs typeface="Times New Roman" pitchFamily="18" charset="0"/>
              </a:rPr>
              <a:t>б) не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Placeholder 4" descr="Galerija.jp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14233" r="14233"/>
          <a:stretch>
            <a:fillRect/>
          </a:stretch>
        </p:blipFill>
        <p:spPr/>
      </p:pic>
    </p:spTree>
  </p:cSld>
  <p:clrMapOvr>
    <a:masterClrMapping/>
  </p:clrMapOvr>
  <p:transition spd="slow">
    <p:split dir="in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l"/>
            <a:r>
              <a:rPr lang="sr-Cyrl-RS" i="1" dirty="0" smtClean="0">
                <a:latin typeface="Times New Roman" pitchFamily="18" charset="0"/>
                <a:cs typeface="Times New Roman" pitchFamily="18" charset="0"/>
              </a:rPr>
              <a:t>16. питање</a:t>
            </a:r>
            <a:endParaRPr lang="en-US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l"/>
            <a:r>
              <a:rPr lang="sr-Cyrl-RS" sz="3600" dirty="0" smtClean="0">
                <a:latin typeface="Times New Roman" pitchFamily="18" charset="0"/>
                <a:cs typeface="Times New Roman" pitchFamily="18" charset="0"/>
              </a:rPr>
              <a:t>Зграда данашњег Музеја Војводине имала је другачију намену. Шта се ту некада  налазило?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cover dir="ld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RS" sz="3200" i="1" dirty="0" smtClean="0">
                <a:latin typeface="Times New Roman" pitchFamily="18" charset="0"/>
                <a:cs typeface="Times New Roman" pitchFamily="18" charset="0"/>
              </a:rPr>
              <a:t>Одговор</a:t>
            </a:r>
            <a:endParaRPr lang="en-US" sz="32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sr-Cyrl-RS" dirty="0" smtClean="0"/>
          </a:p>
          <a:p>
            <a:endParaRPr lang="sr-Cyrl-RS" dirty="0" smtClean="0"/>
          </a:p>
          <a:p>
            <a:r>
              <a:rPr lang="sr-Cyrl-RS" sz="3200" dirty="0" smtClean="0">
                <a:latin typeface="Times New Roman" pitchFamily="18" charset="0"/>
                <a:cs typeface="Times New Roman" pitchFamily="18" charset="0"/>
              </a:rPr>
              <a:t>Суд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Placeholder 4" descr="Muzej Vojvodine nekada.jp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12306" r="12306"/>
          <a:stretch>
            <a:fillRect/>
          </a:stretch>
        </p:blipFill>
        <p:spPr/>
      </p:pic>
    </p:spTree>
  </p:cSld>
  <p:clrMapOvr>
    <a:masterClrMapping/>
  </p:clrMapOvr>
  <p:transition spd="slow">
    <p:cover dir="ru"/>
    <p:sndAc>
      <p:endSnd/>
    </p:sndAc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l"/>
            <a:r>
              <a:rPr lang="sr-Cyrl-RS" i="1" dirty="0" smtClean="0">
                <a:latin typeface="Times New Roman" pitchFamily="18" charset="0"/>
                <a:cs typeface="Times New Roman" pitchFamily="18" charset="0"/>
              </a:rPr>
              <a:t>17. питање</a:t>
            </a:r>
            <a:endParaRPr lang="en-US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2415042"/>
          </a:xfrm>
        </p:spPr>
        <p:txBody>
          <a:bodyPr>
            <a:normAutofit/>
          </a:bodyPr>
          <a:lstStyle/>
          <a:p>
            <a:pPr algn="l"/>
            <a:r>
              <a:rPr lang="sr-Cyrl-RS" sz="3600" dirty="0" smtClean="0">
                <a:latin typeface="Times New Roman" pitchFamily="18" charset="0"/>
                <a:cs typeface="Times New Roman" pitchFamily="18" charset="0"/>
              </a:rPr>
              <a:t>Како се зове седиште књижевног и културног живота Срба које је основано у Пешти, али је  касније пребачено у Нови Сад?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RS" sz="3200" i="1" dirty="0" smtClean="0">
                <a:latin typeface="Times New Roman" pitchFamily="18" charset="0"/>
                <a:cs typeface="Times New Roman" pitchFamily="18" charset="0"/>
              </a:rPr>
              <a:t>Одговор</a:t>
            </a:r>
            <a:endParaRPr lang="en-US" sz="32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sr-Cyrl-RS" dirty="0" smtClean="0"/>
          </a:p>
          <a:p>
            <a:endParaRPr lang="sr-Cyrl-RS" dirty="0" smtClean="0"/>
          </a:p>
          <a:p>
            <a:r>
              <a:rPr lang="sr-Cyrl-RS" sz="3200" dirty="0" smtClean="0">
                <a:latin typeface="Times New Roman" pitchFamily="18" charset="0"/>
                <a:cs typeface="Times New Roman" pitchFamily="18" charset="0"/>
              </a:rPr>
              <a:t>Матица српска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Placeholder 4" descr="Matica srpska.jp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5208" r="5208"/>
          <a:stretch>
            <a:fillRect/>
          </a:stretch>
        </p:blipFill>
        <p:spPr/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l"/>
            <a:r>
              <a:rPr lang="sr-Cyrl-RS" i="1" dirty="0" smtClean="0">
                <a:latin typeface="Times New Roman" pitchFamily="18" charset="0"/>
                <a:cs typeface="Times New Roman" pitchFamily="18" charset="0"/>
              </a:rPr>
              <a:t>18. питање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l"/>
            <a:r>
              <a:rPr lang="sr-Cyrl-RS" sz="3600" dirty="0" smtClean="0">
                <a:latin typeface="Times New Roman" pitchFamily="18" charset="0"/>
                <a:cs typeface="Times New Roman" pitchFamily="18" charset="0"/>
              </a:rPr>
              <a:t>Шта се првобитно налазило у згради данашње Матице српске?</a:t>
            </a:r>
            <a:endParaRPr lang="en-US" sz="3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3600" dirty="0"/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RS" sz="3200" i="1" dirty="0" smtClean="0">
                <a:latin typeface="Times New Roman" pitchFamily="18" charset="0"/>
                <a:cs typeface="Times New Roman" pitchFamily="18" charset="0"/>
              </a:rPr>
              <a:t>Одговор</a:t>
            </a:r>
            <a:endParaRPr lang="en-US" sz="32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endParaRPr lang="sr-Cyrl-RS" sz="3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sr-Cyrl-RS" sz="3200" dirty="0" smtClean="0">
                <a:latin typeface="Times New Roman" pitchFamily="18" charset="0"/>
                <a:cs typeface="Times New Roman" pitchFamily="18" charset="0"/>
              </a:rPr>
              <a:t>Сиротиште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Placeholder 4" descr="Sirotiste.jp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10889" r="10889"/>
          <a:stretch>
            <a:fillRect/>
          </a:stretch>
        </p:blipFill>
        <p:spPr/>
      </p:pic>
    </p:spTree>
  </p:cSld>
  <p:clrMapOvr>
    <a:masterClrMapping/>
  </p:clrMapOvr>
  <p:transition spd="slow">
    <p:strips dir="rd"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l"/>
            <a:r>
              <a:rPr lang="sr-Cyrl-RS" i="1" dirty="0" smtClean="0">
                <a:latin typeface="Times New Roman" pitchFamily="18" charset="0"/>
                <a:cs typeface="Times New Roman" pitchFamily="18" charset="0"/>
              </a:rPr>
              <a:t>19. питање</a:t>
            </a:r>
            <a:endParaRPr lang="en-US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l"/>
            <a:r>
              <a:rPr lang="sr-Cyrl-RS" sz="3600" dirty="0" smtClean="0">
                <a:latin typeface="Times New Roman" pitchFamily="18" charset="0"/>
                <a:cs typeface="Times New Roman" pitchFamily="18" charset="0"/>
              </a:rPr>
              <a:t>Како се звала једна племенита жена која је изградила зграду данашње Матице српске?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comb dir="vert"/>
    <p:sndAc>
      <p:endSnd/>
    </p:sndAc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RS" sz="3200" i="1" dirty="0" smtClean="0">
                <a:latin typeface="Times New Roman" pitchFamily="18" charset="0"/>
                <a:cs typeface="Times New Roman" pitchFamily="18" charset="0"/>
              </a:rPr>
              <a:t>Одговор</a:t>
            </a:r>
            <a:endParaRPr lang="en-US" sz="32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sr-Cyrl-RS" dirty="0" smtClean="0"/>
          </a:p>
          <a:p>
            <a:endParaRPr lang="sr-Cyrl-RS" dirty="0" smtClean="0"/>
          </a:p>
          <a:p>
            <a:r>
              <a:rPr lang="sr-Cyrl-RS" sz="3200" dirty="0" smtClean="0">
                <a:latin typeface="Times New Roman" pitchFamily="18" charset="0"/>
                <a:cs typeface="Times New Roman" pitchFamily="18" charset="0"/>
              </a:rPr>
              <a:t>Марија Трандафил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Placeholder 6" descr="Marija Trandafil, bista (2).jp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9275" b="9275"/>
          <a:stretch>
            <a:fillRect/>
          </a:stretch>
        </p:blipFill>
        <p:spPr>
          <a:xfrm rot="420000">
            <a:off x="3486590" y="1186484"/>
            <a:ext cx="4617720" cy="3945002"/>
          </a:xfrm>
        </p:spPr>
      </p:pic>
    </p:spTree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l"/>
            <a:r>
              <a:rPr lang="sr-Cyrl-RS" i="1" dirty="0" smtClean="0">
                <a:latin typeface="Times New Roman" pitchFamily="18" charset="0"/>
                <a:cs typeface="Times New Roman" pitchFamily="18" charset="0"/>
              </a:rPr>
              <a:t>20. питање</a:t>
            </a:r>
            <a:endParaRPr lang="en-US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l"/>
            <a:r>
              <a:rPr lang="sr-Cyrl-RS" sz="3600" dirty="0" smtClean="0">
                <a:latin typeface="Times New Roman" pitchFamily="18" charset="0"/>
                <a:cs typeface="Times New Roman" pitchFamily="18" charset="0"/>
              </a:rPr>
              <a:t>Пажљиво погледајте следећу фотографију. Како се зове ова лепа грађевна у којој столује владика бачки?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blinds dir="vert"/>
    <p:sndAc>
      <p:endSnd/>
    </p:sndAc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Vladicanski dvo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892" y="4412"/>
            <a:ext cx="9149892" cy="6853587"/>
          </a:xfrm>
          <a:prstGeom prst="rect">
            <a:avLst/>
          </a:prstGeom>
        </p:spPr>
      </p:pic>
    </p:spTree>
  </p:cSld>
  <p:clrMapOvr>
    <a:masterClrMapping/>
  </p:clrMapOvr>
  <p:transition spd="slow">
    <p:pull dir="r"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RS" sz="3200" i="1" dirty="0" smtClean="0">
                <a:latin typeface="Times New Roman" pitchFamily="18" charset="0"/>
                <a:cs typeface="Times New Roman" pitchFamily="18" charset="0"/>
              </a:rPr>
              <a:t>Одговор</a:t>
            </a:r>
            <a:endParaRPr lang="en-US" sz="32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sr-Cyrl-RS" dirty="0" smtClean="0"/>
          </a:p>
          <a:p>
            <a:endParaRPr lang="sr-Cyrl-RS" dirty="0" smtClean="0"/>
          </a:p>
          <a:p>
            <a:r>
              <a:rPr lang="sr-Cyrl-RS" sz="2800" dirty="0" smtClean="0">
                <a:latin typeface="Times New Roman" pitchFamily="18" charset="0"/>
                <a:cs typeface="Times New Roman" pitchFamily="18" charset="0"/>
              </a:rPr>
              <a:t>Владичански двор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Placeholder 4" descr="Vladicanski dvor sa cika Jovom ispred.jp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10802" r="10802"/>
          <a:stretch>
            <a:fillRect/>
          </a:stretch>
        </p:blipFill>
        <p:spPr/>
      </p:pic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l"/>
            <a:r>
              <a:rPr lang="sr-Cyrl-RS" i="1" dirty="0" smtClean="0">
                <a:latin typeface="Times New Roman" pitchFamily="18" charset="0"/>
                <a:cs typeface="Times New Roman" pitchFamily="18" charset="0"/>
              </a:rPr>
              <a:t>21. питање</a:t>
            </a:r>
            <a:endParaRPr lang="en-US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2629356"/>
          </a:xfrm>
        </p:spPr>
        <p:txBody>
          <a:bodyPr>
            <a:normAutofit/>
          </a:bodyPr>
          <a:lstStyle/>
          <a:p>
            <a:pPr algn="l"/>
            <a:r>
              <a:rPr lang="sr-Cyrl-RS" sz="3600" dirty="0" smtClean="0">
                <a:latin typeface="Times New Roman" pitchFamily="18" charset="0"/>
                <a:cs typeface="Times New Roman" pitchFamily="18" charset="0"/>
              </a:rPr>
              <a:t>Да ли Нови Сад има пола милиона становника:</a:t>
            </a:r>
          </a:p>
          <a:p>
            <a:pPr algn="l"/>
            <a:r>
              <a:rPr lang="sr-Cyrl-RS" sz="3600" dirty="0" smtClean="0">
                <a:latin typeface="Times New Roman" pitchFamily="18" charset="0"/>
                <a:cs typeface="Times New Roman" pitchFamily="18" charset="0"/>
              </a:rPr>
              <a:t>а) не</a:t>
            </a:r>
          </a:p>
          <a:p>
            <a:pPr algn="l"/>
            <a:r>
              <a:rPr lang="sr-Cyrl-RS" sz="3600" dirty="0" smtClean="0">
                <a:latin typeface="Times New Roman" pitchFamily="18" charset="0"/>
                <a:cs typeface="Times New Roman" pitchFamily="18" charset="0"/>
              </a:rPr>
              <a:t>б) да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RS" sz="3200" i="1" dirty="0" smtClean="0">
                <a:latin typeface="Times New Roman" pitchFamily="18" charset="0"/>
                <a:cs typeface="Times New Roman" pitchFamily="18" charset="0"/>
              </a:rPr>
              <a:t>Одговор</a:t>
            </a:r>
            <a:endParaRPr lang="en-US" sz="32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sr-Cyrl-RS" dirty="0" smtClean="0"/>
          </a:p>
          <a:p>
            <a:endParaRPr lang="sr-Cyrl-RS" dirty="0" smtClean="0"/>
          </a:p>
          <a:p>
            <a:r>
              <a:rPr lang="sr-Cyrl-RS" sz="3200" dirty="0" smtClean="0">
                <a:latin typeface="Times New Roman" pitchFamily="18" charset="0"/>
                <a:cs typeface="Times New Roman" pitchFamily="18" charset="0"/>
              </a:rPr>
              <a:t>а) не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Placeholder 4" descr="Novosadjani.jp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17003" r="17003"/>
          <a:stretch>
            <a:fillRect/>
          </a:stretch>
        </p:blipFill>
        <p:spPr/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l"/>
            <a:r>
              <a:rPr lang="sr-Cyrl-RS" i="1" dirty="0" smtClean="0">
                <a:latin typeface="Times New Roman" pitchFamily="18" charset="0"/>
                <a:cs typeface="Times New Roman" pitchFamily="18" charset="0"/>
              </a:rPr>
              <a:t>22. питање</a:t>
            </a:r>
            <a:endParaRPr lang="en-US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2129290"/>
          </a:xfrm>
        </p:spPr>
        <p:txBody>
          <a:bodyPr>
            <a:noAutofit/>
          </a:bodyPr>
          <a:lstStyle/>
          <a:p>
            <a:pPr algn="l"/>
            <a:r>
              <a:rPr lang="sr-Cyrl-RS" sz="3600" dirty="0" smtClean="0">
                <a:latin typeface="Times New Roman" pitchFamily="18" charset="0"/>
                <a:cs typeface="Times New Roman" pitchFamily="18" charset="0"/>
              </a:rPr>
              <a:t>Шта је правилно:</a:t>
            </a:r>
          </a:p>
          <a:p>
            <a:pPr algn="l"/>
            <a:r>
              <a:rPr lang="sr-Cyrl-RS" sz="3600" dirty="0" smtClean="0">
                <a:latin typeface="Times New Roman" pitchFamily="18" charset="0"/>
                <a:cs typeface="Times New Roman" pitchFamily="18" charset="0"/>
              </a:rPr>
              <a:t>а) новосацки</a:t>
            </a:r>
          </a:p>
          <a:p>
            <a:pPr algn="l"/>
            <a:r>
              <a:rPr lang="sr-Cyrl-RS" sz="3600" dirty="0" smtClean="0">
                <a:latin typeface="Times New Roman" pitchFamily="18" charset="0"/>
                <a:cs typeface="Times New Roman" pitchFamily="18" charset="0"/>
              </a:rPr>
              <a:t>б) новосадски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blinds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RS" sz="3200" i="1" dirty="0" smtClean="0">
                <a:latin typeface="Times New Roman" pitchFamily="18" charset="0"/>
                <a:cs typeface="Times New Roman" pitchFamily="18" charset="0"/>
              </a:rPr>
              <a:t>Одговор</a:t>
            </a:r>
            <a:endParaRPr lang="en-US" sz="32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214282" y="2828785"/>
            <a:ext cx="2605118" cy="2179320"/>
          </a:xfrm>
        </p:spPr>
        <p:txBody>
          <a:bodyPr>
            <a:normAutofit/>
          </a:bodyPr>
          <a:lstStyle/>
          <a:p>
            <a:endParaRPr lang="sr-Cyrl-RS" sz="3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sr-Cyrl-RS" sz="3200" dirty="0" smtClean="0">
                <a:latin typeface="Times New Roman" pitchFamily="18" charset="0"/>
                <a:cs typeface="Times New Roman" pitchFamily="18" charset="0"/>
              </a:rPr>
              <a:t>б) новосадски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Placeholder 6" descr="Novi Sad, centar.jp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7017" r="7017"/>
          <a:stretch>
            <a:fillRect/>
          </a:stretch>
        </p:blipFill>
        <p:spPr/>
      </p:pic>
    </p:spTree>
  </p:cSld>
  <p:clrMapOvr>
    <a:masterClrMapping/>
  </p:clrMapOvr>
  <p:transition spd="slow">
    <p:wipe dir="u"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l"/>
            <a:r>
              <a:rPr lang="sr-Cyrl-RS" i="1" dirty="0" smtClean="0">
                <a:latin typeface="Times New Roman" pitchFamily="18" charset="0"/>
                <a:cs typeface="Times New Roman" pitchFamily="18" charset="0"/>
              </a:rPr>
              <a:t>23. питање</a:t>
            </a:r>
            <a:endParaRPr lang="en-US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l"/>
            <a:r>
              <a:rPr lang="sr-Cyrl-RS" sz="3600" dirty="0" smtClean="0">
                <a:latin typeface="Times New Roman" pitchFamily="18" charset="0"/>
                <a:cs typeface="Times New Roman" pitchFamily="18" charset="0"/>
              </a:rPr>
              <a:t>Која се најмасовнија дечја манифестација организује сваке године у Новом Саду?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RS" sz="3200" i="1" dirty="0" smtClean="0">
                <a:latin typeface="Times New Roman" pitchFamily="18" charset="0"/>
                <a:cs typeface="Times New Roman" pitchFamily="18" charset="0"/>
              </a:rPr>
              <a:t>Одговор</a:t>
            </a:r>
            <a:endParaRPr lang="en-US" sz="32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sr-Cyrl-RS" dirty="0" smtClean="0"/>
          </a:p>
          <a:p>
            <a:endParaRPr lang="sr-Cyrl-RS" dirty="0" smtClean="0"/>
          </a:p>
          <a:p>
            <a:r>
              <a:rPr lang="sr-Cyrl-RS" sz="3200" dirty="0" smtClean="0">
                <a:latin typeface="Times New Roman" pitchFamily="18" charset="0"/>
                <a:cs typeface="Times New Roman" pitchFamily="18" charset="0"/>
              </a:rPr>
              <a:t>Змајеве дечје игре</a:t>
            </a:r>
          </a:p>
        </p:txBody>
      </p:sp>
      <p:pic>
        <p:nvPicPr>
          <p:cNvPr id="5" name="Picture Placeholder 4" descr="Zmajeve decje igre.jp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13850" r="13850"/>
          <a:stretch>
            <a:fillRect/>
          </a:stretch>
        </p:blipFill>
        <p:spPr/>
      </p:pic>
    </p:spTree>
  </p:cSld>
  <p:clrMapOvr>
    <a:masterClrMapping/>
  </p:clrMapOvr>
  <p:transition spd="slow">
    <p:cover dir="lu"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l"/>
            <a:r>
              <a:rPr lang="sr-Cyrl-RS" i="1" dirty="0" smtClean="0">
                <a:latin typeface="Times New Roman" pitchFamily="18" charset="0"/>
                <a:cs typeface="Times New Roman" pitchFamily="18" charset="0"/>
              </a:rPr>
              <a:t>24. питање</a:t>
            </a:r>
            <a:endParaRPr lang="en-US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l"/>
            <a:r>
              <a:rPr lang="sr-Cyrl-RS" sz="3600" dirty="0" smtClean="0">
                <a:latin typeface="Times New Roman" pitchFamily="18" charset="0"/>
                <a:cs typeface="Times New Roman" pitchFamily="18" charset="0"/>
              </a:rPr>
              <a:t>Како се зове новосадско позориште за децу које има велику и малу сцену намењену најмлађима?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RS" sz="3200" i="1" dirty="0" smtClean="0">
                <a:latin typeface="Times New Roman" pitchFamily="18" charset="0"/>
                <a:cs typeface="Times New Roman" pitchFamily="18" charset="0"/>
              </a:rPr>
              <a:t>Одговор</a:t>
            </a:r>
            <a:endParaRPr lang="en-US" sz="32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sr-Cyrl-RS" dirty="0" smtClean="0"/>
          </a:p>
          <a:p>
            <a:endParaRPr lang="sr-Cyrl-RS" dirty="0" smtClean="0"/>
          </a:p>
          <a:p>
            <a:r>
              <a:rPr lang="sr-Cyrl-RS" sz="3200" dirty="0" smtClean="0">
                <a:latin typeface="Times New Roman" pitchFamily="18" charset="0"/>
                <a:cs typeface="Times New Roman" pitchFamily="18" charset="0"/>
              </a:rPr>
              <a:t>Позориште младих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Placeholder 4" descr="Pozoriste mladih.jp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8040" r="8040"/>
          <a:stretch>
            <a:fillRect/>
          </a:stretch>
        </p:blipFill>
        <p:spPr/>
      </p:pic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Честитам, били сте одлични!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Content Placeholder 3" descr="Smajli tapse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643042" y="2200240"/>
            <a:ext cx="5572164" cy="4067891"/>
          </a:xfrm>
        </p:spPr>
      </p:pic>
    </p:spTree>
  </p:cSld>
  <p:clrMapOvr>
    <a:masterClrMapping/>
  </p:clrMapOvr>
  <p:transition spd="slow">
    <p:dissolve/>
    <p:sndAc>
      <p:stSnd>
        <p:snd r:embed="rId2" name="applause.wav" builtIn="1"/>
      </p:stSnd>
    </p:sndAc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734</TotalTime>
  <Words>575</Words>
  <Application>Microsoft Office PowerPoint</Application>
  <PresentationFormat>On-screen Show (4:3)</PresentationFormat>
  <Paragraphs>205</Paragraphs>
  <Slides>56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56</vt:i4>
      </vt:variant>
    </vt:vector>
  </HeadingPairs>
  <TitlesOfParts>
    <vt:vector size="57" baseType="lpstr">
      <vt:lpstr>Flow</vt:lpstr>
      <vt:lpstr>Основна школа “Ђорђе Натошевић”  Нови Сад</vt:lpstr>
      <vt:lpstr>Slide 2</vt:lpstr>
      <vt:lpstr>Slide 3</vt:lpstr>
      <vt:lpstr>Slide 4</vt:lpstr>
      <vt:lpstr>А сада, питања!</vt:lpstr>
      <vt:lpstr>1. питање</vt:lpstr>
      <vt:lpstr>Одговор</vt:lpstr>
      <vt:lpstr>2. питање</vt:lpstr>
      <vt:lpstr>Одговор</vt:lpstr>
      <vt:lpstr>3. питање</vt:lpstr>
      <vt:lpstr>Одговор</vt:lpstr>
      <vt:lpstr>4.питање</vt:lpstr>
      <vt:lpstr>Одговор</vt:lpstr>
      <vt:lpstr>5. питање</vt:lpstr>
      <vt:lpstr>Одговор</vt:lpstr>
      <vt:lpstr>6. питање</vt:lpstr>
      <vt:lpstr>Одговор</vt:lpstr>
      <vt:lpstr>7. питање</vt:lpstr>
      <vt:lpstr>Одговор</vt:lpstr>
      <vt:lpstr>8. питање</vt:lpstr>
      <vt:lpstr>Одговор</vt:lpstr>
      <vt:lpstr>9. питање</vt:lpstr>
      <vt:lpstr>Slide 23</vt:lpstr>
      <vt:lpstr>Одговор</vt:lpstr>
      <vt:lpstr>10. питање</vt:lpstr>
      <vt:lpstr>Одговор</vt:lpstr>
      <vt:lpstr>11. питање</vt:lpstr>
      <vt:lpstr>Одговор</vt:lpstr>
      <vt:lpstr>12. питање</vt:lpstr>
      <vt:lpstr>Одговор</vt:lpstr>
      <vt:lpstr>13. питање</vt:lpstr>
      <vt:lpstr>Одговор</vt:lpstr>
      <vt:lpstr>14. питање</vt:lpstr>
      <vt:lpstr>Одговор</vt:lpstr>
      <vt:lpstr>15. питање</vt:lpstr>
      <vt:lpstr>Одговор</vt:lpstr>
      <vt:lpstr>16. питање</vt:lpstr>
      <vt:lpstr>Одговор</vt:lpstr>
      <vt:lpstr>17. питање</vt:lpstr>
      <vt:lpstr>Одговор</vt:lpstr>
      <vt:lpstr>18. питање</vt:lpstr>
      <vt:lpstr>Одговор</vt:lpstr>
      <vt:lpstr>19. питање</vt:lpstr>
      <vt:lpstr>Одговор</vt:lpstr>
      <vt:lpstr>20. питање</vt:lpstr>
      <vt:lpstr>Slide 46</vt:lpstr>
      <vt:lpstr>Одговор</vt:lpstr>
      <vt:lpstr>21. питање</vt:lpstr>
      <vt:lpstr>Одговор</vt:lpstr>
      <vt:lpstr>22. питање</vt:lpstr>
      <vt:lpstr>Одговор</vt:lpstr>
      <vt:lpstr>23. питање</vt:lpstr>
      <vt:lpstr>Одговор</vt:lpstr>
      <vt:lpstr>24. питање</vt:lpstr>
      <vt:lpstr>Одговор</vt:lpstr>
      <vt:lpstr>Честитам, били сте одлични!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Основна школа “Ђорђе Натошевић”  Нови Сад</dc:title>
  <dc:creator>Dijana</dc:creator>
  <cp:lastModifiedBy>Dijana</cp:lastModifiedBy>
  <cp:revision>75</cp:revision>
  <dcterms:created xsi:type="dcterms:W3CDTF">2013-07-22T14:39:13Z</dcterms:created>
  <dcterms:modified xsi:type="dcterms:W3CDTF">2013-07-24T14:16:34Z</dcterms:modified>
</cp:coreProperties>
</file>