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87" r:id="rId2"/>
    <p:sldId id="315" r:id="rId3"/>
    <p:sldId id="286" r:id="rId4"/>
    <p:sldId id="318" r:id="rId5"/>
    <p:sldId id="283" r:id="rId6"/>
    <p:sldId id="305" r:id="rId7"/>
    <p:sldId id="317" r:id="rId8"/>
    <p:sldId id="307" r:id="rId9"/>
    <p:sldId id="290" r:id="rId10"/>
    <p:sldId id="292" r:id="rId11"/>
    <p:sldId id="294" r:id="rId12"/>
    <p:sldId id="279" r:id="rId13"/>
    <p:sldId id="262" r:id="rId14"/>
    <p:sldId id="273" r:id="rId15"/>
    <p:sldId id="264" r:id="rId16"/>
    <p:sldId id="275" r:id="rId17"/>
    <p:sldId id="281" r:id="rId18"/>
    <p:sldId id="319" r:id="rId19"/>
    <p:sldId id="304" r:id="rId20"/>
    <p:sldId id="303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FAB4F4FA-AC6F-4C19-9475-7D9CD7B4B6C3}">
          <p14:sldIdLst>
            <p14:sldId id="287"/>
            <p14:sldId id="315"/>
            <p14:sldId id="286"/>
            <p14:sldId id="318"/>
            <p14:sldId id="283"/>
            <p14:sldId id="305"/>
            <p14:sldId id="317"/>
            <p14:sldId id="307"/>
            <p14:sldId id="290"/>
            <p14:sldId id="292"/>
            <p14:sldId id="294"/>
            <p14:sldId id="279"/>
            <p14:sldId id="262"/>
          </p14:sldIdLst>
        </p14:section>
        <p14:section name="Untitled Section" id="{66B80513-C27C-4121-BF5E-15FE0F717178}">
          <p14:sldIdLst>
            <p14:sldId id="273"/>
          </p14:sldIdLst>
        </p14:section>
        <p14:section name="Untitled Section" id="{039FBCAC-2651-46C3-9F31-347E9A5BBED3}">
          <p14:sldIdLst>
            <p14:sldId id="264"/>
          </p14:sldIdLst>
        </p14:section>
        <p14:section name="Untitled Section" id="{6F24988C-E674-4137-B73B-170E2242A161}">
          <p14:sldIdLst>
            <p14:sldId id="275"/>
            <p14:sldId id="281"/>
            <p14:sldId id="319"/>
            <p14:sldId id="304"/>
            <p14:sldId id="303"/>
          </p14:sldIdLst>
        </p14:section>
        <p14:section name="Untitled Section" id="{0F149E3C-8420-4A17-A02C-D796311C8840}">
          <p14:sldIdLst/>
        </p14:section>
        <p14:section name="Untitled Section" id="{1C50D228-4D44-4A31-80A3-2EE7E846F6AC}">
          <p14:sldIdLst/>
        </p14:section>
        <p14:section name="Untitled Section" id="{B9B23973-7BF9-4DF7-9698-892807119E98}">
          <p14:sldIdLst/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FFCCCC"/>
    <a:srgbClr val="DE92BA"/>
    <a:srgbClr val="BF3B80"/>
    <a:srgbClr val="1B7901"/>
    <a:srgbClr val="E915DA"/>
    <a:srgbClr val="9E4091"/>
    <a:srgbClr val="43DDAA"/>
    <a:srgbClr val="A6FA98"/>
    <a:srgbClr val="F85AC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41" autoAdjust="0"/>
    <p:restoredTop sz="92718" autoAdjust="0"/>
  </p:normalViewPr>
  <p:slideViewPr>
    <p:cSldViewPr>
      <p:cViewPr>
        <p:scale>
          <a:sx n="66" d="100"/>
          <a:sy n="66" d="100"/>
        </p:scale>
        <p:origin x="-1512" y="-15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43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r-Cyrl-R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F1DBE3-C721-483A-8A4A-C0E3AC6B5CAE}" type="datetimeFigureOut">
              <a:rPr lang="sr-Cyrl-RS" smtClean="0"/>
              <a:t>23.8.2012</a:t>
            </a:fld>
            <a:endParaRPr lang="sr-Cyrl-R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r-Cyrl-R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Cyrl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r-Cyrl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20F86A-EB53-447D-A917-1D3FCDDC807A}" type="slidenum">
              <a:rPr lang="sr-Cyrl-RS" smtClean="0"/>
              <a:t>‹#›</a:t>
            </a:fld>
            <a:endParaRPr lang="sr-Cyrl-RS"/>
          </a:p>
        </p:txBody>
      </p:sp>
    </p:spTree>
    <p:extLst>
      <p:ext uri="{BB962C8B-B14F-4D97-AF65-F5344CB8AC3E}">
        <p14:creationId xmlns:p14="http://schemas.microsoft.com/office/powerpoint/2010/main" val="8992412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r-Cyrl-R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20F86A-EB53-447D-A917-1D3FCDDC807A}" type="slidenum">
              <a:rPr lang="sr-Cyrl-RS" smtClean="0"/>
              <a:t>12</a:t>
            </a:fld>
            <a:endParaRPr lang="sr-Cyrl-RS"/>
          </a:p>
        </p:txBody>
      </p:sp>
    </p:spTree>
    <p:extLst>
      <p:ext uri="{BB962C8B-B14F-4D97-AF65-F5344CB8AC3E}">
        <p14:creationId xmlns:p14="http://schemas.microsoft.com/office/powerpoint/2010/main" val="37439640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r-Cyrl-R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sr-Cyrl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678CC-DB41-4695-94C8-76BDF9EF7357}" type="datetimeFigureOut">
              <a:rPr lang="sr-Cyrl-RS" smtClean="0"/>
              <a:t>23.8.2012</a:t>
            </a:fld>
            <a:endParaRPr lang="sr-Cyrl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A135FA-8ECF-4630-B7A7-0307DD059275}" type="slidenum">
              <a:rPr lang="sr-Cyrl-RS" smtClean="0"/>
              <a:t>‹#›</a:t>
            </a:fld>
            <a:endParaRPr lang="sr-Cyrl-RS"/>
          </a:p>
        </p:txBody>
      </p:sp>
    </p:spTree>
    <p:extLst>
      <p:ext uri="{BB962C8B-B14F-4D97-AF65-F5344CB8AC3E}">
        <p14:creationId xmlns:p14="http://schemas.microsoft.com/office/powerpoint/2010/main" val="14637528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Cyrl-R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Cyrl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678CC-DB41-4695-94C8-76BDF9EF7357}" type="datetimeFigureOut">
              <a:rPr lang="sr-Cyrl-RS" smtClean="0"/>
              <a:t>23.8.2012</a:t>
            </a:fld>
            <a:endParaRPr lang="sr-Cyrl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A135FA-8ECF-4630-B7A7-0307DD059275}" type="slidenum">
              <a:rPr lang="sr-Cyrl-RS" smtClean="0"/>
              <a:t>‹#›</a:t>
            </a:fld>
            <a:endParaRPr lang="sr-Cyrl-RS"/>
          </a:p>
        </p:txBody>
      </p:sp>
    </p:spTree>
    <p:extLst>
      <p:ext uri="{BB962C8B-B14F-4D97-AF65-F5344CB8AC3E}">
        <p14:creationId xmlns:p14="http://schemas.microsoft.com/office/powerpoint/2010/main" val="2780709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sr-Cyrl-R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678CC-DB41-4695-94C8-76BDF9EF7357}" type="datetimeFigureOut">
              <a:rPr lang="sr-Cyrl-RS" smtClean="0"/>
              <a:t>23.8.2012</a:t>
            </a:fld>
            <a:endParaRPr lang="sr-Cyrl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A135FA-8ECF-4630-B7A7-0307DD059275}" type="slidenum">
              <a:rPr lang="sr-Cyrl-RS" smtClean="0"/>
              <a:t>‹#›</a:t>
            </a:fld>
            <a:endParaRPr lang="sr-Cyrl-RS"/>
          </a:p>
        </p:txBody>
      </p:sp>
    </p:spTree>
    <p:extLst>
      <p:ext uri="{BB962C8B-B14F-4D97-AF65-F5344CB8AC3E}">
        <p14:creationId xmlns:p14="http://schemas.microsoft.com/office/powerpoint/2010/main" val="40591870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Cyrl-R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Cyrl-R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Cyrl-R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678CC-DB41-4695-94C8-76BDF9EF7357}" type="datetimeFigureOut">
              <a:rPr lang="sr-Cyrl-RS" smtClean="0"/>
              <a:t>23.8.2012</a:t>
            </a:fld>
            <a:endParaRPr lang="sr-Cyrl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A135FA-8ECF-4630-B7A7-0307DD059275}" type="slidenum">
              <a:rPr lang="sr-Cyrl-RS" smtClean="0"/>
              <a:t>‹#›</a:t>
            </a:fld>
            <a:endParaRPr lang="sr-Cyrl-RS"/>
          </a:p>
        </p:txBody>
      </p:sp>
    </p:spTree>
    <p:extLst>
      <p:ext uri="{BB962C8B-B14F-4D97-AF65-F5344CB8AC3E}">
        <p14:creationId xmlns:p14="http://schemas.microsoft.com/office/powerpoint/2010/main" val="4869041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sr-Cyrl-R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Cyrl-R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Cyrl-R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678CC-DB41-4695-94C8-76BDF9EF7357}" type="datetimeFigureOut">
              <a:rPr lang="sr-Cyrl-RS" smtClean="0"/>
              <a:t>23.8.2012</a:t>
            </a:fld>
            <a:endParaRPr lang="sr-Cyrl-R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R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A135FA-8ECF-4630-B7A7-0307DD059275}" type="slidenum">
              <a:rPr lang="sr-Cyrl-RS" smtClean="0"/>
              <a:t>‹#›</a:t>
            </a:fld>
            <a:endParaRPr lang="sr-Cyrl-RS"/>
          </a:p>
        </p:txBody>
      </p:sp>
    </p:spTree>
    <p:extLst>
      <p:ext uri="{BB962C8B-B14F-4D97-AF65-F5344CB8AC3E}">
        <p14:creationId xmlns:p14="http://schemas.microsoft.com/office/powerpoint/2010/main" val="20421306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Cyrl-R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678CC-DB41-4695-94C8-76BDF9EF7357}" type="datetimeFigureOut">
              <a:rPr lang="sr-Cyrl-RS" smtClean="0"/>
              <a:t>23.8.2012</a:t>
            </a:fld>
            <a:endParaRPr lang="sr-Cyrl-R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R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A135FA-8ECF-4630-B7A7-0307DD059275}" type="slidenum">
              <a:rPr lang="sr-Cyrl-RS" smtClean="0"/>
              <a:t>‹#›</a:t>
            </a:fld>
            <a:endParaRPr lang="sr-Cyrl-RS"/>
          </a:p>
        </p:txBody>
      </p:sp>
    </p:spTree>
    <p:extLst>
      <p:ext uri="{BB962C8B-B14F-4D97-AF65-F5344CB8AC3E}">
        <p14:creationId xmlns:p14="http://schemas.microsoft.com/office/powerpoint/2010/main" val="18527933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678CC-DB41-4695-94C8-76BDF9EF7357}" type="datetimeFigureOut">
              <a:rPr lang="sr-Cyrl-RS" smtClean="0"/>
              <a:t>23.8.2012</a:t>
            </a:fld>
            <a:endParaRPr lang="sr-Cyrl-R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R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A135FA-8ECF-4630-B7A7-0307DD059275}" type="slidenum">
              <a:rPr lang="sr-Cyrl-RS" smtClean="0"/>
              <a:t>‹#›</a:t>
            </a:fld>
            <a:endParaRPr lang="sr-Cyrl-RS"/>
          </a:p>
        </p:txBody>
      </p:sp>
    </p:spTree>
    <p:extLst>
      <p:ext uri="{BB962C8B-B14F-4D97-AF65-F5344CB8AC3E}">
        <p14:creationId xmlns:p14="http://schemas.microsoft.com/office/powerpoint/2010/main" val="30229128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r-Cyrl-R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Cyrl-R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678CC-DB41-4695-94C8-76BDF9EF7357}" type="datetimeFigureOut">
              <a:rPr lang="sr-Cyrl-RS" smtClean="0"/>
              <a:t>23.8.2012</a:t>
            </a:fld>
            <a:endParaRPr lang="sr-Cyrl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A135FA-8ECF-4630-B7A7-0307DD059275}" type="slidenum">
              <a:rPr lang="sr-Cyrl-RS" smtClean="0"/>
              <a:t>‹#›</a:t>
            </a:fld>
            <a:endParaRPr lang="sr-Cyrl-RS"/>
          </a:p>
        </p:txBody>
      </p:sp>
    </p:spTree>
    <p:extLst>
      <p:ext uri="{BB962C8B-B14F-4D97-AF65-F5344CB8AC3E}">
        <p14:creationId xmlns:p14="http://schemas.microsoft.com/office/powerpoint/2010/main" val="28135777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r-Cyrl-R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r-Cyrl-R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678CC-DB41-4695-94C8-76BDF9EF7357}" type="datetimeFigureOut">
              <a:rPr lang="sr-Cyrl-RS" smtClean="0"/>
              <a:t>23.8.2012</a:t>
            </a:fld>
            <a:endParaRPr lang="sr-Cyrl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A135FA-8ECF-4630-B7A7-0307DD059275}" type="slidenum">
              <a:rPr lang="sr-Cyrl-RS" smtClean="0"/>
              <a:t>‹#›</a:t>
            </a:fld>
            <a:endParaRPr lang="sr-Cyrl-RS"/>
          </a:p>
        </p:txBody>
      </p:sp>
    </p:spTree>
    <p:extLst>
      <p:ext uri="{BB962C8B-B14F-4D97-AF65-F5344CB8AC3E}">
        <p14:creationId xmlns:p14="http://schemas.microsoft.com/office/powerpoint/2010/main" val="1259204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Cyrl-R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Cyrl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678CC-DB41-4695-94C8-76BDF9EF7357}" type="datetimeFigureOut">
              <a:rPr lang="sr-Cyrl-RS" smtClean="0"/>
              <a:t>23.8.2012</a:t>
            </a:fld>
            <a:endParaRPr lang="sr-Cyrl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A135FA-8ECF-4630-B7A7-0307DD059275}" type="slidenum">
              <a:rPr lang="sr-Cyrl-RS" smtClean="0"/>
              <a:t>‹#›</a:t>
            </a:fld>
            <a:endParaRPr lang="sr-Cyrl-RS"/>
          </a:p>
        </p:txBody>
      </p:sp>
    </p:spTree>
    <p:extLst>
      <p:ext uri="{BB962C8B-B14F-4D97-AF65-F5344CB8AC3E}">
        <p14:creationId xmlns:p14="http://schemas.microsoft.com/office/powerpoint/2010/main" val="32776218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r-Cyrl-R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Cyrl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678CC-DB41-4695-94C8-76BDF9EF7357}" type="datetimeFigureOut">
              <a:rPr lang="sr-Cyrl-RS" smtClean="0"/>
              <a:t>23.8.2012</a:t>
            </a:fld>
            <a:endParaRPr lang="sr-Cyrl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A135FA-8ECF-4630-B7A7-0307DD059275}" type="slidenum">
              <a:rPr lang="sr-Cyrl-RS" smtClean="0"/>
              <a:t>‹#›</a:t>
            </a:fld>
            <a:endParaRPr lang="sr-Cyrl-RS"/>
          </a:p>
        </p:txBody>
      </p:sp>
    </p:spTree>
    <p:extLst>
      <p:ext uri="{BB962C8B-B14F-4D97-AF65-F5344CB8AC3E}">
        <p14:creationId xmlns:p14="http://schemas.microsoft.com/office/powerpoint/2010/main" val="14459467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sr-Cyrl-R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Cyrl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F678CC-DB41-4695-94C8-76BDF9EF7357}" type="datetimeFigureOut">
              <a:rPr lang="sr-Cyrl-RS" smtClean="0"/>
              <a:t>23.8.2012</a:t>
            </a:fld>
            <a:endParaRPr lang="sr-Cyrl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r-Cyrl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A135FA-8ECF-4630-B7A7-0307DD059275}" type="slidenum">
              <a:rPr lang="sr-Cyrl-RS" smtClean="0"/>
              <a:t>‹#›</a:t>
            </a:fld>
            <a:endParaRPr lang="sr-Cyrl-RS"/>
          </a:p>
        </p:txBody>
      </p:sp>
    </p:spTree>
    <p:extLst>
      <p:ext uri="{BB962C8B-B14F-4D97-AF65-F5344CB8AC3E}">
        <p14:creationId xmlns:p14="http://schemas.microsoft.com/office/powerpoint/2010/main" val="41372716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5" Type="http://schemas.openxmlformats.org/officeDocument/2006/relationships/image" Target="../media/image4.jpeg"/><Relationship Id="rId4" Type="http://schemas.microsoft.com/office/2007/relationships/hdphoto" Target="../media/hdphoto2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5.w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hdphoto" Target="../media/hdphoto4.wdp"/><Relationship Id="rId7" Type="http://schemas.microsoft.com/office/2007/relationships/hdphoto" Target="../media/hdphoto6.wdp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microsoft.com/office/2007/relationships/hdphoto" Target="../media/hdphoto5.wdp"/><Relationship Id="rId4" Type="http://schemas.openxmlformats.org/officeDocument/2006/relationships/image" Target="../media/image7.jpeg"/><Relationship Id="rId9" Type="http://schemas.microsoft.com/office/2007/relationships/hdphoto" Target="../media/hdphoto7.wdp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5" Type="http://schemas.microsoft.com/office/2007/relationships/hdphoto" Target="../media/hdphoto10.wdp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jpeg"/><Relationship Id="rId4" Type="http://schemas.microsoft.com/office/2007/relationships/hdphoto" Target="../media/hdphoto2.wdp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1.wdp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2.wdp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3.wdp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9.wmf"/><Relationship Id="rId5" Type="http://schemas.openxmlformats.org/officeDocument/2006/relationships/oleObject" Target="../embeddings/oleObject2.bin"/><Relationship Id="rId4" Type="http://schemas.microsoft.com/office/2007/relationships/hdphoto" Target="../media/hdphoto14.wdp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5.wdp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16.wdp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20.jpeg"/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12" Type="http://schemas.microsoft.com/office/2007/relationships/hdphoto" Target="../media/hdphoto13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10.wdp"/><Relationship Id="rId11" Type="http://schemas.openxmlformats.org/officeDocument/2006/relationships/image" Target="../media/image18.jpeg"/><Relationship Id="rId5" Type="http://schemas.openxmlformats.org/officeDocument/2006/relationships/image" Target="../media/image13.jpeg"/><Relationship Id="rId15" Type="http://schemas.openxmlformats.org/officeDocument/2006/relationships/image" Target="../media/image15.jpeg"/><Relationship Id="rId10" Type="http://schemas.microsoft.com/office/2007/relationships/hdphoto" Target="../media/hdphoto12.wdp"/><Relationship Id="rId4" Type="http://schemas.microsoft.com/office/2007/relationships/hdphoto" Target="../media/hdphoto8.wdp"/><Relationship Id="rId9" Type="http://schemas.openxmlformats.org/officeDocument/2006/relationships/image" Target="../media/image17.jpeg"/><Relationship Id="rId14" Type="http://schemas.microsoft.com/office/2007/relationships/hdphoto" Target="../media/hdphoto14.wdp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microsoft.com/office/2007/relationships/hdphoto" Target="../media/hdphoto17.wdp"/><Relationship Id="rId7" Type="http://schemas.microsoft.com/office/2007/relationships/hdphoto" Target="../media/hdphoto19.wdp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eg"/><Relationship Id="rId11" Type="http://schemas.microsoft.com/office/2007/relationships/hdphoto" Target="../media/hdphoto21.wdp"/><Relationship Id="rId5" Type="http://schemas.microsoft.com/office/2007/relationships/hdphoto" Target="../media/hdphoto18.wdp"/><Relationship Id="rId10" Type="http://schemas.openxmlformats.org/officeDocument/2006/relationships/image" Target="../media/image27.jpeg"/><Relationship Id="rId4" Type="http://schemas.openxmlformats.org/officeDocument/2006/relationships/image" Target="../media/image24.jpeg"/><Relationship Id="rId9" Type="http://schemas.microsoft.com/office/2007/relationships/hdphoto" Target="../media/hdphoto20.wdp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22.wdp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/>
            </a:gs>
            <a:gs pos="40000">
              <a:srgbClr val="376091"/>
            </a:gs>
            <a:gs pos="53000">
              <a:srgbClr val="400040"/>
            </a:gs>
            <a:gs pos="75000">
              <a:srgbClr val="8F0040"/>
            </a:gs>
            <a:gs pos="89999">
              <a:srgbClr val="8A4200"/>
            </a:gs>
            <a:gs pos="95000">
              <a:srgbClr val="AD5821"/>
            </a:gs>
            <a:gs pos="98750">
              <a:srgbClr val="7E4557"/>
            </a:gs>
            <a:gs pos="97500">
              <a:srgbClr val="8E4B45"/>
            </a:gs>
            <a:gs pos="100000">
              <a:srgbClr val="6E3E68"/>
            </a:gs>
          </a:gsLst>
          <a:path path="circle">
            <a:fillToRect t="100000" r="100000"/>
          </a:path>
          <a:tileRect l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urved Connector 6"/>
          <p:cNvCxnSpPr/>
          <p:nvPr/>
        </p:nvCxnSpPr>
        <p:spPr>
          <a:xfrm flipV="1">
            <a:off x="2125193" y="2204864"/>
            <a:ext cx="6847800" cy="2250250"/>
          </a:xfrm>
          <a:prstGeom prst="curvedConnector3">
            <a:avLst>
              <a:gd name="adj1" fmla="val 51151"/>
            </a:avLst>
          </a:prstGeom>
          <a:ln w="38100">
            <a:solidFill>
              <a:srgbClr val="FF00FF"/>
            </a:solidFill>
          </a:ln>
          <a:effectLst>
            <a:glow rad="139700">
              <a:schemeClr val="bg1"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urved Connector 8"/>
          <p:cNvCxnSpPr/>
          <p:nvPr/>
        </p:nvCxnSpPr>
        <p:spPr>
          <a:xfrm flipV="1">
            <a:off x="2159876" y="1656846"/>
            <a:ext cx="6813117" cy="2620026"/>
          </a:xfrm>
          <a:prstGeom prst="curvedConnector3">
            <a:avLst>
              <a:gd name="adj1" fmla="val 50000"/>
            </a:avLst>
          </a:prstGeom>
          <a:ln w="38100">
            <a:solidFill>
              <a:srgbClr val="FFFF00"/>
            </a:solidFill>
          </a:ln>
          <a:effectLst>
            <a:glow rad="139700">
              <a:schemeClr val="bg1"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urved Connector 10"/>
          <p:cNvCxnSpPr/>
          <p:nvPr/>
        </p:nvCxnSpPr>
        <p:spPr>
          <a:xfrm flipV="1">
            <a:off x="2125193" y="188640"/>
            <a:ext cx="5839688" cy="3798423"/>
          </a:xfrm>
          <a:prstGeom prst="curvedConnector3">
            <a:avLst/>
          </a:prstGeom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 prst="coolSlant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urved Connector 12"/>
          <p:cNvCxnSpPr/>
          <p:nvPr/>
        </p:nvCxnSpPr>
        <p:spPr>
          <a:xfrm flipV="1">
            <a:off x="2159876" y="1153067"/>
            <a:ext cx="6767696" cy="3152905"/>
          </a:xfrm>
          <a:prstGeom prst="curvedConnector3">
            <a:avLst>
              <a:gd name="adj1" fmla="val 46972"/>
            </a:avLst>
          </a:prstGeom>
          <a:ln w="38100">
            <a:solidFill>
              <a:srgbClr val="20DCF0"/>
            </a:solidFill>
          </a:ln>
          <a:effectLst>
            <a:glow rad="139700">
              <a:schemeClr val="bg1"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urved Connector 14"/>
          <p:cNvCxnSpPr/>
          <p:nvPr/>
        </p:nvCxnSpPr>
        <p:spPr>
          <a:xfrm flipV="1">
            <a:off x="2132233" y="2906942"/>
            <a:ext cx="6840760" cy="1548172"/>
          </a:xfrm>
          <a:prstGeom prst="curvedConnector3">
            <a:avLst>
              <a:gd name="adj1" fmla="val 52074"/>
            </a:avLst>
          </a:prstGeom>
          <a:ln w="38100">
            <a:solidFill>
              <a:srgbClr val="FFFFFF"/>
            </a:solidFill>
          </a:ln>
          <a:effectLst>
            <a:glow rad="139700">
              <a:schemeClr val="bg1"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 rot="20673493">
            <a:off x="3983873" y="3098888"/>
            <a:ext cx="1621222" cy="132343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sr-Cyrl-RS" sz="8000" b="1" dirty="0">
                <a:ln/>
                <a:solidFill>
                  <a:srgbClr val="66FD3D"/>
                </a:solidFill>
                <a:sym typeface="Webdings"/>
              </a:rPr>
              <a:t></a:t>
            </a:r>
            <a:endParaRPr lang="sr-Cyrl-RS" sz="8000" b="1" dirty="0">
              <a:ln/>
              <a:solidFill>
                <a:srgbClr val="66FD3D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 rot="20515852">
            <a:off x="5636176" y="1102112"/>
            <a:ext cx="626631" cy="229293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perspectiveContrastingLeftFacing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r>
              <a:rPr lang="sr-Cyrl-RS" sz="115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>
                  <a:glow rad="228600">
                    <a:schemeClr val="bg1">
                      <a:alpha val="40000"/>
                    </a:schemeClr>
                  </a:glow>
                </a:effectLst>
              </a:rPr>
              <a:t>♪</a:t>
            </a:r>
            <a:endParaRPr lang="en-US" sz="115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effectLst>
                <a:glow rad="228600">
                  <a:schemeClr val="bg1">
                    <a:alpha val="40000"/>
                  </a:schemeClr>
                </a:glow>
              </a:effectLst>
            </a:endParaRPr>
          </a:p>
          <a:p>
            <a:endParaRPr lang="sr-Cyrl-RS" sz="2800" dirty="0"/>
          </a:p>
        </p:txBody>
      </p:sp>
      <p:sp>
        <p:nvSpPr>
          <p:cNvPr id="53" name="Freeform 52"/>
          <p:cNvSpPr/>
          <p:nvPr/>
        </p:nvSpPr>
        <p:spPr>
          <a:xfrm rot="19693224">
            <a:off x="4683923" y="4738151"/>
            <a:ext cx="653270" cy="1800200"/>
          </a:xfrm>
          <a:custGeom>
            <a:avLst/>
            <a:gdLst>
              <a:gd name="connsiteX0" fmla="*/ 250260 w 645293"/>
              <a:gd name="connsiteY0" fmla="*/ 1122219 h 1967346"/>
              <a:gd name="connsiteX1" fmla="*/ 236405 w 645293"/>
              <a:gd name="connsiteY1" fmla="*/ 1052946 h 1967346"/>
              <a:gd name="connsiteX2" fmla="*/ 291823 w 645293"/>
              <a:gd name="connsiteY2" fmla="*/ 955964 h 1967346"/>
              <a:gd name="connsiteX3" fmla="*/ 333387 w 645293"/>
              <a:gd name="connsiteY3" fmla="*/ 928255 h 1967346"/>
              <a:gd name="connsiteX4" fmla="*/ 374951 w 645293"/>
              <a:gd name="connsiteY4" fmla="*/ 886691 h 1967346"/>
              <a:gd name="connsiteX5" fmla="*/ 596623 w 645293"/>
              <a:gd name="connsiteY5" fmla="*/ 955964 h 1967346"/>
              <a:gd name="connsiteX6" fmla="*/ 610478 w 645293"/>
              <a:gd name="connsiteY6" fmla="*/ 997528 h 1967346"/>
              <a:gd name="connsiteX7" fmla="*/ 596623 w 645293"/>
              <a:gd name="connsiteY7" fmla="*/ 1205346 h 1967346"/>
              <a:gd name="connsiteX8" fmla="*/ 555060 w 645293"/>
              <a:gd name="connsiteY8" fmla="*/ 1288473 h 1967346"/>
              <a:gd name="connsiteX9" fmla="*/ 471932 w 645293"/>
              <a:gd name="connsiteY9" fmla="*/ 1316182 h 1967346"/>
              <a:gd name="connsiteX10" fmla="*/ 430369 w 645293"/>
              <a:gd name="connsiteY10" fmla="*/ 1330037 h 1967346"/>
              <a:gd name="connsiteX11" fmla="*/ 347242 w 645293"/>
              <a:gd name="connsiteY11" fmla="*/ 1371600 h 1967346"/>
              <a:gd name="connsiteX12" fmla="*/ 222551 w 645293"/>
              <a:gd name="connsiteY12" fmla="*/ 1357746 h 1967346"/>
              <a:gd name="connsiteX13" fmla="*/ 180987 w 645293"/>
              <a:gd name="connsiteY13" fmla="*/ 1302328 h 1967346"/>
              <a:gd name="connsiteX14" fmla="*/ 125569 w 645293"/>
              <a:gd name="connsiteY14" fmla="*/ 1288473 h 1967346"/>
              <a:gd name="connsiteX15" fmla="*/ 84005 w 645293"/>
              <a:gd name="connsiteY15" fmla="*/ 1260764 h 1967346"/>
              <a:gd name="connsiteX16" fmla="*/ 878 w 645293"/>
              <a:gd name="connsiteY16" fmla="*/ 1163782 h 1967346"/>
              <a:gd name="connsiteX17" fmla="*/ 14732 w 645293"/>
              <a:gd name="connsiteY17" fmla="*/ 914400 h 1967346"/>
              <a:gd name="connsiteX18" fmla="*/ 111714 w 645293"/>
              <a:gd name="connsiteY18" fmla="*/ 817419 h 1967346"/>
              <a:gd name="connsiteX19" fmla="*/ 180987 w 645293"/>
              <a:gd name="connsiteY19" fmla="*/ 734291 h 1967346"/>
              <a:gd name="connsiteX20" fmla="*/ 222551 w 645293"/>
              <a:gd name="connsiteY20" fmla="*/ 678873 h 1967346"/>
              <a:gd name="connsiteX21" fmla="*/ 264114 w 645293"/>
              <a:gd name="connsiteY21" fmla="*/ 651164 h 1967346"/>
              <a:gd name="connsiteX22" fmla="*/ 361096 w 645293"/>
              <a:gd name="connsiteY22" fmla="*/ 581891 h 1967346"/>
              <a:gd name="connsiteX23" fmla="*/ 416514 w 645293"/>
              <a:gd name="connsiteY23" fmla="*/ 498764 h 1967346"/>
              <a:gd name="connsiteX24" fmla="*/ 499642 w 645293"/>
              <a:gd name="connsiteY24" fmla="*/ 415637 h 1967346"/>
              <a:gd name="connsiteX25" fmla="*/ 555060 w 645293"/>
              <a:gd name="connsiteY25" fmla="*/ 332509 h 1967346"/>
              <a:gd name="connsiteX26" fmla="*/ 582769 w 645293"/>
              <a:gd name="connsiteY26" fmla="*/ 290946 h 1967346"/>
              <a:gd name="connsiteX27" fmla="*/ 596623 w 645293"/>
              <a:gd name="connsiteY27" fmla="*/ 249382 h 1967346"/>
              <a:gd name="connsiteX28" fmla="*/ 610478 w 645293"/>
              <a:gd name="connsiteY28" fmla="*/ 41564 h 1967346"/>
              <a:gd name="connsiteX29" fmla="*/ 555060 w 645293"/>
              <a:gd name="connsiteY29" fmla="*/ 0 h 1967346"/>
              <a:gd name="connsiteX30" fmla="*/ 430369 w 645293"/>
              <a:gd name="connsiteY30" fmla="*/ 13855 h 1967346"/>
              <a:gd name="connsiteX31" fmla="*/ 402660 w 645293"/>
              <a:gd name="connsiteY31" fmla="*/ 55419 h 1967346"/>
              <a:gd name="connsiteX32" fmla="*/ 430369 w 645293"/>
              <a:gd name="connsiteY32" fmla="*/ 415637 h 1967346"/>
              <a:gd name="connsiteX33" fmla="*/ 444223 w 645293"/>
              <a:gd name="connsiteY33" fmla="*/ 623455 h 1967346"/>
              <a:gd name="connsiteX34" fmla="*/ 471932 w 645293"/>
              <a:gd name="connsiteY34" fmla="*/ 1080655 h 1967346"/>
              <a:gd name="connsiteX35" fmla="*/ 458078 w 645293"/>
              <a:gd name="connsiteY35" fmla="*/ 1911928 h 1967346"/>
              <a:gd name="connsiteX36" fmla="*/ 374951 w 645293"/>
              <a:gd name="connsiteY36" fmla="*/ 1967346 h 1967346"/>
              <a:gd name="connsiteX37" fmla="*/ 222551 w 645293"/>
              <a:gd name="connsiteY37" fmla="*/ 1953491 h 1967346"/>
              <a:gd name="connsiteX38" fmla="*/ 208696 w 645293"/>
              <a:gd name="connsiteY38" fmla="*/ 1911928 h 1967346"/>
              <a:gd name="connsiteX39" fmla="*/ 264114 w 645293"/>
              <a:gd name="connsiteY39" fmla="*/ 1717964 h 1967346"/>
              <a:gd name="connsiteX40" fmla="*/ 291823 w 645293"/>
              <a:gd name="connsiteY40" fmla="*/ 1704109 h 1967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645293" h="1967346">
                <a:moveTo>
                  <a:pt x="250260" y="1122219"/>
                </a:moveTo>
                <a:cubicBezTo>
                  <a:pt x="245642" y="1099128"/>
                  <a:pt x="236405" y="1076494"/>
                  <a:pt x="236405" y="1052946"/>
                </a:cubicBezTo>
                <a:cubicBezTo>
                  <a:pt x="236405" y="1002940"/>
                  <a:pt x="255943" y="985865"/>
                  <a:pt x="291823" y="955964"/>
                </a:cubicBezTo>
                <a:cubicBezTo>
                  <a:pt x="304615" y="945304"/>
                  <a:pt x="320595" y="938915"/>
                  <a:pt x="333387" y="928255"/>
                </a:cubicBezTo>
                <a:cubicBezTo>
                  <a:pt x="348439" y="915712"/>
                  <a:pt x="361096" y="900546"/>
                  <a:pt x="374951" y="886691"/>
                </a:cubicBezTo>
                <a:cubicBezTo>
                  <a:pt x="517883" y="907110"/>
                  <a:pt x="549899" y="862517"/>
                  <a:pt x="596623" y="955964"/>
                </a:cubicBezTo>
                <a:cubicBezTo>
                  <a:pt x="603154" y="969026"/>
                  <a:pt x="605860" y="983673"/>
                  <a:pt x="610478" y="997528"/>
                </a:cubicBezTo>
                <a:cubicBezTo>
                  <a:pt x="605860" y="1066801"/>
                  <a:pt x="604290" y="1136344"/>
                  <a:pt x="596623" y="1205346"/>
                </a:cubicBezTo>
                <a:cubicBezTo>
                  <a:pt x="594482" y="1224613"/>
                  <a:pt x="571510" y="1278191"/>
                  <a:pt x="555060" y="1288473"/>
                </a:cubicBezTo>
                <a:cubicBezTo>
                  <a:pt x="530292" y="1303953"/>
                  <a:pt x="499641" y="1306945"/>
                  <a:pt x="471932" y="1316182"/>
                </a:cubicBezTo>
                <a:cubicBezTo>
                  <a:pt x="458078" y="1320800"/>
                  <a:pt x="442520" y="1321936"/>
                  <a:pt x="430369" y="1330037"/>
                </a:cubicBezTo>
                <a:cubicBezTo>
                  <a:pt x="376654" y="1365847"/>
                  <a:pt x="404602" y="1352481"/>
                  <a:pt x="347242" y="1371600"/>
                </a:cubicBezTo>
                <a:cubicBezTo>
                  <a:pt x="305678" y="1366982"/>
                  <a:pt x="261154" y="1373830"/>
                  <a:pt x="222551" y="1357746"/>
                </a:cubicBezTo>
                <a:cubicBezTo>
                  <a:pt x="201236" y="1348865"/>
                  <a:pt x="199777" y="1315749"/>
                  <a:pt x="180987" y="1302328"/>
                </a:cubicBezTo>
                <a:cubicBezTo>
                  <a:pt x="165493" y="1291260"/>
                  <a:pt x="144042" y="1293091"/>
                  <a:pt x="125569" y="1288473"/>
                </a:cubicBezTo>
                <a:cubicBezTo>
                  <a:pt x="111714" y="1279237"/>
                  <a:pt x="96648" y="1271600"/>
                  <a:pt x="84005" y="1260764"/>
                </a:cubicBezTo>
                <a:cubicBezTo>
                  <a:pt x="31744" y="1215969"/>
                  <a:pt x="33561" y="1212807"/>
                  <a:pt x="878" y="1163782"/>
                </a:cubicBezTo>
                <a:cubicBezTo>
                  <a:pt x="5496" y="1080655"/>
                  <a:pt x="-10642" y="993695"/>
                  <a:pt x="14732" y="914400"/>
                </a:cubicBezTo>
                <a:cubicBezTo>
                  <a:pt x="28666" y="870858"/>
                  <a:pt x="86355" y="855458"/>
                  <a:pt x="111714" y="817419"/>
                </a:cubicBezTo>
                <a:cubicBezTo>
                  <a:pt x="172953" y="725560"/>
                  <a:pt x="100983" y="827628"/>
                  <a:pt x="180987" y="734291"/>
                </a:cubicBezTo>
                <a:cubicBezTo>
                  <a:pt x="196014" y="716759"/>
                  <a:pt x="206223" y="695201"/>
                  <a:pt x="222551" y="678873"/>
                </a:cubicBezTo>
                <a:cubicBezTo>
                  <a:pt x="234325" y="667099"/>
                  <a:pt x="251322" y="661824"/>
                  <a:pt x="264114" y="651164"/>
                </a:cubicBezTo>
                <a:cubicBezTo>
                  <a:pt x="348364" y="580955"/>
                  <a:pt x="258552" y="633163"/>
                  <a:pt x="361096" y="581891"/>
                </a:cubicBezTo>
                <a:cubicBezTo>
                  <a:pt x="379569" y="554182"/>
                  <a:pt x="392966" y="522312"/>
                  <a:pt x="416514" y="498764"/>
                </a:cubicBezTo>
                <a:cubicBezTo>
                  <a:pt x="444223" y="471055"/>
                  <a:pt x="477905" y="448242"/>
                  <a:pt x="499642" y="415637"/>
                </a:cubicBezTo>
                <a:lnTo>
                  <a:pt x="555060" y="332509"/>
                </a:lnTo>
                <a:lnTo>
                  <a:pt x="582769" y="290946"/>
                </a:lnTo>
                <a:cubicBezTo>
                  <a:pt x="587387" y="277091"/>
                  <a:pt x="590092" y="262444"/>
                  <a:pt x="596623" y="249382"/>
                </a:cubicBezTo>
                <a:cubicBezTo>
                  <a:pt x="641111" y="160405"/>
                  <a:pt x="672700" y="228232"/>
                  <a:pt x="610478" y="41564"/>
                </a:cubicBezTo>
                <a:cubicBezTo>
                  <a:pt x="603176" y="19658"/>
                  <a:pt x="573533" y="13855"/>
                  <a:pt x="555060" y="0"/>
                </a:cubicBezTo>
                <a:cubicBezTo>
                  <a:pt x="513496" y="4618"/>
                  <a:pt x="469671" y="-437"/>
                  <a:pt x="430369" y="13855"/>
                </a:cubicBezTo>
                <a:cubicBezTo>
                  <a:pt x="414720" y="19545"/>
                  <a:pt x="403383" y="38784"/>
                  <a:pt x="402660" y="55419"/>
                </a:cubicBezTo>
                <a:cubicBezTo>
                  <a:pt x="395294" y="224832"/>
                  <a:pt x="408182" y="282519"/>
                  <a:pt x="430369" y="415637"/>
                </a:cubicBezTo>
                <a:cubicBezTo>
                  <a:pt x="434987" y="484910"/>
                  <a:pt x="440997" y="554104"/>
                  <a:pt x="444223" y="623455"/>
                </a:cubicBezTo>
                <a:cubicBezTo>
                  <a:pt x="464707" y="1063858"/>
                  <a:pt x="431650" y="879236"/>
                  <a:pt x="471932" y="1080655"/>
                </a:cubicBezTo>
                <a:cubicBezTo>
                  <a:pt x="467314" y="1357746"/>
                  <a:pt x="488209" y="1636441"/>
                  <a:pt x="458078" y="1911928"/>
                </a:cubicBezTo>
                <a:cubicBezTo>
                  <a:pt x="454457" y="1945033"/>
                  <a:pt x="374951" y="1967346"/>
                  <a:pt x="374951" y="1967346"/>
                </a:cubicBezTo>
                <a:cubicBezTo>
                  <a:pt x="324151" y="1962728"/>
                  <a:pt x="270943" y="1969622"/>
                  <a:pt x="222551" y="1953491"/>
                </a:cubicBezTo>
                <a:cubicBezTo>
                  <a:pt x="208697" y="1948873"/>
                  <a:pt x="208696" y="1926532"/>
                  <a:pt x="208696" y="1911928"/>
                </a:cubicBezTo>
                <a:cubicBezTo>
                  <a:pt x="208696" y="1757778"/>
                  <a:pt x="180843" y="1767928"/>
                  <a:pt x="264114" y="1717964"/>
                </a:cubicBezTo>
                <a:cubicBezTo>
                  <a:pt x="272969" y="1712651"/>
                  <a:pt x="282587" y="1708727"/>
                  <a:pt x="291823" y="1704109"/>
                </a:cubicBezTo>
              </a:path>
            </a:pathLst>
          </a:custGeom>
          <a:ln w="57150">
            <a:solidFill>
              <a:schemeClr val="bg1">
                <a:lumMod val="85000"/>
              </a:schemeClr>
            </a:solidFill>
          </a:ln>
          <a:effectLst>
            <a:glow rad="228600">
              <a:schemeClr val="bg1">
                <a:alpha val="40000"/>
              </a:schemeClr>
            </a:glow>
          </a:effectLst>
          <a:scene3d>
            <a:camera prst="isometricOffAxis2Left"/>
            <a:lightRig rig="threePt" dir="t"/>
          </a:scene3d>
          <a:sp3d>
            <a:bevelT w="165100" prst="coolSlant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r-Cyrl-RS" sz="2000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54" name="Freeform 53"/>
          <p:cNvSpPr/>
          <p:nvPr/>
        </p:nvSpPr>
        <p:spPr>
          <a:xfrm>
            <a:off x="7964881" y="3987063"/>
            <a:ext cx="653270" cy="1800200"/>
          </a:xfrm>
          <a:custGeom>
            <a:avLst/>
            <a:gdLst>
              <a:gd name="connsiteX0" fmla="*/ 250260 w 645293"/>
              <a:gd name="connsiteY0" fmla="*/ 1122219 h 1967346"/>
              <a:gd name="connsiteX1" fmla="*/ 236405 w 645293"/>
              <a:gd name="connsiteY1" fmla="*/ 1052946 h 1967346"/>
              <a:gd name="connsiteX2" fmla="*/ 291823 w 645293"/>
              <a:gd name="connsiteY2" fmla="*/ 955964 h 1967346"/>
              <a:gd name="connsiteX3" fmla="*/ 333387 w 645293"/>
              <a:gd name="connsiteY3" fmla="*/ 928255 h 1967346"/>
              <a:gd name="connsiteX4" fmla="*/ 374951 w 645293"/>
              <a:gd name="connsiteY4" fmla="*/ 886691 h 1967346"/>
              <a:gd name="connsiteX5" fmla="*/ 596623 w 645293"/>
              <a:gd name="connsiteY5" fmla="*/ 955964 h 1967346"/>
              <a:gd name="connsiteX6" fmla="*/ 610478 w 645293"/>
              <a:gd name="connsiteY6" fmla="*/ 997528 h 1967346"/>
              <a:gd name="connsiteX7" fmla="*/ 596623 w 645293"/>
              <a:gd name="connsiteY7" fmla="*/ 1205346 h 1967346"/>
              <a:gd name="connsiteX8" fmla="*/ 555060 w 645293"/>
              <a:gd name="connsiteY8" fmla="*/ 1288473 h 1967346"/>
              <a:gd name="connsiteX9" fmla="*/ 471932 w 645293"/>
              <a:gd name="connsiteY9" fmla="*/ 1316182 h 1967346"/>
              <a:gd name="connsiteX10" fmla="*/ 430369 w 645293"/>
              <a:gd name="connsiteY10" fmla="*/ 1330037 h 1967346"/>
              <a:gd name="connsiteX11" fmla="*/ 347242 w 645293"/>
              <a:gd name="connsiteY11" fmla="*/ 1371600 h 1967346"/>
              <a:gd name="connsiteX12" fmla="*/ 222551 w 645293"/>
              <a:gd name="connsiteY12" fmla="*/ 1357746 h 1967346"/>
              <a:gd name="connsiteX13" fmla="*/ 180987 w 645293"/>
              <a:gd name="connsiteY13" fmla="*/ 1302328 h 1967346"/>
              <a:gd name="connsiteX14" fmla="*/ 125569 w 645293"/>
              <a:gd name="connsiteY14" fmla="*/ 1288473 h 1967346"/>
              <a:gd name="connsiteX15" fmla="*/ 84005 w 645293"/>
              <a:gd name="connsiteY15" fmla="*/ 1260764 h 1967346"/>
              <a:gd name="connsiteX16" fmla="*/ 878 w 645293"/>
              <a:gd name="connsiteY16" fmla="*/ 1163782 h 1967346"/>
              <a:gd name="connsiteX17" fmla="*/ 14732 w 645293"/>
              <a:gd name="connsiteY17" fmla="*/ 914400 h 1967346"/>
              <a:gd name="connsiteX18" fmla="*/ 111714 w 645293"/>
              <a:gd name="connsiteY18" fmla="*/ 817419 h 1967346"/>
              <a:gd name="connsiteX19" fmla="*/ 180987 w 645293"/>
              <a:gd name="connsiteY19" fmla="*/ 734291 h 1967346"/>
              <a:gd name="connsiteX20" fmla="*/ 222551 w 645293"/>
              <a:gd name="connsiteY20" fmla="*/ 678873 h 1967346"/>
              <a:gd name="connsiteX21" fmla="*/ 264114 w 645293"/>
              <a:gd name="connsiteY21" fmla="*/ 651164 h 1967346"/>
              <a:gd name="connsiteX22" fmla="*/ 361096 w 645293"/>
              <a:gd name="connsiteY22" fmla="*/ 581891 h 1967346"/>
              <a:gd name="connsiteX23" fmla="*/ 416514 w 645293"/>
              <a:gd name="connsiteY23" fmla="*/ 498764 h 1967346"/>
              <a:gd name="connsiteX24" fmla="*/ 499642 w 645293"/>
              <a:gd name="connsiteY24" fmla="*/ 415637 h 1967346"/>
              <a:gd name="connsiteX25" fmla="*/ 555060 w 645293"/>
              <a:gd name="connsiteY25" fmla="*/ 332509 h 1967346"/>
              <a:gd name="connsiteX26" fmla="*/ 582769 w 645293"/>
              <a:gd name="connsiteY26" fmla="*/ 290946 h 1967346"/>
              <a:gd name="connsiteX27" fmla="*/ 596623 w 645293"/>
              <a:gd name="connsiteY27" fmla="*/ 249382 h 1967346"/>
              <a:gd name="connsiteX28" fmla="*/ 610478 w 645293"/>
              <a:gd name="connsiteY28" fmla="*/ 41564 h 1967346"/>
              <a:gd name="connsiteX29" fmla="*/ 555060 w 645293"/>
              <a:gd name="connsiteY29" fmla="*/ 0 h 1967346"/>
              <a:gd name="connsiteX30" fmla="*/ 430369 w 645293"/>
              <a:gd name="connsiteY30" fmla="*/ 13855 h 1967346"/>
              <a:gd name="connsiteX31" fmla="*/ 402660 w 645293"/>
              <a:gd name="connsiteY31" fmla="*/ 55419 h 1967346"/>
              <a:gd name="connsiteX32" fmla="*/ 430369 w 645293"/>
              <a:gd name="connsiteY32" fmla="*/ 415637 h 1967346"/>
              <a:gd name="connsiteX33" fmla="*/ 444223 w 645293"/>
              <a:gd name="connsiteY33" fmla="*/ 623455 h 1967346"/>
              <a:gd name="connsiteX34" fmla="*/ 471932 w 645293"/>
              <a:gd name="connsiteY34" fmla="*/ 1080655 h 1967346"/>
              <a:gd name="connsiteX35" fmla="*/ 458078 w 645293"/>
              <a:gd name="connsiteY35" fmla="*/ 1911928 h 1967346"/>
              <a:gd name="connsiteX36" fmla="*/ 374951 w 645293"/>
              <a:gd name="connsiteY36" fmla="*/ 1967346 h 1967346"/>
              <a:gd name="connsiteX37" fmla="*/ 222551 w 645293"/>
              <a:gd name="connsiteY37" fmla="*/ 1953491 h 1967346"/>
              <a:gd name="connsiteX38" fmla="*/ 208696 w 645293"/>
              <a:gd name="connsiteY38" fmla="*/ 1911928 h 1967346"/>
              <a:gd name="connsiteX39" fmla="*/ 264114 w 645293"/>
              <a:gd name="connsiteY39" fmla="*/ 1717964 h 1967346"/>
              <a:gd name="connsiteX40" fmla="*/ 291823 w 645293"/>
              <a:gd name="connsiteY40" fmla="*/ 1704109 h 1967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645293" h="1967346">
                <a:moveTo>
                  <a:pt x="250260" y="1122219"/>
                </a:moveTo>
                <a:cubicBezTo>
                  <a:pt x="245642" y="1099128"/>
                  <a:pt x="236405" y="1076494"/>
                  <a:pt x="236405" y="1052946"/>
                </a:cubicBezTo>
                <a:cubicBezTo>
                  <a:pt x="236405" y="1002940"/>
                  <a:pt x="255943" y="985865"/>
                  <a:pt x="291823" y="955964"/>
                </a:cubicBezTo>
                <a:cubicBezTo>
                  <a:pt x="304615" y="945304"/>
                  <a:pt x="320595" y="938915"/>
                  <a:pt x="333387" y="928255"/>
                </a:cubicBezTo>
                <a:cubicBezTo>
                  <a:pt x="348439" y="915712"/>
                  <a:pt x="361096" y="900546"/>
                  <a:pt x="374951" y="886691"/>
                </a:cubicBezTo>
                <a:cubicBezTo>
                  <a:pt x="517883" y="907110"/>
                  <a:pt x="549899" y="862517"/>
                  <a:pt x="596623" y="955964"/>
                </a:cubicBezTo>
                <a:cubicBezTo>
                  <a:pt x="603154" y="969026"/>
                  <a:pt x="605860" y="983673"/>
                  <a:pt x="610478" y="997528"/>
                </a:cubicBezTo>
                <a:cubicBezTo>
                  <a:pt x="605860" y="1066801"/>
                  <a:pt x="604290" y="1136344"/>
                  <a:pt x="596623" y="1205346"/>
                </a:cubicBezTo>
                <a:cubicBezTo>
                  <a:pt x="594482" y="1224613"/>
                  <a:pt x="571510" y="1278191"/>
                  <a:pt x="555060" y="1288473"/>
                </a:cubicBezTo>
                <a:cubicBezTo>
                  <a:pt x="530292" y="1303953"/>
                  <a:pt x="499641" y="1306945"/>
                  <a:pt x="471932" y="1316182"/>
                </a:cubicBezTo>
                <a:cubicBezTo>
                  <a:pt x="458078" y="1320800"/>
                  <a:pt x="442520" y="1321936"/>
                  <a:pt x="430369" y="1330037"/>
                </a:cubicBezTo>
                <a:cubicBezTo>
                  <a:pt x="376654" y="1365847"/>
                  <a:pt x="404602" y="1352481"/>
                  <a:pt x="347242" y="1371600"/>
                </a:cubicBezTo>
                <a:cubicBezTo>
                  <a:pt x="305678" y="1366982"/>
                  <a:pt x="261154" y="1373830"/>
                  <a:pt x="222551" y="1357746"/>
                </a:cubicBezTo>
                <a:cubicBezTo>
                  <a:pt x="201236" y="1348865"/>
                  <a:pt x="199777" y="1315749"/>
                  <a:pt x="180987" y="1302328"/>
                </a:cubicBezTo>
                <a:cubicBezTo>
                  <a:pt x="165493" y="1291260"/>
                  <a:pt x="144042" y="1293091"/>
                  <a:pt x="125569" y="1288473"/>
                </a:cubicBezTo>
                <a:cubicBezTo>
                  <a:pt x="111714" y="1279237"/>
                  <a:pt x="96648" y="1271600"/>
                  <a:pt x="84005" y="1260764"/>
                </a:cubicBezTo>
                <a:cubicBezTo>
                  <a:pt x="31744" y="1215969"/>
                  <a:pt x="33561" y="1212807"/>
                  <a:pt x="878" y="1163782"/>
                </a:cubicBezTo>
                <a:cubicBezTo>
                  <a:pt x="5496" y="1080655"/>
                  <a:pt x="-10642" y="993695"/>
                  <a:pt x="14732" y="914400"/>
                </a:cubicBezTo>
                <a:cubicBezTo>
                  <a:pt x="28666" y="870858"/>
                  <a:pt x="86355" y="855458"/>
                  <a:pt x="111714" y="817419"/>
                </a:cubicBezTo>
                <a:cubicBezTo>
                  <a:pt x="172953" y="725560"/>
                  <a:pt x="100983" y="827628"/>
                  <a:pt x="180987" y="734291"/>
                </a:cubicBezTo>
                <a:cubicBezTo>
                  <a:pt x="196014" y="716759"/>
                  <a:pt x="206223" y="695201"/>
                  <a:pt x="222551" y="678873"/>
                </a:cubicBezTo>
                <a:cubicBezTo>
                  <a:pt x="234325" y="667099"/>
                  <a:pt x="251322" y="661824"/>
                  <a:pt x="264114" y="651164"/>
                </a:cubicBezTo>
                <a:cubicBezTo>
                  <a:pt x="348364" y="580955"/>
                  <a:pt x="258552" y="633163"/>
                  <a:pt x="361096" y="581891"/>
                </a:cubicBezTo>
                <a:cubicBezTo>
                  <a:pt x="379569" y="554182"/>
                  <a:pt x="392966" y="522312"/>
                  <a:pt x="416514" y="498764"/>
                </a:cubicBezTo>
                <a:cubicBezTo>
                  <a:pt x="444223" y="471055"/>
                  <a:pt x="477905" y="448242"/>
                  <a:pt x="499642" y="415637"/>
                </a:cubicBezTo>
                <a:lnTo>
                  <a:pt x="555060" y="332509"/>
                </a:lnTo>
                <a:lnTo>
                  <a:pt x="582769" y="290946"/>
                </a:lnTo>
                <a:cubicBezTo>
                  <a:pt x="587387" y="277091"/>
                  <a:pt x="590092" y="262444"/>
                  <a:pt x="596623" y="249382"/>
                </a:cubicBezTo>
                <a:cubicBezTo>
                  <a:pt x="641111" y="160405"/>
                  <a:pt x="672700" y="228232"/>
                  <a:pt x="610478" y="41564"/>
                </a:cubicBezTo>
                <a:cubicBezTo>
                  <a:pt x="603176" y="19658"/>
                  <a:pt x="573533" y="13855"/>
                  <a:pt x="555060" y="0"/>
                </a:cubicBezTo>
                <a:cubicBezTo>
                  <a:pt x="513496" y="4618"/>
                  <a:pt x="469671" y="-437"/>
                  <a:pt x="430369" y="13855"/>
                </a:cubicBezTo>
                <a:cubicBezTo>
                  <a:pt x="414720" y="19545"/>
                  <a:pt x="403383" y="38784"/>
                  <a:pt x="402660" y="55419"/>
                </a:cubicBezTo>
                <a:cubicBezTo>
                  <a:pt x="395294" y="224832"/>
                  <a:pt x="408182" y="282519"/>
                  <a:pt x="430369" y="415637"/>
                </a:cubicBezTo>
                <a:cubicBezTo>
                  <a:pt x="434987" y="484910"/>
                  <a:pt x="440997" y="554104"/>
                  <a:pt x="444223" y="623455"/>
                </a:cubicBezTo>
                <a:cubicBezTo>
                  <a:pt x="464707" y="1063858"/>
                  <a:pt x="431650" y="879236"/>
                  <a:pt x="471932" y="1080655"/>
                </a:cubicBezTo>
                <a:cubicBezTo>
                  <a:pt x="467314" y="1357746"/>
                  <a:pt x="488209" y="1636441"/>
                  <a:pt x="458078" y="1911928"/>
                </a:cubicBezTo>
                <a:cubicBezTo>
                  <a:pt x="454457" y="1945033"/>
                  <a:pt x="374951" y="1967346"/>
                  <a:pt x="374951" y="1967346"/>
                </a:cubicBezTo>
                <a:cubicBezTo>
                  <a:pt x="324151" y="1962728"/>
                  <a:pt x="270943" y="1969622"/>
                  <a:pt x="222551" y="1953491"/>
                </a:cubicBezTo>
                <a:cubicBezTo>
                  <a:pt x="208697" y="1948873"/>
                  <a:pt x="208696" y="1926532"/>
                  <a:pt x="208696" y="1911928"/>
                </a:cubicBezTo>
                <a:cubicBezTo>
                  <a:pt x="208696" y="1757778"/>
                  <a:pt x="180843" y="1767928"/>
                  <a:pt x="264114" y="1717964"/>
                </a:cubicBezTo>
                <a:cubicBezTo>
                  <a:pt x="272969" y="1712651"/>
                  <a:pt x="282587" y="1708727"/>
                  <a:pt x="291823" y="1704109"/>
                </a:cubicBezTo>
              </a:path>
            </a:pathLst>
          </a:custGeom>
          <a:ln w="57150">
            <a:solidFill>
              <a:srgbClr val="FF0000"/>
            </a:solidFill>
          </a:ln>
          <a:effectLst>
            <a:glow rad="228600">
              <a:schemeClr val="bg1">
                <a:alpha val="40000"/>
              </a:schemeClr>
            </a:glow>
          </a:effectLst>
          <a:scene3d>
            <a:camera prst="isometricOffAxis2Left"/>
            <a:lightRig rig="threePt" dir="t"/>
          </a:scene3d>
          <a:sp3d>
            <a:bevelT w="165100" prst="coolSlant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r-Cyrl-RS" sz="2000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55" name="Freeform 54"/>
          <p:cNvSpPr/>
          <p:nvPr/>
        </p:nvSpPr>
        <p:spPr>
          <a:xfrm rot="1218125">
            <a:off x="488024" y="1529789"/>
            <a:ext cx="653270" cy="1800200"/>
          </a:xfrm>
          <a:custGeom>
            <a:avLst/>
            <a:gdLst>
              <a:gd name="connsiteX0" fmla="*/ 250260 w 645293"/>
              <a:gd name="connsiteY0" fmla="*/ 1122219 h 1967346"/>
              <a:gd name="connsiteX1" fmla="*/ 236405 w 645293"/>
              <a:gd name="connsiteY1" fmla="*/ 1052946 h 1967346"/>
              <a:gd name="connsiteX2" fmla="*/ 291823 w 645293"/>
              <a:gd name="connsiteY2" fmla="*/ 955964 h 1967346"/>
              <a:gd name="connsiteX3" fmla="*/ 333387 w 645293"/>
              <a:gd name="connsiteY3" fmla="*/ 928255 h 1967346"/>
              <a:gd name="connsiteX4" fmla="*/ 374951 w 645293"/>
              <a:gd name="connsiteY4" fmla="*/ 886691 h 1967346"/>
              <a:gd name="connsiteX5" fmla="*/ 596623 w 645293"/>
              <a:gd name="connsiteY5" fmla="*/ 955964 h 1967346"/>
              <a:gd name="connsiteX6" fmla="*/ 610478 w 645293"/>
              <a:gd name="connsiteY6" fmla="*/ 997528 h 1967346"/>
              <a:gd name="connsiteX7" fmla="*/ 596623 w 645293"/>
              <a:gd name="connsiteY7" fmla="*/ 1205346 h 1967346"/>
              <a:gd name="connsiteX8" fmla="*/ 555060 w 645293"/>
              <a:gd name="connsiteY8" fmla="*/ 1288473 h 1967346"/>
              <a:gd name="connsiteX9" fmla="*/ 471932 w 645293"/>
              <a:gd name="connsiteY9" fmla="*/ 1316182 h 1967346"/>
              <a:gd name="connsiteX10" fmla="*/ 430369 w 645293"/>
              <a:gd name="connsiteY10" fmla="*/ 1330037 h 1967346"/>
              <a:gd name="connsiteX11" fmla="*/ 347242 w 645293"/>
              <a:gd name="connsiteY11" fmla="*/ 1371600 h 1967346"/>
              <a:gd name="connsiteX12" fmla="*/ 222551 w 645293"/>
              <a:gd name="connsiteY12" fmla="*/ 1357746 h 1967346"/>
              <a:gd name="connsiteX13" fmla="*/ 180987 w 645293"/>
              <a:gd name="connsiteY13" fmla="*/ 1302328 h 1967346"/>
              <a:gd name="connsiteX14" fmla="*/ 125569 w 645293"/>
              <a:gd name="connsiteY14" fmla="*/ 1288473 h 1967346"/>
              <a:gd name="connsiteX15" fmla="*/ 84005 w 645293"/>
              <a:gd name="connsiteY15" fmla="*/ 1260764 h 1967346"/>
              <a:gd name="connsiteX16" fmla="*/ 878 w 645293"/>
              <a:gd name="connsiteY16" fmla="*/ 1163782 h 1967346"/>
              <a:gd name="connsiteX17" fmla="*/ 14732 w 645293"/>
              <a:gd name="connsiteY17" fmla="*/ 914400 h 1967346"/>
              <a:gd name="connsiteX18" fmla="*/ 111714 w 645293"/>
              <a:gd name="connsiteY18" fmla="*/ 817419 h 1967346"/>
              <a:gd name="connsiteX19" fmla="*/ 180987 w 645293"/>
              <a:gd name="connsiteY19" fmla="*/ 734291 h 1967346"/>
              <a:gd name="connsiteX20" fmla="*/ 222551 w 645293"/>
              <a:gd name="connsiteY20" fmla="*/ 678873 h 1967346"/>
              <a:gd name="connsiteX21" fmla="*/ 264114 w 645293"/>
              <a:gd name="connsiteY21" fmla="*/ 651164 h 1967346"/>
              <a:gd name="connsiteX22" fmla="*/ 361096 w 645293"/>
              <a:gd name="connsiteY22" fmla="*/ 581891 h 1967346"/>
              <a:gd name="connsiteX23" fmla="*/ 416514 w 645293"/>
              <a:gd name="connsiteY23" fmla="*/ 498764 h 1967346"/>
              <a:gd name="connsiteX24" fmla="*/ 499642 w 645293"/>
              <a:gd name="connsiteY24" fmla="*/ 415637 h 1967346"/>
              <a:gd name="connsiteX25" fmla="*/ 555060 w 645293"/>
              <a:gd name="connsiteY25" fmla="*/ 332509 h 1967346"/>
              <a:gd name="connsiteX26" fmla="*/ 582769 w 645293"/>
              <a:gd name="connsiteY26" fmla="*/ 290946 h 1967346"/>
              <a:gd name="connsiteX27" fmla="*/ 596623 w 645293"/>
              <a:gd name="connsiteY27" fmla="*/ 249382 h 1967346"/>
              <a:gd name="connsiteX28" fmla="*/ 610478 w 645293"/>
              <a:gd name="connsiteY28" fmla="*/ 41564 h 1967346"/>
              <a:gd name="connsiteX29" fmla="*/ 555060 w 645293"/>
              <a:gd name="connsiteY29" fmla="*/ 0 h 1967346"/>
              <a:gd name="connsiteX30" fmla="*/ 430369 w 645293"/>
              <a:gd name="connsiteY30" fmla="*/ 13855 h 1967346"/>
              <a:gd name="connsiteX31" fmla="*/ 402660 w 645293"/>
              <a:gd name="connsiteY31" fmla="*/ 55419 h 1967346"/>
              <a:gd name="connsiteX32" fmla="*/ 430369 w 645293"/>
              <a:gd name="connsiteY32" fmla="*/ 415637 h 1967346"/>
              <a:gd name="connsiteX33" fmla="*/ 444223 w 645293"/>
              <a:gd name="connsiteY33" fmla="*/ 623455 h 1967346"/>
              <a:gd name="connsiteX34" fmla="*/ 471932 w 645293"/>
              <a:gd name="connsiteY34" fmla="*/ 1080655 h 1967346"/>
              <a:gd name="connsiteX35" fmla="*/ 458078 w 645293"/>
              <a:gd name="connsiteY35" fmla="*/ 1911928 h 1967346"/>
              <a:gd name="connsiteX36" fmla="*/ 374951 w 645293"/>
              <a:gd name="connsiteY36" fmla="*/ 1967346 h 1967346"/>
              <a:gd name="connsiteX37" fmla="*/ 222551 w 645293"/>
              <a:gd name="connsiteY37" fmla="*/ 1953491 h 1967346"/>
              <a:gd name="connsiteX38" fmla="*/ 208696 w 645293"/>
              <a:gd name="connsiteY38" fmla="*/ 1911928 h 1967346"/>
              <a:gd name="connsiteX39" fmla="*/ 264114 w 645293"/>
              <a:gd name="connsiteY39" fmla="*/ 1717964 h 1967346"/>
              <a:gd name="connsiteX40" fmla="*/ 291823 w 645293"/>
              <a:gd name="connsiteY40" fmla="*/ 1704109 h 1967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645293" h="1967346">
                <a:moveTo>
                  <a:pt x="250260" y="1122219"/>
                </a:moveTo>
                <a:cubicBezTo>
                  <a:pt x="245642" y="1099128"/>
                  <a:pt x="236405" y="1076494"/>
                  <a:pt x="236405" y="1052946"/>
                </a:cubicBezTo>
                <a:cubicBezTo>
                  <a:pt x="236405" y="1002940"/>
                  <a:pt x="255943" y="985865"/>
                  <a:pt x="291823" y="955964"/>
                </a:cubicBezTo>
                <a:cubicBezTo>
                  <a:pt x="304615" y="945304"/>
                  <a:pt x="320595" y="938915"/>
                  <a:pt x="333387" y="928255"/>
                </a:cubicBezTo>
                <a:cubicBezTo>
                  <a:pt x="348439" y="915712"/>
                  <a:pt x="361096" y="900546"/>
                  <a:pt x="374951" y="886691"/>
                </a:cubicBezTo>
                <a:cubicBezTo>
                  <a:pt x="517883" y="907110"/>
                  <a:pt x="549899" y="862517"/>
                  <a:pt x="596623" y="955964"/>
                </a:cubicBezTo>
                <a:cubicBezTo>
                  <a:pt x="603154" y="969026"/>
                  <a:pt x="605860" y="983673"/>
                  <a:pt x="610478" y="997528"/>
                </a:cubicBezTo>
                <a:cubicBezTo>
                  <a:pt x="605860" y="1066801"/>
                  <a:pt x="604290" y="1136344"/>
                  <a:pt x="596623" y="1205346"/>
                </a:cubicBezTo>
                <a:cubicBezTo>
                  <a:pt x="594482" y="1224613"/>
                  <a:pt x="571510" y="1278191"/>
                  <a:pt x="555060" y="1288473"/>
                </a:cubicBezTo>
                <a:cubicBezTo>
                  <a:pt x="530292" y="1303953"/>
                  <a:pt x="499641" y="1306945"/>
                  <a:pt x="471932" y="1316182"/>
                </a:cubicBezTo>
                <a:cubicBezTo>
                  <a:pt x="458078" y="1320800"/>
                  <a:pt x="442520" y="1321936"/>
                  <a:pt x="430369" y="1330037"/>
                </a:cubicBezTo>
                <a:cubicBezTo>
                  <a:pt x="376654" y="1365847"/>
                  <a:pt x="404602" y="1352481"/>
                  <a:pt x="347242" y="1371600"/>
                </a:cubicBezTo>
                <a:cubicBezTo>
                  <a:pt x="305678" y="1366982"/>
                  <a:pt x="261154" y="1373830"/>
                  <a:pt x="222551" y="1357746"/>
                </a:cubicBezTo>
                <a:cubicBezTo>
                  <a:pt x="201236" y="1348865"/>
                  <a:pt x="199777" y="1315749"/>
                  <a:pt x="180987" y="1302328"/>
                </a:cubicBezTo>
                <a:cubicBezTo>
                  <a:pt x="165493" y="1291260"/>
                  <a:pt x="144042" y="1293091"/>
                  <a:pt x="125569" y="1288473"/>
                </a:cubicBezTo>
                <a:cubicBezTo>
                  <a:pt x="111714" y="1279237"/>
                  <a:pt x="96648" y="1271600"/>
                  <a:pt x="84005" y="1260764"/>
                </a:cubicBezTo>
                <a:cubicBezTo>
                  <a:pt x="31744" y="1215969"/>
                  <a:pt x="33561" y="1212807"/>
                  <a:pt x="878" y="1163782"/>
                </a:cubicBezTo>
                <a:cubicBezTo>
                  <a:pt x="5496" y="1080655"/>
                  <a:pt x="-10642" y="993695"/>
                  <a:pt x="14732" y="914400"/>
                </a:cubicBezTo>
                <a:cubicBezTo>
                  <a:pt x="28666" y="870858"/>
                  <a:pt x="86355" y="855458"/>
                  <a:pt x="111714" y="817419"/>
                </a:cubicBezTo>
                <a:cubicBezTo>
                  <a:pt x="172953" y="725560"/>
                  <a:pt x="100983" y="827628"/>
                  <a:pt x="180987" y="734291"/>
                </a:cubicBezTo>
                <a:cubicBezTo>
                  <a:pt x="196014" y="716759"/>
                  <a:pt x="206223" y="695201"/>
                  <a:pt x="222551" y="678873"/>
                </a:cubicBezTo>
                <a:cubicBezTo>
                  <a:pt x="234325" y="667099"/>
                  <a:pt x="251322" y="661824"/>
                  <a:pt x="264114" y="651164"/>
                </a:cubicBezTo>
                <a:cubicBezTo>
                  <a:pt x="348364" y="580955"/>
                  <a:pt x="258552" y="633163"/>
                  <a:pt x="361096" y="581891"/>
                </a:cubicBezTo>
                <a:cubicBezTo>
                  <a:pt x="379569" y="554182"/>
                  <a:pt x="392966" y="522312"/>
                  <a:pt x="416514" y="498764"/>
                </a:cubicBezTo>
                <a:cubicBezTo>
                  <a:pt x="444223" y="471055"/>
                  <a:pt x="477905" y="448242"/>
                  <a:pt x="499642" y="415637"/>
                </a:cubicBezTo>
                <a:lnTo>
                  <a:pt x="555060" y="332509"/>
                </a:lnTo>
                <a:lnTo>
                  <a:pt x="582769" y="290946"/>
                </a:lnTo>
                <a:cubicBezTo>
                  <a:pt x="587387" y="277091"/>
                  <a:pt x="590092" y="262444"/>
                  <a:pt x="596623" y="249382"/>
                </a:cubicBezTo>
                <a:cubicBezTo>
                  <a:pt x="641111" y="160405"/>
                  <a:pt x="672700" y="228232"/>
                  <a:pt x="610478" y="41564"/>
                </a:cubicBezTo>
                <a:cubicBezTo>
                  <a:pt x="603176" y="19658"/>
                  <a:pt x="573533" y="13855"/>
                  <a:pt x="555060" y="0"/>
                </a:cubicBezTo>
                <a:cubicBezTo>
                  <a:pt x="513496" y="4618"/>
                  <a:pt x="469671" y="-437"/>
                  <a:pt x="430369" y="13855"/>
                </a:cubicBezTo>
                <a:cubicBezTo>
                  <a:pt x="414720" y="19545"/>
                  <a:pt x="403383" y="38784"/>
                  <a:pt x="402660" y="55419"/>
                </a:cubicBezTo>
                <a:cubicBezTo>
                  <a:pt x="395294" y="224832"/>
                  <a:pt x="408182" y="282519"/>
                  <a:pt x="430369" y="415637"/>
                </a:cubicBezTo>
                <a:cubicBezTo>
                  <a:pt x="434987" y="484910"/>
                  <a:pt x="440997" y="554104"/>
                  <a:pt x="444223" y="623455"/>
                </a:cubicBezTo>
                <a:cubicBezTo>
                  <a:pt x="464707" y="1063858"/>
                  <a:pt x="431650" y="879236"/>
                  <a:pt x="471932" y="1080655"/>
                </a:cubicBezTo>
                <a:cubicBezTo>
                  <a:pt x="467314" y="1357746"/>
                  <a:pt x="488209" y="1636441"/>
                  <a:pt x="458078" y="1911928"/>
                </a:cubicBezTo>
                <a:cubicBezTo>
                  <a:pt x="454457" y="1945033"/>
                  <a:pt x="374951" y="1967346"/>
                  <a:pt x="374951" y="1967346"/>
                </a:cubicBezTo>
                <a:cubicBezTo>
                  <a:pt x="324151" y="1962728"/>
                  <a:pt x="270943" y="1969622"/>
                  <a:pt x="222551" y="1953491"/>
                </a:cubicBezTo>
                <a:cubicBezTo>
                  <a:pt x="208697" y="1948873"/>
                  <a:pt x="208696" y="1926532"/>
                  <a:pt x="208696" y="1911928"/>
                </a:cubicBezTo>
                <a:cubicBezTo>
                  <a:pt x="208696" y="1757778"/>
                  <a:pt x="180843" y="1767928"/>
                  <a:pt x="264114" y="1717964"/>
                </a:cubicBezTo>
                <a:cubicBezTo>
                  <a:pt x="272969" y="1712651"/>
                  <a:pt x="282587" y="1708727"/>
                  <a:pt x="291823" y="1704109"/>
                </a:cubicBezTo>
              </a:path>
            </a:pathLst>
          </a:custGeom>
          <a:ln w="57150">
            <a:solidFill>
              <a:srgbClr val="20DCF0"/>
            </a:solidFill>
          </a:ln>
          <a:effectLst>
            <a:glow rad="228600">
              <a:schemeClr val="bg1">
                <a:alpha val="40000"/>
              </a:schemeClr>
            </a:glow>
          </a:effectLst>
          <a:scene3d>
            <a:camera prst="isometricOffAxis2Left"/>
            <a:lightRig rig="threePt" dir="t"/>
          </a:scene3d>
          <a:sp3d>
            <a:bevelT w="165100" prst="coolSlant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r-Cyrl-RS" sz="2000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56" name="TextBox 55"/>
          <p:cNvSpPr txBox="1"/>
          <p:nvPr/>
        </p:nvSpPr>
        <p:spPr>
          <a:xfrm rot="21020001">
            <a:off x="4854760" y="2508727"/>
            <a:ext cx="626631" cy="1631216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isometricOffAxis2Left"/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sr-Cyrl-RS" sz="72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♪</a:t>
            </a:r>
            <a:endParaRPr lang="en-US" sz="72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  <a:p>
            <a:endParaRPr lang="sr-Cyrl-RS" sz="28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57" name="TextBox 56"/>
          <p:cNvSpPr txBox="1"/>
          <p:nvPr/>
        </p:nvSpPr>
        <p:spPr>
          <a:xfrm rot="19638841">
            <a:off x="3082644" y="3612673"/>
            <a:ext cx="626631" cy="1200329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isometricOffAxis2Left"/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  <a:scene3d>
              <a:camera prst="isometricOffAxis2Lef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sr-Cyrl-RS" sz="44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♪</a:t>
            </a:r>
            <a:endParaRPr lang="en-US" sz="44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sr-Cyrl-RS" sz="28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58" name="TextBox 57"/>
          <p:cNvSpPr txBox="1"/>
          <p:nvPr/>
        </p:nvSpPr>
        <p:spPr>
          <a:xfrm rot="20692631">
            <a:off x="6996742" y="1748415"/>
            <a:ext cx="1954381" cy="221599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perspectiveHeroicExtremeLeftFacing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r>
              <a:rPr lang="sr-Cyrl-RS" sz="138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>
                  <a:glow rad="228600">
                    <a:schemeClr val="bg1">
                      <a:alpha val="40000"/>
                    </a:schemeClr>
                  </a:glow>
                </a:effectLst>
                <a:sym typeface="Webdings"/>
              </a:rPr>
              <a:t></a:t>
            </a:r>
            <a:endParaRPr lang="sr-Cyrl-RS" sz="138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effectLst>
                <a:glow rad="228600">
                  <a:schemeClr val="bg1">
                    <a:alpha val="40000"/>
                  </a:schemeClr>
                </a:glow>
              </a:effectLst>
            </a:endParaRPr>
          </a:p>
        </p:txBody>
      </p:sp>
      <p:sp>
        <p:nvSpPr>
          <p:cNvPr id="59" name="TextBox 58"/>
          <p:cNvSpPr txBox="1"/>
          <p:nvPr/>
        </p:nvSpPr>
        <p:spPr>
          <a:xfrm rot="368661">
            <a:off x="6203552" y="48564"/>
            <a:ext cx="1075936" cy="3139321"/>
          </a:xfrm>
          <a:prstGeom prst="rect">
            <a:avLst/>
          </a:prstGeom>
          <a:noFill/>
          <a:ln>
            <a:noFill/>
          </a:ln>
          <a:effectLst>
            <a:glow rad="228600">
              <a:schemeClr val="bg1"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isometricOffAxis2Left"/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rtlCol="0">
            <a:spAutoFit/>
            <a:scene3d>
              <a:camera prst="isometricOffAxis2Lef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sr-Cyrl-RS" sz="13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♩</a:t>
            </a:r>
            <a:endParaRPr lang="en-US" sz="13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  <a:p>
            <a:endParaRPr lang="en-US" sz="6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6531271" y="2166925"/>
            <a:ext cx="928459" cy="2139047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isometricOffAxis2Lef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sr-Cyrl-RS" sz="11500" b="1" dirty="0">
                <a:ln w="11430">
                  <a:solidFill>
                    <a:schemeClr val="tx1"/>
                  </a:solidFill>
                </a:ln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♩</a:t>
            </a:r>
            <a:endParaRPr lang="en-US" sz="11500" b="1" dirty="0">
              <a:ln w="11430">
                <a:solidFill>
                  <a:schemeClr val="tx1"/>
                </a:solidFill>
              </a:ln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n-US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cxnSp>
        <p:nvCxnSpPr>
          <p:cNvPr id="61" name="Curved Connector 60"/>
          <p:cNvCxnSpPr/>
          <p:nvPr/>
        </p:nvCxnSpPr>
        <p:spPr>
          <a:xfrm flipV="1">
            <a:off x="2159876" y="3435686"/>
            <a:ext cx="6813117" cy="1019428"/>
          </a:xfrm>
          <a:prstGeom prst="curvedConnector3">
            <a:avLst>
              <a:gd name="adj1" fmla="val 52545"/>
            </a:avLst>
          </a:prstGeom>
          <a:ln w="38100">
            <a:solidFill>
              <a:srgbClr val="9900CC"/>
            </a:solidFill>
          </a:ln>
          <a:effectLst>
            <a:glow rad="139700">
              <a:schemeClr val="bg1"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Box 63"/>
          <p:cNvSpPr txBox="1"/>
          <p:nvPr/>
        </p:nvSpPr>
        <p:spPr>
          <a:xfrm>
            <a:off x="2954973" y="195317"/>
            <a:ext cx="598241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sr-Cyrl-RS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до</a:t>
            </a:r>
            <a:endParaRPr lang="sr-Cyrl-RS" sz="32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6065456" y="4890699"/>
            <a:ext cx="708848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isometricOffAxis2Lef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lang="sr-Cyrl-RS" sz="32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РЕ</a:t>
            </a:r>
            <a:endParaRPr lang="sr-Cyrl-RS" sz="3200" b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1806481" y="5745694"/>
            <a:ext cx="891591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isometricOffAxis1Righ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sr-Cyrl-RS" sz="3200" b="1" dirty="0" smtClean="0">
                <a:ln w="11430"/>
                <a:solidFill>
                  <a:srgbClr val="FF006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МИ</a:t>
            </a:r>
            <a:endParaRPr lang="sr-Cyrl-RS" sz="3200" b="1" dirty="0">
              <a:ln w="11430"/>
              <a:solidFill>
                <a:srgbClr val="FF0066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136916" y="410761"/>
            <a:ext cx="808042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isometricOffAxis1Righ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sr-Cyrl-RS" sz="3200" b="1" dirty="0" smtClean="0">
                <a:ln/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ФА</a:t>
            </a:r>
            <a:endParaRPr lang="sr-Cyrl-RS" sz="3200" b="1" dirty="0">
              <a:ln/>
              <a:solidFill>
                <a:schemeClr val="accent3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4304497" y="410761"/>
            <a:ext cx="1085938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isometricOffAxis2Lef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sr-Cyrl-RS" sz="32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СОЛ</a:t>
            </a:r>
            <a:endParaRPr lang="sr-Cyrl-RS" sz="32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3" name="Rectangle 72"/>
          <p:cNvSpPr/>
          <p:nvPr/>
        </p:nvSpPr>
        <p:spPr>
          <a:xfrm>
            <a:off x="6920496" y="45071"/>
            <a:ext cx="1955985" cy="22159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sr-Cyrl-RS" sz="13800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sym typeface="Webdings"/>
              </a:rPr>
              <a:t></a:t>
            </a:r>
            <a:endParaRPr lang="sr-Cyrl-RS" sz="138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pic>
        <p:nvPicPr>
          <p:cNvPr id="25" name="Picture 2" descr="C:\Users\Jimmy\Pictures\Image109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  <a14:imgEffect>
                      <a14:colorTemperature colorTemp="11200"/>
                    </a14:imgEffect>
                    <a14:imgEffect>
                      <a14:saturation sat="33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5707" t="6683" r="8100"/>
          <a:stretch/>
        </p:blipFill>
        <p:spPr bwMode="auto">
          <a:xfrm>
            <a:off x="386779" y="2788733"/>
            <a:ext cx="3546193" cy="2879444"/>
          </a:xfrm>
          <a:prstGeom prst="rect">
            <a:avLst/>
          </a:prstGeom>
          <a:ln>
            <a:noFill/>
          </a:ln>
          <a:effectLst>
            <a:glow rad="139700">
              <a:schemeClr val="bg1">
                <a:alpha val="40000"/>
              </a:schemeClr>
            </a:glow>
            <a:softEdge rad="112500"/>
          </a:effectLst>
          <a:scene3d>
            <a:camera prst="isometricOffAxis1Right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extBox 25"/>
          <p:cNvSpPr txBox="1"/>
          <p:nvPr/>
        </p:nvSpPr>
        <p:spPr>
          <a:xfrm rot="21013277">
            <a:off x="66583" y="2985259"/>
            <a:ext cx="4608512" cy="230832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sr-Cyrl-RS" sz="2400" b="1" dirty="0" smtClean="0">
                <a:ln w="11430"/>
                <a:solidFill>
                  <a:srgbClr val="FF006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„ МОЈ ДЕДА“</a:t>
            </a:r>
          </a:p>
          <a:p>
            <a:pPr algn="ctr"/>
            <a:r>
              <a:rPr lang="sr-Cyrl-RS" sz="2400" b="1" dirty="0" smtClean="0">
                <a:ln w="11430"/>
                <a:solidFill>
                  <a:srgbClr val="FF006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текст и музика:</a:t>
            </a:r>
          </a:p>
          <a:p>
            <a:pPr algn="ctr"/>
            <a:r>
              <a:rPr lang="sr-Cyrl-RS" sz="2400" b="1" dirty="0" smtClean="0">
                <a:ln w="11430"/>
                <a:solidFill>
                  <a:srgbClr val="FF006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Мирослава Петров</a:t>
            </a:r>
          </a:p>
          <a:p>
            <a:pPr algn="ctr"/>
            <a:r>
              <a:rPr lang="sr-Cyrl-RS" sz="2400" b="1" dirty="0" smtClean="0">
                <a:ln w="11430"/>
                <a:solidFill>
                  <a:srgbClr val="FF006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Сузана Вељковић</a:t>
            </a:r>
          </a:p>
          <a:p>
            <a:pPr algn="ctr"/>
            <a:r>
              <a:rPr lang="sr-Cyrl-RS" sz="2400" b="1" dirty="0" smtClean="0">
                <a:ln w="11430"/>
                <a:solidFill>
                  <a:srgbClr val="FF006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ОШ „ Бранко Миљковић“</a:t>
            </a:r>
          </a:p>
          <a:p>
            <a:pPr algn="ctr"/>
            <a:r>
              <a:rPr lang="sr-Cyrl-RS" sz="2400" b="1" dirty="0" smtClean="0">
                <a:ln w="11430"/>
                <a:solidFill>
                  <a:srgbClr val="FF006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22.03.2012.год. Ниш</a:t>
            </a:r>
            <a:endParaRPr lang="sr-Cyrl-RS" sz="2400" b="1" dirty="0">
              <a:ln w="11430"/>
              <a:solidFill>
                <a:srgbClr val="FF0066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1051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6" dur="3000" tmFilter="0, 0; .2, .5; .8, .5; 1, 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1500" autoRev="1" fill="hold"/>
                                        <p:tgtEl>
                                          <p:spTgt spid="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2" presetClass="entr" presetSubtype="4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24" dur="30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34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26" dur="5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27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8" dur="25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9" dur="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30" dur="25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34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32" dur="10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3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4" dur="5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5" dur="5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36" dur="5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56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9" dur="1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0" dur="1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1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2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" presetID="34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44" dur="10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4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6" dur="5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7" dur="5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48" dur="5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9" presetID="2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50" dur="20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51" dur="20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2" dur="20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anim to="1.5" calcmode="lin" valueType="num">
                                      <p:cBhvr override="childStyle">
                                        <p:cTn id="53" dur="20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54" presetID="34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55" dur="10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5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57" dur="5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58" dur="5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59" dur="5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0" presetID="3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61" dur="1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62" dur="1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63" dur="1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64" dur="1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5" presetID="3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66" dur="1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67" dur="1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68" dur="1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69" dur="1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0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71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2" presetID="22" presetClass="entr" presetSubtype="4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path" presetSubtype="0" repeatCount="indefinite" accel="50000" decel="50000" fill="hold" grpId="2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0 C 0.033 0 0.06 0.027 0.06 0.06 C 0.06 0.099 0.03 0.113 0.012 0.119 L -0.012 0.125 C -0.03 0.131 -0.06 0.146 -0.06 0.19 C -0.06 0.218 -0.033 0.25 0 0.25 C 0.033 0.25 0.06 0.218 0.06 0.19 C 0.06 0.146 0.03 0.131 0.012 0.125 L -0.012 0.119 C -0.03 0.113 -0.06 0.099 -0.06 0.06 C -0.06 0.027 -0.033 0 0 0 Z" pathEditMode="relative" ptsTypes="">
                                      <p:cBhvr>
                                        <p:cTn id="76" dur="3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7" presetID="2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 dir="cw">
                                      <p:cBhvr override="childStyle">
                                        <p:cTn id="78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9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0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81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61" presetClass="path" presetSubtype="0" repeatCount="indefinite" accel="50000" decel="50000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.00678 0.01111 C -0.00121 0.0192 -0.01024 0.02706 -0.01423 0.03701 C -0.01822 0.04811 -0.02031 0.06106 -0.02222 0.07401 C -0.0243 0.08719 -0.02222 0.09806 -0.02031 0.11009 C -0.01822 0.12119 -0.01527 0.13321 -0.00815 0.14316 C -0.00225 0.1531 0.00782 0.1612 0.01875 0.16721 C 0.02882 0.17299 0.0408 0.17715 0.05278 0.17901 C 0.06476 0.18109 0.07674 0.18109 0.08785 0.17901 C 0.09983 0.17715 0.11077 0.17207 0.1198 0.1642 C 0.12882 0.15703 0.13681 0.14802 0.1408 0.13715 C 0.14584 0.1272 0.14775 0.11309 0.14775 0.10199 C 0.14879 0.09112 0.14775 0.07817 0.14271 0.06707 C 0.13785 0.05713 0.12882 0.04903 0.11685 0.0451 C 0.10469 0.04209 0.09271 0.04603 0.08473 0.0532 C 0.07778 0.06013 0.07275 0.071 0.07171 0.08419 C 0.07171 0.09714 0.07275 0.10916 0.07778 0.11911 C 0.08282 0.12905 0.08178 0.13113 0.10174 0.14408 C 0.1198 0.15819 0.13785 0.15403 0.14879 0.15518 C 0.15973 0.15518 0.16875 0.15102 0.17969 0.14709 C 0.19185 0.142 0.20174 0.13321 0.20886 0.12512 C 0.2158 0.11703 0.21875 0.10708 0.22275 0.09112 C 0.2257 0.07517 0.2257 0.06707 0.2257 0.05505 C 0.2257 0.04302 0.2257 0.03099 0.2257 0.0192 " pathEditMode="relative" rAng="0" ptsTypes="fffffffffffffffffffffff">
                                      <p:cBhvr>
                                        <p:cTn id="83" dur="3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392" y="8488"/>
                                    </p:animMotion>
                                  </p:childTnLst>
                                </p:cTn>
                              </p:par>
                              <p:par>
                                <p:cTn id="84" presetID="48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0 C 0.008 0.008 0.017 0.016 0.021 0.026 C 0.025 0.037 0.027 0.05 0.029 0.063 C 0.031 0.076 0.029 0.087 0.027 0.099 C 0.025 0.11 0.022 0.122 0.015 0.132 C 0.009 0.142 -0.001 0.15 -0.012 0.156 C -0.022 0.162 -0.034 0.166 -0.046 0.168 C -0.058 0.17 -0.07 0.17 -0.081 0.168 C -0.093 0.166 -0.104 0.161 -0.113 0.153 C -0.122 0.146 -0.13 0.137 -0.134 0.126 C -0.139 0.116 -0.141 0.102 -0.141 0.091 C -0.142 0.08 -0.141 0.067 -0.136 0.056 C -0.131 0.046 -0.122 0.038 -0.11 0.034 C -0.098 0.031 -0.086 0.035 -0.078 0.042 C -0.071 0.049 -0.066 0.06 -0.065 0.073 C -0.065 0.086 -0.066 0.098 -0.071 0.108 C -0.076 0.118 -0.075 0.12 -0.095 0.133 C -0.113 0.147 -0.131 0.143 -0.142 0.144 C -0.153 0.144 -0.162 0.14 -0.173 0.136 C -0.185 0.131 -0.195 0.122 -0.202 0.114 C -0.209 0.106 -0.212 0.096 -0.216 0.08 C -0.219 0.064 -0.219 0.056 -0.219 0.044 C -0.219 0.032 -0.219 0.02 -0.219 0.008 E" pathEditMode="relative" ptsTypes="">
                                      <p:cBhvr>
                                        <p:cTn id="85" dur="5000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6" presetID="53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0 C -0.066 0.006 -0.115 0.021 -0.115 0.033 C -0.115 0.044 -0.067 0.052 -0.003 0.052 C 0.061 0.052 0.115 0.044 0.115 0.033 C 0.115 0.021 0.059 0.018 -0.005 0.026 C -0.068 0.035 -0.115 0.05 -0.115 0.061 C -0.115 0.072 -0.066 0.081 -0.003 0.081 C 0.061 0.081 0.115 0.072 0.115 0.061 C 0.115 0.05 0.059 0.047 -0.004 0.055 C -0.068 0.063 -0.115 0.078 -0.115 0.089 C -0.115 0.101 -0.066 0.11 -0.002 0.11 C 0.061 0.11 0.115 0.101 0.115 0.089 C 0.115 0.079 0.059 0.076 -0.004 0.083 C -0.067 0.091 -0.115 0.107 -0.115 0.118 C -0.115 0.129 -0.065 0.138 -0.002 0.138 C 0.063 0.138 0.115 0.129 0.115 0.118 C 0.115 0.107 0.06 0.104 -0.003 0.112 C -0.066 0.12 -0.115 0.135 -0.115 0.146 C -0.115 0.158 -0.065 0.166 -0.001 0.166 C 0.063 0.166 0.115 0.157 0.115 0.146 C 0.115 0.135 0.06 0.132 -0.003 0.14 C -0.066 0.148 -0.115 0.164 -0.115 0.174 C -0.115 0.185 -0.064 0.194 -0.001 0.194 C 0.063 0.194 0.115 0.185 0.115 0.174 C 0.115 0.164 0.061 0.161 -0.003 0.168 C -0.066 0.176 -0.115 0.192 -0.115 0.203 C -0.115 0.213 -0.064 0.223 0 0.223 C 0.064 0.223 0.115 0.214 0.115 0.203 C 0.115 0.192 0.061 0.189 -0.002 0.197 C -0.065 0.205 -0.116 0.22 -0.115 0.231 C -0.114 0.242 -0.064 0.25 0 0.25 C 0.064 0.25 0.115 0.241 0.115 0.23 C 0.115 0.22 0.063 0.217 0 0.226 E" pathEditMode="relative" ptsTypes="">
                                      <p:cBhvr>
                                        <p:cTn id="87" dur="5000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8" presetID="64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4.72222E-6 -4.62535E-8 L 0.00851 -0.72248 " pathEditMode="relative" rAng="0" ptsTypes="AA">
                                      <p:cBhvr>
                                        <p:cTn id="89" dur="50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7" y="-36124"/>
                                    </p:animMotion>
                                  </p:childTnLst>
                                </p:cTn>
                              </p:par>
                              <p:par>
                                <p:cTn id="90" presetID="4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0 C 0.003 -0.019 0.007 -0.037 0.015 -0.037 C 0.024 -0.037 0.027 -0.019 0.03 0 C 0.034 0.021 0.037 0.042 0.047 0.042 C 0.056 0.042 0.059 0.021 0.063 0 C 0.065 -0.019 0.069 -0.037 0.078 -0.037 C 0.086 -0.037 0.09 -0.019 0.093 0 C 0.096 0.021 0.1 0.042 0.109 0.042 C 0.118 0.042 0.125 0 0.125 0 C 0.128 -0.019 0.131 -0.037 0.14 -0.037 C 0.149 -0.037 0.152 -0.019 0.155 0 C 0.159 0.021 0.162 0.042 0.172 0.042 C 0.181 0.042 0.184 0.021 0.187 0 C 0.191 -0.019 0.194 -0.037 0.203 -0.037 C 0.211 -0.037 0.215 -0.019 0.218 0 C 0.221 0.021 0.225 0.042 0.234 0.042 C 0.243 0.042 0.246 0.021 0.25 0 E" pathEditMode="relative" ptsTypes="">
                                      <p:cBhvr>
                                        <p:cTn id="91" dur="5000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2" presetID="52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26 0.01133 C 0.00122 0.0363 0.06233 0.05827 0.13924 0.05943 C 0.20018 0.06128 0.25018 0.04926 0.25122 0.03422 C 0.25122 0.01942 0.20226 0.00531 0.14028 0.00439 C 0.10921 0.00439 0.08125 0.00624 0.06129 0.01133 C 0.0323 0.01827 0.01528 0.02937 0.01528 0.04232 C 0.01528 0.04926 0.02032 0.05642 0.02934 0.06244 C 0.05018 0.07539 0.09132 0.08441 0.1382 0.08533 C 0.19323 0.08741 0.2382 0.07631 0.2382 0.06336 C 0.23924 0.04926 0.19428 0.03723 0.13924 0.03538 C 0.11129 0.03538 0.08629 0.03723 0.06719 0.04139 C 0.04219 0.04833 0.02622 0.05943 0.02622 0.0703 C 0.02622 0.07631 0.03125 0.08233 0.03924 0.08834 C 0.05834 0.09944 0.09428 0.10823 0.13733 0.10939 C 0.18733 0.11031 0.22726 0.10037 0.22726 0.08834 C 0.2283 0.07631 0.1882 0.06521 0.1382 0.06429 C 0.1132 0.06336 0.09028 0.06521 0.07327 0.06938 C 0.05018 0.07539 0.03733 0.08441 0.03733 0.09528 C 0.03733 0.10037 0.04132 0.10638 0.04827 0.11124 C 0.06528 0.12141 0.09827 0.12927 0.13629 0.13043 C 0.18125 0.13043 0.21719 0.12234 0.21719 0.11124 C 0.21719 0.10037 0.1823 0.09042 0.13733 0.08926 C 0.11528 0.08926 0.09428 0.09135 0.07934 0.09435 C 0.05834 0.09944 0.04618 0.10823 0.04532 0.11725 C 0.04532 0.12234 0.05018 0.12742 0.05625 0.13136 C 0.07118 0.1413 0.10122 0.14824 0.13525 0.14824 C 0.17518 0.14939 0.20834 0.14223 0.20834 0.13228 C 0.20921 0.12234 0.17622 0.11332 0.13629 0.11239 C 0.11632 0.11239 0.09723 0.11332 0.08421 0.11725 C 0.06528 0.12141 0.05434 0.12927 0.05434 0.13737 C 0.05434 0.14223 0.0573 0.14639 0.0632 0.15032 C 0.07726 0.15934 0.1033 0.16535 0.13421 0.16628 C 0.17118 0.16628 0.20018 0.16026 0.20018 0.15124 C 0.20122 0.14223 0.17223 0.13436 0.13525 0.13344 C 0.11719 0.13344 0.10122 0.13436 0.08924 0.13737 C 0.07223 0.1413 0.06233 0.14824 0.06233 0.15633 C 0.06233 0.16026 0.06528 0.16327 0.07032 0.16743 C 0.0823 0.1753 0.10625 0.18038 0.13421 0.18131 C 0.16719 0.18223 0.19323 0.17622 0.19323 0.16743 C 0.19323 0.16026 0.16823 0.1524 0.13525 0.1524 C 0.11823 0.15124 0.1033 0.15333 0.09219 0.15541 C 0.07726 0.15934 0.06823 0.16535 0.06823 0.17229 C 0.06823 0.17622 0.07118 0.17923 0.07622 0.18223 C 0.08733 0.1894 0.10921 0.19426 0.13334 0.19542 C 0.1632 0.19634 0.18733 0.19033 0.18733 0.18339 C 0.18733 0.1753 0.1632 0.16928 0.13421 0.16836 C 0.12032 0.16836 0.10625 0.16928 0.09618 0.17229 C 0.0823 0.1753 0.07431 0.18038 0.07431 0.18732 C 0.07431 0.19033 0.07726 0.19334 0.08125 0.19634 C 0.09132 0.20235 0.11025 0.20744 0.13334 0.20744 C 0.15921 0.20837 0.18125 0.20328 0.18125 0.19634 C 0.18125 0.19033 0.16025 0.18432 0.13334 0.18432 C 0.12118 0.18339 0.10834 0.18432 0.09931 0.1864 C 0.08733 0.19033 0.08021 0.19542 0.08021 0.20027 C 0.08021 0.20328 0.0823 0.20629 0.08629 0.20837 C 0.09532 0.21438 0.11233 0.21831 0.13334 0.21924 C 0.1573 0.21924 0.17622 0.21438 0.17622 0.20929 C 0.17622 0.20328 0.1573 0.19727 0.13334 0.19727 C 0.12118 0.19727 0.11025 0.19842 0.1033 0.20027 C 0.09132 0.20235 0.08525 0.20744 0.08525 0.2123 C 0.08525 0.21438 0.08733 0.21739 0.09028 0.21924 C 0.09827 0.22525 0.11424 0.22826 0.1323 0.22941 C 0.15434 0.22941 0.17118 0.22525 0.17118 0.22039 C 0.17118 0.21438 0.15434 0.21022 0.13334 0.20929 C 0.12223 0.20929 0.11233 0.21022 0.10521 0.2123 C 0.09532 0.21438 0.08924 0.21831 0.08924 0.2234 C 0.08924 0.22525 0.09132 0.22733 0.09428 0.22941 " pathEditMode="relative" rAng="0" ptsTypes="fffffffffffffffffffffffffffffffffffffffffffffffffffffffffffffffffff">
                                      <p:cBhvr>
                                        <p:cTn id="93" dur="5000" fill="hold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396" y="10546"/>
                                    </p:animMotion>
                                  </p:childTnLst>
                                </p:cTn>
                              </p:par>
                              <p:par>
                                <p:cTn id="94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95" dur="50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97" dur="5000" fill="hold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99" dur="5000" fill="hold"/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101" dur="5000" fill="hold"/>
                                        <p:tgtEl>
                                          <p:spTgt spid="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103" dur="5000" fill="hold"/>
                                        <p:tgtEl>
                                          <p:spTgt spid="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105" dur="5000" fill="hold"/>
                                        <p:tgtEl>
                                          <p:spTgt spid="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  <p:bldP spid="54" grpId="1" animBg="1"/>
      <p:bldP spid="54" grpId="2" animBg="1"/>
      <p:bldP spid="55" grpId="0" animBg="1"/>
      <p:bldP spid="55" grpId="1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5">
                <a:lumMod val="40000"/>
                <a:lumOff val="60000"/>
              </a:schemeClr>
            </a:gs>
            <a:gs pos="13000">
              <a:schemeClr val="tx2">
                <a:lumMod val="40000"/>
                <a:lumOff val="60000"/>
              </a:schemeClr>
            </a:gs>
            <a:gs pos="28000">
              <a:srgbClr val="2CE3EC"/>
            </a:gs>
            <a:gs pos="42999">
              <a:schemeClr val="accent1">
                <a:lumMod val="40000"/>
                <a:lumOff val="60000"/>
              </a:schemeClr>
            </a:gs>
            <a:gs pos="58000">
              <a:srgbClr val="C1F1EF"/>
            </a:gs>
            <a:gs pos="72000">
              <a:schemeClr val="tx2">
                <a:lumMod val="40000"/>
                <a:lumOff val="60000"/>
              </a:schemeClr>
            </a:gs>
            <a:gs pos="87000">
              <a:srgbClr val="C1F1EF"/>
            </a:gs>
            <a:gs pos="100000">
              <a:schemeClr val="accent5">
                <a:lumMod val="7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620688"/>
            <a:ext cx="9144000" cy="513986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endParaRPr lang="sr-Cyrl-CS" sz="40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sr-Cyrl-CS" sz="3200" b="1" dirty="0" smtClean="0">
                <a:ln w="11430">
                  <a:solidFill>
                    <a:schemeClr val="tx1"/>
                  </a:solidFill>
                </a:ln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Наставна </a:t>
            </a:r>
            <a:r>
              <a:rPr lang="sr-Cyrl-CS" sz="3200" b="1" dirty="0">
                <a:ln w="11430">
                  <a:solidFill>
                    <a:schemeClr val="tx1"/>
                  </a:solidFill>
                </a:ln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јединица</a:t>
            </a:r>
            <a:r>
              <a:rPr lang="sr-Cyrl-RS" sz="3200" b="1" dirty="0">
                <a:ln w="11430">
                  <a:solidFill>
                    <a:schemeClr val="tx1"/>
                  </a:solidFill>
                </a:ln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је предвиђена планом и програмом за Музичку културу у трећем разреду. </a:t>
            </a:r>
            <a:endParaRPr lang="sr-Cyrl-RS" sz="3200" b="1" dirty="0" smtClean="0">
              <a:ln w="11430">
                <a:solidFill>
                  <a:schemeClr val="tx1"/>
                </a:solidFill>
              </a:ln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sr-Cyrl-RS" sz="3200" b="1" dirty="0" smtClean="0">
                <a:ln w="11430">
                  <a:solidFill>
                    <a:schemeClr val="tx1"/>
                  </a:solidFill>
                </a:ln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sr-Cyrl-RS" sz="3200" b="1" dirty="0">
                <a:ln w="11430">
                  <a:solidFill>
                    <a:schemeClr val="tx1"/>
                  </a:solidFill>
                </a:ln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корелацији је са садржајима </a:t>
            </a:r>
            <a:r>
              <a:rPr lang="sr-Cyrl-RS" sz="3200" b="1" dirty="0" smtClean="0">
                <a:ln w="11430">
                  <a:solidFill>
                    <a:schemeClr val="tx1"/>
                  </a:solidFill>
                </a:ln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предмета: </a:t>
            </a:r>
            <a:r>
              <a:rPr lang="sr-Cyrl-RS" sz="3200" b="1" dirty="0">
                <a:ln w="11430">
                  <a:solidFill>
                    <a:schemeClr val="tx1"/>
                  </a:solidFill>
                </a:ln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Српски језик, Физичко васпитање, Ликовна култура, као и садржајима слободних активности који су део наставног плана и програма за трећи разред.</a:t>
            </a:r>
            <a:endParaRPr lang="en-US" sz="3200" b="1" dirty="0">
              <a:ln w="11430">
                <a:solidFill>
                  <a:schemeClr val="tx1"/>
                </a:solidFill>
              </a:ln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sr-Cyrl-RS" sz="32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9926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 dir="in"/>
      </p:transition>
    </mc:Choice>
    <mc:Fallback xmlns="">
      <p:transition spd="slow">
        <p:zoom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">
              <a:srgbClr val="CCFFFF"/>
            </a:gs>
            <a:gs pos="50000">
              <a:srgbClr val="0A128C"/>
            </a:gs>
            <a:gs pos="70000">
              <a:srgbClr val="181CC7"/>
            </a:gs>
            <a:gs pos="91000">
              <a:srgbClr val="7005D4"/>
            </a:gs>
            <a:gs pos="97750">
              <a:srgbClr val="002060"/>
            </a:gs>
            <a:gs pos="95500">
              <a:srgbClr val="0070C0"/>
            </a:gs>
            <a:gs pos="99437">
              <a:srgbClr val="003D86"/>
            </a:gs>
            <a:gs pos="98875">
              <a:srgbClr val="003379"/>
            </a:gs>
            <a:gs pos="100000">
              <a:srgbClr val="004692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181" y="0"/>
            <a:ext cx="8964488" cy="1656184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perspectiveRelaxed"/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prstTxWarp prst="textCurveDown">
              <a:avLst>
                <a:gd name="adj" fmla="val 28197"/>
              </a:avLst>
            </a:prstTxWarp>
            <a:spAutoFit/>
            <a:scene3d>
              <a:camera prst="perspectiveRelaxed"/>
              <a:lightRig rig="brightRoom" dir="t"/>
            </a:scene3d>
            <a:sp3d extrusionH="57150" contourW="6350" prstMaterial="plastic">
              <a:bevelT w="20320" h="20320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sr-Cyrl-RS" sz="11500" b="1" spc="300" dirty="0" smtClean="0">
                <a:ln w="11430" cmpd="sng">
                  <a:solidFill>
                    <a:srgbClr val="86DADE"/>
                  </a:solidFill>
                  <a:prstDash val="solid"/>
                  <a:miter lim="800000"/>
                </a:ln>
                <a:solidFill>
                  <a:srgbClr val="C1F5FB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МОЈ ДЕДА</a:t>
            </a:r>
            <a:endParaRPr lang="sr-Cyrl-RS" sz="11500" b="1" cap="all" dirty="0">
              <a:ln w="11430" cmpd="sng">
                <a:solidFill>
                  <a:srgbClr val="86DADE"/>
                </a:solidFill>
                <a:prstDash val="solid"/>
                <a:miter lim="800000"/>
              </a:ln>
              <a:solidFill>
                <a:srgbClr val="C1F5FB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  <a:reflection blurRad="6350" stA="55000" endA="300" endPos="455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-756592" y="1690449"/>
            <a:ext cx="6120878" cy="699363"/>
          </a:xfrm>
          <a:prstGeom prst="rect">
            <a:avLst/>
          </a:prstGeom>
          <a:noFill/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txBody>
          <a:bodyPr wrap="square" rtlCol="0">
            <a:prstTxWarp prst="textWave2">
              <a:avLst>
                <a:gd name="adj1" fmla="val 4352"/>
                <a:gd name="adj2" fmla="val 0"/>
              </a:avLst>
            </a:prstTxWarp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sr-Cyrl-RS" sz="800" b="1" cap="all" dirty="0" smtClean="0">
                <a:ln w="0"/>
                <a:solidFill>
                  <a:srgbClr val="CCFFFF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Текст и музика:</a:t>
            </a:r>
          </a:p>
          <a:p>
            <a:pPr algn="ctr"/>
            <a:r>
              <a:rPr lang="sr-Cyrl-RS" sz="800" b="1" cap="all" dirty="0" smtClean="0">
                <a:ln w="0"/>
                <a:solidFill>
                  <a:srgbClr val="CCFFFF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Мирослава Петров</a:t>
            </a:r>
            <a:endParaRPr lang="sr-Cyrl-RS" sz="800" b="1" cap="all" dirty="0">
              <a:ln w="0"/>
              <a:solidFill>
                <a:srgbClr val="CCFFFF"/>
              </a:solidFill>
              <a:effectLst>
                <a:reflection blurRad="12700" stA="50000" endPos="50000" dist="5000" dir="5400000" sy="-100000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900035" y="5510742"/>
            <a:ext cx="1210588" cy="1323439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sr-Cyrl-RS" sz="8000" b="1" dirty="0">
                <a:ln/>
                <a:solidFill>
                  <a:srgbClr val="1B7901"/>
                </a:solidFill>
                <a:sym typeface="Webdings"/>
              </a:rPr>
              <a:t></a:t>
            </a:r>
            <a:endParaRPr lang="sr-Cyrl-RS" sz="8000" b="1" dirty="0">
              <a:ln/>
              <a:solidFill>
                <a:srgbClr val="1B790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626582" y="1824687"/>
            <a:ext cx="1210588" cy="1323439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perspectiveHeroicExtremeLeftFacing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r>
              <a:rPr lang="sr-Cyrl-RS" sz="80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>
                  <a:glow rad="228600">
                    <a:schemeClr val="bg1">
                      <a:alpha val="40000"/>
                    </a:schemeClr>
                  </a:glow>
                </a:effectLst>
                <a:sym typeface="Webdings"/>
              </a:rPr>
              <a:t></a:t>
            </a:r>
            <a:endParaRPr lang="sr-Cyrl-RS" sz="80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effectLst>
                <a:glow rad="228600">
                  <a:schemeClr val="bg1">
                    <a:alpha val="40000"/>
                  </a:schemeClr>
                </a:glo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6528" y="2839288"/>
            <a:ext cx="1210588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sr-Cyrl-RS" sz="8000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sym typeface="Webdings"/>
              </a:rPr>
              <a:t></a:t>
            </a:r>
            <a:endParaRPr lang="sr-Cyrl-RS" sz="80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217061" y="3148126"/>
            <a:ext cx="6552727" cy="3024336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/>
            <a:r>
              <a:rPr lang="sr-Cyrl-RS" sz="1600" b="1" dirty="0" smtClean="0">
                <a:ln w="19050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Деда, деда, дедице,</a:t>
            </a:r>
          </a:p>
          <a:p>
            <a:pPr algn="ctr"/>
            <a:r>
              <a:rPr lang="sr-Cyrl-RS" sz="1600" b="1" dirty="0">
                <a:ln w="19050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ј</a:t>
            </a:r>
            <a:r>
              <a:rPr lang="sr-Cyrl-RS" sz="1600" b="1" dirty="0" smtClean="0">
                <a:ln w="19050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 ти пружам ручице,</a:t>
            </a:r>
          </a:p>
          <a:p>
            <a:pPr algn="ctr"/>
            <a:r>
              <a:rPr lang="sr-Cyrl-RS" sz="1600" b="1" dirty="0">
                <a:ln w="19050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sr-Cyrl-RS" sz="1600" b="1" dirty="0" smtClean="0">
                <a:ln w="19050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ти мени осмех свој,</a:t>
            </a:r>
          </a:p>
          <a:p>
            <a:pPr algn="ctr"/>
            <a:r>
              <a:rPr lang="sr-Cyrl-RS" sz="1600" b="1" dirty="0">
                <a:ln w="19050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</a:t>
            </a:r>
            <a:r>
              <a:rPr lang="sr-Cyrl-RS" sz="1600" b="1" dirty="0" smtClean="0">
                <a:ln w="19050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 си добри  деда мој.</a:t>
            </a:r>
            <a:endParaRPr lang="sr-Cyrl-RS" sz="1600" b="1" dirty="0">
              <a:ln w="19050">
                <a:solidFill>
                  <a:srgbClr val="FFFF00"/>
                </a:solidFill>
                <a:prstDash val="solid"/>
              </a:ln>
              <a:solidFill>
                <a:srgbClr val="FFFF0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1911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24" dur="2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2" presetClass="entr" presetSubtype="6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0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31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2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anim to="1.5" calcmode="lin" valueType="num">
                                      <p:cBhvr override="childStyle">
                                        <p:cTn id="33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4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4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41" dur="10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4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3" dur="5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4" dur="5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45" dur="5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6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8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1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51" dur="1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1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54" dur="1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1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57" dur="10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7500">
              <a:srgbClr val="38BF70"/>
            </a:gs>
            <a:gs pos="25000">
              <a:srgbClr val="6FCE90"/>
            </a:gs>
            <a:gs pos="0">
              <a:srgbClr val="A6FA98"/>
            </a:gs>
            <a:gs pos="50000">
              <a:srgbClr val="43DDAA"/>
            </a:gs>
            <a:gs pos="100000">
              <a:schemeClr val="accent3">
                <a:lumMod val="20000"/>
                <a:lumOff val="80000"/>
              </a:schemeClr>
            </a:gs>
          </a:gsLst>
          <a:lin ang="135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16632"/>
            <a:ext cx="9144000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sr-Cyrl-RS" sz="2400" b="1" dirty="0" smtClean="0">
                <a:latin typeface="Times New Roman" pitchFamily="18" charset="0"/>
                <a:cs typeface="Times New Roman" pitchFamily="18" charset="0"/>
              </a:rPr>
              <a:t>КАРАКТЕРИСТИКЕ  ЧАСА :</a:t>
            </a:r>
          </a:p>
          <a:p>
            <a:pPr algn="just"/>
            <a:endParaRPr lang="sr-Cyrl-RS" sz="2400" b="1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buFont typeface="Wingdings" pitchFamily="2" charset="2"/>
              <a:buChar char="§"/>
            </a:pPr>
            <a:r>
              <a:rPr lang="sr-Cyrl-RS" sz="2400" b="1" dirty="0" smtClean="0">
                <a:latin typeface="Times New Roman" pitchFamily="18" charset="0"/>
                <a:cs typeface="Times New Roman" pitchFamily="18" charset="0"/>
              </a:rPr>
              <a:t>Примена групног облика рада</a:t>
            </a:r>
          </a:p>
          <a:p>
            <a:pPr algn="just"/>
            <a:endParaRPr lang="sr-Cyrl-RS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buFont typeface="Wingdings" pitchFamily="2" charset="2"/>
              <a:buChar char="§"/>
            </a:pPr>
            <a:r>
              <a:rPr lang="sr-Cyrl-RS" sz="2400" b="1" dirty="0" smtClean="0">
                <a:latin typeface="Times New Roman" pitchFamily="18" charset="0"/>
                <a:cs typeface="Times New Roman" pitchFamily="18" charset="0"/>
              </a:rPr>
              <a:t>Увођење проблемске ситуације        </a:t>
            </a:r>
            <a:r>
              <a:rPr lang="sr-Cyrl-RS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ТОН</a:t>
            </a:r>
            <a:r>
              <a:rPr lang="sr-Cyrl-RS" sz="24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sr-Cyrl-RS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ЛА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sr-Cyrl-RS" sz="2400" b="1" dirty="0" smtClean="0">
                <a:latin typeface="Times New Roman" pitchFamily="18" charset="0"/>
                <a:cs typeface="Times New Roman" pitchFamily="18" charset="0"/>
              </a:rPr>
              <a:t>Примена индивидуализације преко задатака </a:t>
            </a:r>
          </a:p>
          <a:p>
            <a:pPr algn="just"/>
            <a:r>
              <a:rPr lang="sr-Cyrl-R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RS" sz="2400" b="1" dirty="0" smtClean="0">
                <a:latin typeface="Times New Roman" pitchFamily="18" charset="0"/>
                <a:cs typeface="Times New Roman" pitchFamily="18" charset="0"/>
              </a:rPr>
              <a:t>    на три нивоа тежине 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sr-Cyrl-RS" sz="2400" b="1" dirty="0" smtClean="0">
                <a:latin typeface="Times New Roman" pitchFamily="18" charset="0"/>
                <a:cs typeface="Times New Roman" pitchFamily="18" charset="0"/>
              </a:rPr>
              <a:t>Примена вршњачког учења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sr-Cyrl-RS" sz="2400" b="1" dirty="0" smtClean="0">
                <a:latin typeface="Times New Roman" pitchFamily="18" charset="0"/>
                <a:cs typeface="Times New Roman" pitchFamily="18" charset="0"/>
              </a:rPr>
              <a:t>Презентовање рада од стране </a:t>
            </a:r>
          </a:p>
          <a:p>
            <a:pPr algn="just"/>
            <a:r>
              <a:rPr lang="sr-Cyrl-RS" sz="2400" b="1" dirty="0" smtClean="0">
                <a:latin typeface="Times New Roman" pitchFamily="18" charset="0"/>
                <a:cs typeface="Times New Roman" pitchFamily="18" charset="0"/>
              </a:rPr>
              <a:t>     свих ученика у групи</a:t>
            </a:r>
          </a:p>
          <a:p>
            <a:pPr algn="just"/>
            <a:endParaRPr lang="sr-Cyrl-RS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sr-Cyrl-RS" sz="2400" b="1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buFont typeface="Wingdings" pitchFamily="2" charset="2"/>
              <a:buChar char="§"/>
            </a:pPr>
            <a:r>
              <a:rPr lang="sr-Cyrl-RS" sz="2400" b="1" dirty="0" smtClean="0">
                <a:latin typeface="Times New Roman" pitchFamily="18" charset="0"/>
                <a:cs typeface="Times New Roman" pitchFamily="18" charset="0"/>
              </a:rPr>
              <a:t>Коришћење мултимедијалних средстава</a:t>
            </a:r>
            <a:endParaRPr lang="sr-Cyrl-RS" sz="2400" b="1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buFont typeface="Wingdings" pitchFamily="2" charset="2"/>
              <a:buChar char="§"/>
            </a:pPr>
            <a:r>
              <a:rPr lang="sr-Cyrl-RS" sz="2400" b="1" dirty="0" smtClean="0">
                <a:latin typeface="Times New Roman" pitchFamily="18" charset="0"/>
                <a:cs typeface="Times New Roman" pitchFamily="18" charset="0"/>
              </a:rPr>
              <a:t>Примена методе активног учења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sr-Cyrl-RS" sz="2400" b="1" dirty="0" smtClean="0">
                <a:latin typeface="Times New Roman" pitchFamily="18" charset="0"/>
                <a:cs typeface="Times New Roman" pitchFamily="18" charset="0"/>
              </a:rPr>
              <a:t>Максимално ангажовање и активност свих ученика,</a:t>
            </a:r>
          </a:p>
          <a:p>
            <a:pPr algn="just"/>
            <a:r>
              <a:rPr lang="sr-Cyrl-R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RS" sz="2400" b="1" dirty="0" smtClean="0">
                <a:latin typeface="Times New Roman" pitchFamily="18" charset="0"/>
                <a:cs typeface="Times New Roman" pitchFamily="18" charset="0"/>
              </a:rPr>
              <a:t>    али и наставника, без имало празног хода</a:t>
            </a:r>
            <a:r>
              <a:rPr lang="sr-Cyrl-RS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sr-Cyrl-RS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 descr="C:\Users\Jimmy\Pictures\suza\suza 013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9553" b="15025"/>
          <a:stretch/>
        </p:blipFill>
        <p:spPr bwMode="auto">
          <a:xfrm>
            <a:off x="5088238" y="124903"/>
            <a:ext cx="1726974" cy="126914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C:\Users\Jimmy\Pictures\suza\suza 012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3284" t="14726" r="3134" b="10548"/>
          <a:stretch/>
        </p:blipFill>
        <p:spPr bwMode="auto">
          <a:xfrm>
            <a:off x="4511177" y="3068960"/>
            <a:ext cx="2033504" cy="1217832"/>
          </a:xfrm>
          <a:prstGeom prst="rect">
            <a:avLst/>
          </a:prstGeom>
          <a:ln>
            <a:noFill/>
          </a:ln>
          <a:effectLst>
            <a:softEdge rad="112500"/>
          </a:effectLst>
          <a:extLst/>
        </p:spPr>
      </p:pic>
      <p:pic>
        <p:nvPicPr>
          <p:cNvPr id="6" name="Picture 5" descr="C:\Users\Jimmy\Pictures\suza\suza 004.jpg"/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29728" t="14532" r="23792" b="39914"/>
          <a:stretch/>
        </p:blipFill>
        <p:spPr bwMode="auto">
          <a:xfrm>
            <a:off x="6804248" y="3890232"/>
            <a:ext cx="1994132" cy="146582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7507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chemeClr val="tx2">
                <a:lumMod val="75000"/>
              </a:schemeClr>
            </a:gs>
            <a:gs pos="13000">
              <a:schemeClr val="tx2">
                <a:lumMod val="60000"/>
                <a:lumOff val="40000"/>
              </a:schemeClr>
            </a:gs>
            <a:gs pos="28000">
              <a:schemeClr val="accent4">
                <a:lumMod val="60000"/>
                <a:lumOff val="40000"/>
              </a:schemeClr>
            </a:gs>
            <a:gs pos="42999">
              <a:schemeClr val="tx2">
                <a:lumMod val="60000"/>
                <a:lumOff val="40000"/>
              </a:schemeClr>
            </a:gs>
            <a:gs pos="65000">
              <a:srgbClr val="4677B4"/>
            </a:gs>
            <a:gs pos="58000">
              <a:schemeClr val="accent1">
                <a:lumMod val="75000"/>
              </a:schemeClr>
            </a:gs>
            <a:gs pos="72000">
              <a:schemeClr val="tx2">
                <a:lumMod val="60000"/>
                <a:lumOff val="40000"/>
              </a:schemeClr>
            </a:gs>
            <a:gs pos="87000">
              <a:schemeClr val="accent1">
                <a:lumMod val="60000"/>
                <a:lumOff val="40000"/>
              </a:schemeClr>
            </a:gs>
            <a:gs pos="93500">
              <a:srgbClr val="56759B"/>
            </a:gs>
            <a:gs pos="100000">
              <a:schemeClr val="tx2">
                <a:lumMod val="75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80713" y="2996952"/>
            <a:ext cx="792088" cy="1862048"/>
          </a:xfrm>
          <a:prstGeom prst="rect">
            <a:avLst/>
          </a:prstGeom>
          <a:noFill/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txBody>
          <a:bodyPr wrap="square" rtlCol="0">
            <a:spAutoFit/>
            <a:scene3d>
              <a:camera prst="perspectiveContrastingLeftFacing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/>
            <a:r>
              <a:rPr lang="sr-Cyrl-RS" sz="115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М</a:t>
            </a:r>
            <a:endParaRPr lang="sr-Cyrl-RS" sz="115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effectLst>
                <a:glow rad="228600">
                  <a:schemeClr val="bg1">
                    <a:alpha val="40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9512" y="-3428600"/>
            <a:ext cx="3863558" cy="11079956"/>
          </a:xfrm>
          <a:prstGeom prst="rect">
            <a:avLst/>
          </a:prstGeom>
          <a:noFill/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ContrastingLeftFacing"/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txBody>
          <a:bodyPr wrap="none" rtlCol="0">
            <a:spAutoFit/>
            <a:sp3d extrusionH="57150">
              <a:bevelT w="82550" h="38100" prst="coolSlant"/>
            </a:sp3d>
          </a:bodyPr>
          <a:lstStyle/>
          <a:p>
            <a:r>
              <a:rPr lang="sr-Cyrl-RS" sz="71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з</a:t>
            </a:r>
            <a:endParaRPr lang="sr-Cyrl-RS" sz="496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effectLst>
                <a:glow rad="228600">
                  <a:schemeClr val="bg1">
                    <a:alpha val="40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187538" y="-2397549"/>
            <a:ext cx="1912923" cy="4508927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ContrastingLeftFacing"/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txBody>
          <a:bodyPr wrap="square" rtlCol="0">
            <a:spAutoFit/>
            <a:scene3d>
              <a:camera prst="perspectiveContrastingLeftFacing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r>
              <a:rPr lang="sr-Cyrl-RS" sz="287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,</a:t>
            </a:r>
            <a:endParaRPr lang="sr-Cyrl-RS" sz="287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effectLst>
                <a:glow rad="228600">
                  <a:schemeClr val="bg1">
                    <a:alpha val="40000"/>
                  </a:schemeClr>
                </a:glow>
              </a:effectLst>
            </a:endParaRPr>
          </a:p>
        </p:txBody>
      </p:sp>
      <p:sp>
        <p:nvSpPr>
          <p:cNvPr id="9" name="Teardrop 8"/>
          <p:cNvSpPr/>
          <p:nvPr/>
        </p:nvSpPr>
        <p:spPr>
          <a:xfrm rot="225825">
            <a:off x="4947993" y="902654"/>
            <a:ext cx="2304087" cy="5412663"/>
          </a:xfrm>
          <a:prstGeom prst="teardrop">
            <a:avLst>
              <a:gd name="adj" fmla="val 200000"/>
            </a:avLst>
          </a:prstGeom>
          <a:solidFill>
            <a:srgbClr val="002060"/>
          </a:solidFill>
          <a:ln w="34925">
            <a:solidFill>
              <a:srgbClr val="FFFFFF"/>
            </a:solidFill>
          </a:ln>
          <a:effectLst>
            <a:glow rad="228600">
              <a:schemeClr val="bg1">
                <a:alpha val="40000"/>
              </a:schemeClr>
            </a:glow>
            <a:outerShdw blurRad="317500" dir="2700000" algn="ctr">
              <a:srgbClr val="000000">
                <a:alpha val="43000"/>
              </a:srgbClr>
            </a:outerShdw>
            <a:softEdge rad="127000"/>
          </a:effectLst>
          <a:scene3d>
            <a:camera prst="perspectiveRelaxed"/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40653" y="6018252"/>
            <a:ext cx="2664296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sr-Cyrl-RS" sz="40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Решење:</a:t>
            </a:r>
            <a:endParaRPr lang="sr-Cyrl-RS" sz="40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934243" y="5589240"/>
            <a:ext cx="832803" cy="132343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sr-Cyrl-RS" sz="80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</a:t>
            </a:r>
            <a:endParaRPr lang="sr-Cyrl-RS" sz="80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953935" y="5802808"/>
            <a:ext cx="413453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sr-Cyrl-RS" sz="54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</a:t>
            </a:r>
            <a:endParaRPr lang="sr-Cyrl-RS" sz="54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633721" y="5589240"/>
            <a:ext cx="596638" cy="1323439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sr-Cyrl-RS" sz="80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</a:t>
            </a:r>
            <a:endParaRPr lang="sr-Cyrl-RS" sz="80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423258" y="5802808"/>
            <a:ext cx="583814" cy="92333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sr-Cyrl-RS" sz="54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</a:t>
            </a:r>
            <a:endParaRPr lang="sr-Cyrl-RS" sz="54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100036" y="5589240"/>
            <a:ext cx="776175" cy="1323439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sr-Cyrl-RS" sz="80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</a:t>
            </a:r>
            <a:endParaRPr lang="sr-Cyrl-RS" sz="80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997382" y="5589240"/>
            <a:ext cx="697627" cy="1323439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sr-Cyrl-RS" sz="80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</a:t>
            </a:r>
            <a:endParaRPr lang="sr-Cyrl-RS" sz="80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799450" y="5602753"/>
            <a:ext cx="776175" cy="1323439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sr-Cyrl-RS" sz="80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</a:t>
            </a:r>
            <a:endParaRPr lang="sr-Cyrl-RS" sz="80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346195" y="4386578"/>
            <a:ext cx="1954381" cy="221599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perspectiveHeroicExtremeLeftFacing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r>
              <a:rPr lang="sr-Cyrl-RS" sz="138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>
                  <a:glow rad="228600">
                    <a:schemeClr val="bg1">
                      <a:alpha val="40000"/>
                    </a:schemeClr>
                  </a:glow>
                </a:effectLst>
                <a:sym typeface="Webdings"/>
              </a:rPr>
              <a:t></a:t>
            </a:r>
            <a:endParaRPr lang="sr-Cyrl-RS" sz="138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effectLst>
                <a:glow rad="228600">
                  <a:schemeClr val="bg1">
                    <a:alpha val="40000"/>
                  </a:schemeClr>
                </a:glo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757795" y="1080313"/>
            <a:ext cx="2018501" cy="4508927"/>
          </a:xfrm>
          <a:prstGeom prst="rect">
            <a:avLst/>
          </a:prstGeom>
          <a:noFill/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txBody>
          <a:bodyPr wrap="none" rtlCol="0">
            <a:spAutoFit/>
            <a:sp3d extrusionH="57150">
              <a:bevelT w="82550" h="38100" prst="coolSlant"/>
            </a:sp3d>
          </a:bodyPr>
          <a:lstStyle/>
          <a:p>
            <a:r>
              <a:rPr lang="sr-Cyrl-RS" sz="287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>
                  <a:glow rad="228600">
                    <a:schemeClr val="bg1">
                      <a:alpha val="40000"/>
                    </a:schemeClr>
                  </a:glow>
                </a:effectLst>
              </a:rPr>
              <a:t>+</a:t>
            </a:r>
            <a:endParaRPr lang="sr-Cyrl-RS" sz="287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effectLst>
                <a:glow rad="228600">
                  <a:schemeClr val="bg1">
                    <a:alpha val="40000"/>
                  </a:schemeClr>
                </a:glow>
              </a:effectLst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1986362"/>
              </p:ext>
            </p:extLst>
          </p:nvPr>
        </p:nvGraphicFramePr>
        <p:xfrm>
          <a:off x="561745" y="3114809"/>
          <a:ext cx="6314466" cy="9883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837" name="Packager Shell Object" showAsIcon="1" r:id="rId3" imgW="4382280" imgH="685800" progId="Package">
                  <p:embed/>
                </p:oleObj>
              </mc:Choice>
              <mc:Fallback>
                <p:oleObj name="Packager Shell Object" showAsIcon="1" r:id="rId3" imgW="4382280" imgH="68580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61745" y="3114809"/>
                        <a:ext cx="6314466" cy="98835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/>
          <p:cNvSpPr/>
          <p:nvPr/>
        </p:nvSpPr>
        <p:spPr>
          <a:xfrm>
            <a:off x="1815275" y="147077"/>
            <a:ext cx="469077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sr-Cyrl-RS" sz="2800" b="1" dirty="0" smtClean="0">
                <a:ln w="10541" cmpd="sng">
                  <a:solidFill>
                    <a:sysClr val="windowText" lastClr="000000"/>
                  </a:solidFill>
                  <a:prstDash val="solid"/>
                </a:ln>
                <a:latin typeface="Times New Roman" pitchFamily="18" charset="0"/>
                <a:cs typeface="Times New Roman" pitchFamily="18" charset="0"/>
              </a:rPr>
              <a:t>ОВАКО </a:t>
            </a:r>
            <a:r>
              <a:rPr lang="sr-Cyrl-RS" sz="2800" b="1" dirty="0">
                <a:ln w="10541" cmpd="sng">
                  <a:solidFill>
                    <a:sysClr val="windowText" lastClr="000000"/>
                  </a:solidFill>
                  <a:prstDash val="solid"/>
                </a:ln>
                <a:latin typeface="Times New Roman" pitchFamily="18" charset="0"/>
                <a:cs typeface="Times New Roman" pitchFamily="18" charset="0"/>
              </a:rPr>
              <a:t>ЈЕ ЗАПОЧЕО ЧАС</a:t>
            </a:r>
          </a:p>
        </p:txBody>
      </p:sp>
    </p:spTree>
    <p:extLst>
      <p:ext uri="{BB962C8B-B14F-4D97-AF65-F5344CB8AC3E}">
        <p14:creationId xmlns:p14="http://schemas.microsoft.com/office/powerpoint/2010/main" val="2828732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l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9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5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8000"/>
                            </p:stCondLst>
                            <p:childTnLst>
                              <p:par>
                                <p:cTn id="27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0"/>
                            </p:stCondLst>
                            <p:childTnLst>
                              <p:par>
                                <p:cTn id="3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2000" tmFilter="0,0; .5, 1; 1, 1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200"/>
                            </p:stCondLst>
                            <p:childTnLst>
                              <p:par>
                                <p:cTn id="48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200"/>
                            </p:stCondLst>
                            <p:childTnLst>
                              <p:par>
                                <p:cTn id="55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200"/>
                            </p:stCondLst>
                            <p:childTnLst>
                              <p:par>
                                <p:cTn id="62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6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200"/>
                            </p:stCondLst>
                            <p:childTnLst>
                              <p:par>
                                <p:cTn id="69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7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7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7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7200"/>
                            </p:stCondLst>
                            <p:childTnLst>
                              <p:par>
                                <p:cTn id="76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7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8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8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2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8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8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8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8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9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9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9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8200"/>
                            </p:stCondLst>
                            <p:childTnLst>
                              <p:par>
                                <p:cTn id="95" presetID="49" presetClass="exit" presetSubtype="0" accel="100000" fill="hold" nodeType="afterEffect">
                                  <p:stCondLst>
                                    <p:cond delay="3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96" dur="10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9" dur="10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12200"/>
                            </p:stCondLst>
                            <p:childTnLst>
                              <p:par>
                                <p:cTn id="102" presetID="6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Scale>
                                      <p:cBhvr>
                                        <p:cTn id="103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3200"/>
                            </p:stCondLst>
                            <p:childTnLst>
                              <p:par>
                                <p:cTn id="105" presetID="6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Scale>
                                      <p:cBhvr>
                                        <p:cTn id="106" dur="1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4200"/>
                            </p:stCondLst>
                            <p:childTnLst>
                              <p:par>
                                <p:cTn id="10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6200"/>
                            </p:stCondLst>
                            <p:childTnLst>
                              <p:par>
                                <p:cTn id="114" presetID="4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30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30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30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19200"/>
                            </p:stCondLst>
                            <p:childTnLst>
                              <p:par>
                                <p:cTn id="120" presetID="34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21" dur="10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2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23" dur="5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24" dur="5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25" dur="5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2"/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1">
                <a:lumMod val="50000"/>
                <a:lumOff val="50000"/>
              </a:schemeClr>
            </a:gs>
            <a:gs pos="13000">
              <a:srgbClr val="5F5F5F"/>
            </a:gs>
            <a:gs pos="21001">
              <a:srgbClr val="5F5F5F"/>
            </a:gs>
            <a:gs pos="63000">
              <a:schemeClr val="tx1"/>
            </a:gs>
            <a:gs pos="67000">
              <a:schemeClr val="tx1">
                <a:lumMod val="65000"/>
                <a:lumOff val="35000"/>
              </a:schemeClr>
            </a:gs>
            <a:gs pos="69000">
              <a:srgbClr val="292929"/>
            </a:gs>
            <a:gs pos="82001">
              <a:srgbClr val="777777"/>
            </a:gs>
            <a:gs pos="91001">
              <a:srgbClr val="8F8F8F"/>
            </a:gs>
            <a:gs pos="100000">
              <a:schemeClr val="bg1">
                <a:lumMod val="6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5" name="Picture 3" descr="C:\Users\Jimmy\Pictures\suza\suza 002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-1" t="35025" r="5821" b="9851"/>
          <a:stretch/>
        </p:blipFill>
        <p:spPr bwMode="auto">
          <a:xfrm rot="20487713">
            <a:off x="3706049" y="1471363"/>
            <a:ext cx="4341541" cy="1905875"/>
          </a:xfrm>
          <a:prstGeom prst="rect">
            <a:avLst/>
          </a:prstGeom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6" name="Picture 4" descr="C:\Users\Jimmy\Pictures\suza\suza 003.jpg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5822" t="37891" r="9403" b="8656"/>
          <a:stretch/>
        </p:blipFill>
        <p:spPr bwMode="auto">
          <a:xfrm rot="767018">
            <a:off x="4406903" y="2866444"/>
            <a:ext cx="3957312" cy="1871331"/>
          </a:xfrm>
          <a:prstGeom prst="rect">
            <a:avLst/>
          </a:prstGeom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  <a:softEdge rad="112500"/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artDeco"/>
            <a:bevelB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4" name="Picture 2" descr="C:\Users\Jimmy\Pictures\suza\suza 001.jpg"/>
          <p:cNvPicPr>
            <a:picLocks noChangeAspect="1" noChangeArrowheads="1"/>
          </p:cNvPicPr>
          <p:nvPr/>
        </p:nvPicPr>
        <p:blipFill rotWithShape="1">
          <a:blip r:embed="rId6" cstate="email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34826" r="8209"/>
          <a:stretch/>
        </p:blipFill>
        <p:spPr bwMode="auto">
          <a:xfrm rot="2109862">
            <a:off x="3368860" y="4270646"/>
            <a:ext cx="3816906" cy="2032580"/>
          </a:xfrm>
          <a:prstGeom prst="rect">
            <a:avLst/>
          </a:prstGeom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  <a:softEdge rad="112500"/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riblet"/>
            <a:bevelB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7" name="Picture 5" descr="C:\Users\Jimmy\Pictures\suza\suza 043.jpg"/>
          <p:cNvPicPr>
            <a:picLocks noChangeAspect="1" noChangeArrowheads="1"/>
          </p:cNvPicPr>
          <p:nvPr/>
        </p:nvPicPr>
        <p:blipFill rotWithShape="1">
          <a:blip r:embed="rId8" cstate="email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25393" t="16543" r="38251" b="12249"/>
          <a:stretch/>
        </p:blipFill>
        <p:spPr bwMode="auto">
          <a:xfrm rot="21275677">
            <a:off x="1209435" y="1792516"/>
            <a:ext cx="2476296" cy="3637572"/>
          </a:xfrm>
          <a:prstGeom prst="ellipse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  <a:softEdge rad="112500"/>
          </a:effectLst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-540568" y="44359"/>
            <a:ext cx="705678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r-Cyrl-RS" sz="3200" b="1" dirty="0" smtClean="0">
                <a:ln w="10541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Певање дечије песме</a:t>
            </a:r>
          </a:p>
          <a:p>
            <a:pPr algn="ctr"/>
            <a:r>
              <a:rPr lang="sr-Cyrl-RS" sz="3200" b="1" dirty="0" smtClean="0">
                <a:ln w="10541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„Кад </a:t>
            </a:r>
            <a:r>
              <a:rPr lang="sr-Cyrl-RS" sz="3200" b="1" dirty="0">
                <a:ln w="10541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си срећан“</a:t>
            </a:r>
            <a:r>
              <a:rPr lang="sr-Cyrl-RS" sz="3200" b="1" dirty="0" smtClean="0">
                <a:ln w="10541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           </a:t>
            </a:r>
            <a:endParaRPr lang="en-US" sz="3200" b="1" dirty="0">
              <a:ln w="10541" cmpd="sng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5179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600"/>
                            </p:stCondLst>
                            <p:childTnLst>
                              <p:par>
                                <p:cTn id="18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184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184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600"/>
                            </p:stCondLst>
                            <p:childTnLst>
                              <p:par>
                                <p:cTn id="3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0"/>
                                        <p:tgtEl>
                                          <p:spTgt spid="18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">
              <a:srgbClr val="CCFFFF"/>
            </a:gs>
            <a:gs pos="50000">
              <a:srgbClr val="0A128C"/>
            </a:gs>
            <a:gs pos="70000">
              <a:srgbClr val="181CC7"/>
            </a:gs>
            <a:gs pos="91000">
              <a:srgbClr val="7005D4"/>
            </a:gs>
            <a:gs pos="97750">
              <a:srgbClr val="002060"/>
            </a:gs>
            <a:gs pos="95500">
              <a:srgbClr val="0070C0"/>
            </a:gs>
            <a:gs pos="99437">
              <a:srgbClr val="003D86"/>
            </a:gs>
            <a:gs pos="98875">
              <a:srgbClr val="003379"/>
            </a:gs>
            <a:gs pos="100000">
              <a:srgbClr val="004692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16632"/>
            <a:ext cx="8964488" cy="3384376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perspectiveRelaxed"/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prstTxWarp prst="textCurveDown">
              <a:avLst>
                <a:gd name="adj" fmla="val 28197"/>
              </a:avLst>
            </a:prstTxWarp>
            <a:spAutoFit/>
            <a:scene3d>
              <a:camera prst="perspectiveRelaxed"/>
              <a:lightRig rig="brightRoom" dir="t"/>
            </a:scene3d>
            <a:sp3d extrusionH="57150" contourW="6350" prstMaterial="plastic">
              <a:bevelT w="20320" h="20320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sr-Cyrl-RS" sz="11500" b="1" spc="300" dirty="0" smtClean="0">
                <a:ln w="11430" cmpd="sng">
                  <a:solidFill>
                    <a:srgbClr val="86DADE"/>
                  </a:solidFill>
                  <a:prstDash val="solid"/>
                  <a:miter lim="800000"/>
                </a:ln>
                <a:solidFill>
                  <a:srgbClr val="C1F5FB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МОЈ ДЕДА</a:t>
            </a:r>
            <a:endParaRPr lang="sr-Cyrl-RS" sz="11500" b="1" cap="all" dirty="0">
              <a:ln w="11430" cmpd="sng">
                <a:solidFill>
                  <a:srgbClr val="86DADE"/>
                </a:solidFill>
                <a:prstDash val="solid"/>
                <a:miter lim="800000"/>
              </a:ln>
              <a:solidFill>
                <a:srgbClr val="C1F5FB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  <a:reflection blurRad="6350" stA="55000" endA="300" endPos="455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 rot="864600">
            <a:off x="-805857" y="3569206"/>
            <a:ext cx="6003185" cy="1951836"/>
          </a:xfrm>
          <a:prstGeom prst="rect">
            <a:avLst/>
          </a:prstGeom>
          <a:noFill/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txBody>
          <a:bodyPr wrap="square" rtlCol="0">
            <a:prstTxWarp prst="textWave2">
              <a:avLst>
                <a:gd name="adj1" fmla="val 4352"/>
                <a:gd name="adj2" fmla="val 0"/>
              </a:avLst>
            </a:prstTxWarp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sr-Cyrl-RS" sz="800" b="1" cap="all" dirty="0" smtClean="0">
                <a:ln w="0"/>
                <a:solidFill>
                  <a:srgbClr val="CCFFFF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Текст и музика:</a:t>
            </a:r>
          </a:p>
          <a:p>
            <a:pPr algn="ctr"/>
            <a:r>
              <a:rPr lang="sr-Cyrl-RS" sz="800" b="1" cap="all" dirty="0" smtClean="0">
                <a:ln w="0"/>
                <a:solidFill>
                  <a:srgbClr val="CCFFFF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Мирослава Петров</a:t>
            </a:r>
            <a:endParaRPr lang="sr-Cyrl-RS" sz="800" b="1" cap="all" dirty="0">
              <a:ln w="0"/>
              <a:solidFill>
                <a:srgbClr val="CCFFFF"/>
              </a:solidFill>
              <a:effectLst>
                <a:reflection blurRad="12700" stA="50000" endPos="50000" dist="5000" dir="5400000" sy="-100000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348028" y="3345408"/>
            <a:ext cx="1954381" cy="221599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sr-Cyrl-RS" sz="13800" b="1" dirty="0">
                <a:ln/>
                <a:solidFill>
                  <a:srgbClr val="66FD3D"/>
                </a:solidFill>
                <a:sym typeface="Webdings"/>
              </a:rPr>
              <a:t></a:t>
            </a:r>
            <a:endParaRPr lang="sr-Cyrl-RS" sz="13800" b="1" dirty="0">
              <a:ln/>
              <a:solidFill>
                <a:srgbClr val="66FD3D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876256" y="4336089"/>
            <a:ext cx="1954381" cy="221599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perspectiveHeroicExtremeLeftFacing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r>
              <a:rPr lang="sr-Cyrl-RS" sz="138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>
                  <a:glow rad="228600">
                    <a:schemeClr val="bg1">
                      <a:alpha val="40000"/>
                    </a:schemeClr>
                  </a:glow>
                </a:effectLst>
                <a:sym typeface="Webdings"/>
              </a:rPr>
              <a:t></a:t>
            </a:r>
            <a:endParaRPr lang="sr-Cyrl-RS" sz="138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effectLst>
                <a:glow rad="228600">
                  <a:schemeClr val="bg1">
                    <a:alpha val="40000"/>
                  </a:schemeClr>
                </a:glo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508104" y="4041989"/>
            <a:ext cx="1955985" cy="22159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sr-Cyrl-RS" sz="13800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sym typeface="Webdings"/>
              </a:rPr>
              <a:t></a:t>
            </a:r>
            <a:endParaRPr lang="sr-Cyrl-RS" sz="138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46277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3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3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3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3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24" dur="2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2" presetClass="entr" presetSubtype="6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3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3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0" dur="3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31" dur="3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2" dur="3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anim to="1.5" calcmode="lin" valueType="num">
                                      <p:cBhvr override="childStyle">
                                        <p:cTn id="33" dur="3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4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3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3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4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41" dur="10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4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3" dur="5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4" dur="5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45" dur="5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/>
            </a:gs>
            <a:gs pos="68750">
              <a:srgbClr val="D69391"/>
            </a:gs>
            <a:gs pos="67500">
              <a:srgbClr val="D28F8D"/>
            </a:gs>
            <a:gs pos="65000">
              <a:srgbClr val="CB8886"/>
            </a:gs>
            <a:gs pos="60000">
              <a:srgbClr val="BC7A78"/>
            </a:gs>
            <a:gs pos="50000">
              <a:schemeClr val="accent2">
                <a:lumMod val="60000"/>
                <a:lumOff val="40000"/>
              </a:schemeClr>
            </a:gs>
            <a:gs pos="40000">
              <a:srgbClr val="BC7A78"/>
            </a:gs>
            <a:gs pos="30000">
              <a:schemeClr val="accent2">
                <a:lumMod val="60000"/>
                <a:lumOff val="40000"/>
              </a:schemeClr>
            </a:gs>
            <a:gs pos="70000">
              <a:schemeClr val="accent2">
                <a:lumMod val="60000"/>
                <a:lumOff val="40000"/>
              </a:schemeClr>
            </a:gs>
            <a:gs pos="100000">
              <a:schemeClr val="accent2">
                <a:lumMod val="7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C:\Users\Jimmy\Pictures\Suzana,ogledni čas\suza 009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8794" t="22759" r="24655" b="23563"/>
          <a:stretch/>
        </p:blipFill>
        <p:spPr bwMode="auto">
          <a:xfrm>
            <a:off x="517778" y="648014"/>
            <a:ext cx="4342254" cy="3091206"/>
          </a:xfrm>
          <a:prstGeom prst="round2DiagRect">
            <a:avLst>
              <a:gd name="adj1" fmla="val 0"/>
              <a:gd name="adj2" fmla="val 50000"/>
            </a:avLst>
          </a:prstGeom>
          <a:ln w="88900" cap="sq">
            <a:noFill/>
            <a:miter lim="800000"/>
          </a:ln>
          <a:effectLst/>
          <a:scene3d>
            <a:camera prst="isometricOffAxis1Right"/>
            <a:lightRig rig="contrasting" dir="t">
              <a:rot lat="0" lon="0" rev="7800000"/>
            </a:lightRig>
          </a:scene3d>
          <a:sp3d>
            <a:bevelT w="139700" h="1397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6" descr="C:\Users\Jimmy\Pictures\Suzana,ogledni čas\suza 008.jpg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5517" t="17075" r="7232" b="21776"/>
          <a:stretch/>
        </p:blipFill>
        <p:spPr bwMode="auto">
          <a:xfrm>
            <a:off x="4572000" y="3356992"/>
            <a:ext cx="4075416" cy="2857706"/>
          </a:xfrm>
          <a:prstGeom prst="round2DiagRect">
            <a:avLst>
              <a:gd name="adj1" fmla="val 0"/>
              <a:gd name="adj2" fmla="val 50000"/>
            </a:avLst>
          </a:prstGeom>
          <a:ln w="88900" cap="sq">
            <a:noFill/>
            <a:miter lim="800000"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0" y="3751729"/>
            <a:ext cx="4572000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>
              <a:buFont typeface="Wingdings" pitchFamily="2" charset="2"/>
              <a:buChar char="§"/>
            </a:pPr>
            <a:r>
              <a:rPr lang="sr-Cyrl-RS" sz="2400" b="1" dirty="0" smtClean="0">
                <a:latin typeface="Times New Roman" pitchFamily="18" charset="0"/>
                <a:cs typeface="Times New Roman" pitchFamily="18" charset="0"/>
              </a:rPr>
              <a:t>Ученици извлаче </a:t>
            </a:r>
            <a:r>
              <a:rPr lang="sr-Cyrl-RS" sz="2400" b="1" dirty="0">
                <a:latin typeface="Times New Roman" pitchFamily="18" charset="0"/>
                <a:cs typeface="Times New Roman" pitchFamily="18" charset="0"/>
              </a:rPr>
              <a:t>по једну картицу са одређеним симболом на њој (осмина ноте, четвртина ноте и </a:t>
            </a:r>
            <a:r>
              <a:rPr lang="sr-Cyrl-RS" sz="2400" b="1" dirty="0" smtClean="0">
                <a:latin typeface="Times New Roman" pitchFamily="18" charset="0"/>
                <a:cs typeface="Times New Roman" pitchFamily="18" charset="0"/>
              </a:rPr>
              <a:t>виолински </a:t>
            </a:r>
            <a:r>
              <a:rPr lang="sr-Cyrl-RS" sz="2400" b="1" dirty="0">
                <a:latin typeface="Times New Roman" pitchFamily="18" charset="0"/>
                <a:cs typeface="Times New Roman" pitchFamily="18" charset="0"/>
              </a:rPr>
              <a:t>кључ) </a:t>
            </a:r>
            <a:endParaRPr lang="sr-Cyrl-RS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ctr">
              <a:buFont typeface="Wingdings" pitchFamily="2" charset="2"/>
              <a:buChar char="§"/>
            </a:pPr>
            <a:r>
              <a:rPr lang="sr-Cyrl-R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RS" sz="2400" b="1" dirty="0" smtClean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sr-Cyrl-RS" sz="2400" b="1" dirty="0" smtClean="0">
                <a:latin typeface="Times New Roman" pitchFamily="18" charset="0"/>
                <a:cs typeface="Times New Roman" pitchFamily="18" charset="0"/>
              </a:rPr>
              <a:t>купљају </a:t>
            </a:r>
            <a:r>
              <a:rPr lang="sr-Cyrl-RS" sz="2400" b="1" dirty="0">
                <a:latin typeface="Times New Roman" pitchFamily="18" charset="0"/>
                <a:cs typeface="Times New Roman" pitchFamily="18" charset="0"/>
              </a:rPr>
              <a:t>се око стола на коме се налази картица са истим таквим симболом.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  <a:p>
            <a:endParaRPr lang="sr-Cyrl-RS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5007390" y="1052736"/>
            <a:ext cx="367126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r-Cyrl-RS" sz="2400" b="1" dirty="0">
                <a:latin typeface="Times New Roman" pitchFamily="18" charset="0"/>
                <a:cs typeface="Times New Roman" pitchFamily="18" charset="0"/>
              </a:rPr>
              <a:t>Подела ученика на групе</a:t>
            </a:r>
          </a:p>
          <a:p>
            <a:pPr algn="ctr"/>
            <a:r>
              <a:rPr lang="sr-Cyrl-RS" sz="2400" b="1" dirty="0">
                <a:latin typeface="Times New Roman" pitchFamily="18" charset="0"/>
                <a:cs typeface="Times New Roman" pitchFamily="18" charset="0"/>
              </a:rPr>
              <a:t> (око 5 минута</a:t>
            </a:r>
            <a:r>
              <a:rPr lang="sr-Cyrl-RS" sz="2400" b="1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sr-Cyrl-RS" sz="2400" b="1" dirty="0">
              <a:latin typeface="Times New Roman" pitchFamily="18" charset="0"/>
              <a:cs typeface="Times New Roman" pitchFamily="18" charset="0"/>
            </a:endParaRPr>
          </a:p>
          <a:p>
            <a:endParaRPr lang="sr-Cyrl-RS" sz="2400" dirty="0"/>
          </a:p>
        </p:txBody>
      </p:sp>
    </p:spTree>
    <p:extLst>
      <p:ext uri="{BB962C8B-B14F-4D97-AF65-F5344CB8AC3E}">
        <p14:creationId xmlns:p14="http://schemas.microsoft.com/office/powerpoint/2010/main" val="2417579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4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4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4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4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accel="1000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00" accel="1000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2500">
              <a:srgbClr val="F3B3C7"/>
            </a:gs>
            <a:gs pos="0">
              <a:srgbClr val="FF99FF"/>
            </a:gs>
            <a:gs pos="25000">
              <a:srgbClr val="FDA1DE"/>
            </a:gs>
            <a:gs pos="75000">
              <a:srgbClr val="CC99FF"/>
            </a:gs>
            <a:gs pos="100000">
              <a:srgbClr val="8D4988"/>
            </a:gs>
          </a:gsLst>
          <a:path path="rect">
            <a:fillToRect l="100000" b="100000"/>
          </a:path>
          <a:tileRect t="-100000" r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Jimmy\Pictures\suza\suza 010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r="9671" b="24611"/>
          <a:stretch/>
        </p:blipFill>
        <p:spPr bwMode="auto">
          <a:xfrm>
            <a:off x="336689" y="476672"/>
            <a:ext cx="5396313" cy="3377809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  <a:reflection blurRad="6350" stA="50000" endA="300" endPos="38500" dist="50800" dir="5400000" sy="-100000" algn="bl" rotWithShape="0"/>
          </a:effectLst>
          <a:scene3d>
            <a:camera prst="isometricOffAxis1Right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/>
        </p:spPr>
      </p:pic>
      <p:pic>
        <p:nvPicPr>
          <p:cNvPr id="3075" name="Picture 3" descr="C:\Users\Jimmy\Pictures\suza\suza 011.jpg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24219"/>
          <a:stretch/>
        </p:blipFill>
        <p:spPr bwMode="auto">
          <a:xfrm>
            <a:off x="2215782" y="3140968"/>
            <a:ext cx="5450263" cy="3097680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  <a:reflection blurRad="6350" stA="50000" endA="300" endPos="38500" dist="50800" dir="5400000" sy="-100000" algn="bl" rotWithShape="0"/>
          </a:effectLst>
          <a:scene3d>
            <a:camera prst="isometricOffAxis2Left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  <a:extLst/>
        </p:spPr>
      </p:pic>
      <p:sp>
        <p:nvSpPr>
          <p:cNvPr id="2" name="TextBox 1"/>
          <p:cNvSpPr txBox="1"/>
          <p:nvPr/>
        </p:nvSpPr>
        <p:spPr>
          <a:xfrm>
            <a:off x="5592930" y="-5117"/>
            <a:ext cx="3068706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>
              <a:buFont typeface="Wingdings" pitchFamily="2" charset="2"/>
              <a:buChar char="§"/>
            </a:pPr>
            <a:r>
              <a:rPr lang="sr-Cyrl-RS" sz="2400" b="1" dirty="0" smtClean="0">
                <a:latin typeface="Times New Roman" pitchFamily="18" charset="0"/>
                <a:ea typeface="Gulim" pitchFamily="34" charset="-127"/>
                <a:cs typeface="Times New Roman" pitchFamily="18" charset="0"/>
              </a:rPr>
              <a:t> </a:t>
            </a:r>
            <a:r>
              <a:rPr lang="sr-Cyrl-RS" sz="2400" b="1" dirty="0">
                <a:latin typeface="Times New Roman" pitchFamily="18" charset="0"/>
                <a:ea typeface="Gulim" pitchFamily="34" charset="-127"/>
                <a:cs typeface="Times New Roman" pitchFamily="18" charset="0"/>
              </a:rPr>
              <a:t>О</a:t>
            </a:r>
            <a:r>
              <a:rPr lang="sr-Cyrl-RS" sz="2400" b="1" dirty="0" smtClean="0">
                <a:latin typeface="Times New Roman" pitchFamily="18" charset="0"/>
                <a:ea typeface="Gulim" pitchFamily="34" charset="-127"/>
                <a:cs typeface="Times New Roman" pitchFamily="18" charset="0"/>
              </a:rPr>
              <a:t>бјашњење </a:t>
            </a:r>
            <a:r>
              <a:rPr lang="sr-Cyrl-RS" sz="2400" b="1" dirty="0">
                <a:latin typeface="Times New Roman" pitchFamily="18" charset="0"/>
                <a:ea typeface="Gulim" pitchFamily="34" charset="-127"/>
                <a:cs typeface="Times New Roman" pitchFamily="18" charset="0"/>
              </a:rPr>
              <a:t>задатака који су већ на столовима, једној по једној групи, али тихо, да чланови других група не чују задатке друге две </a:t>
            </a:r>
            <a:r>
              <a:rPr lang="sr-Cyrl-RS" sz="2400" b="1" dirty="0" smtClean="0">
                <a:latin typeface="Times New Roman" pitchFamily="18" charset="0"/>
                <a:ea typeface="Gulim" pitchFamily="34" charset="-127"/>
                <a:cs typeface="Times New Roman" pitchFamily="18" charset="0"/>
              </a:rPr>
              <a:t>групе</a:t>
            </a:r>
            <a:endParaRPr lang="en-US" sz="2400" b="1" dirty="0">
              <a:latin typeface="Times New Roman" pitchFamily="18" charset="0"/>
              <a:ea typeface="Gulim" pitchFamily="34" charset="-127"/>
              <a:cs typeface="Times New Roman" pitchFamily="18" charset="0"/>
            </a:endParaRPr>
          </a:p>
          <a:p>
            <a:pPr algn="ctr"/>
            <a:endParaRPr lang="sr-Cyrl-RS" sz="2000" dirty="0">
              <a:latin typeface="Times New Roman" pitchFamily="18" charset="0"/>
              <a:ea typeface="Gulim" pitchFamily="34" charset="-127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7468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600" decel="100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600" decel="100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600" decel="100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600" decel="100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3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0"/>
                            </p:stCondLst>
                            <p:childTnLst>
                              <p:par>
                                <p:cTn id="18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20" dur="2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9B5AE">
            <a:alpha val="92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Jimmy\Pictures\suza\suza 013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9553" b="15025"/>
          <a:stretch/>
        </p:blipFill>
        <p:spPr bwMode="auto">
          <a:xfrm rot="21371121">
            <a:off x="319585" y="314266"/>
            <a:ext cx="3871312" cy="2845004"/>
          </a:xfrm>
          <a:prstGeom prst="round2DiagRect">
            <a:avLst>
              <a:gd name="adj1" fmla="val 37090"/>
              <a:gd name="adj2" fmla="val 0"/>
            </a:avLst>
          </a:prstGeom>
          <a:ln w="88900" cap="sq">
            <a:noFill/>
            <a:miter lim="800000"/>
          </a:ln>
          <a:effectLst>
            <a:outerShdw blurRad="225425" dist="50800" dir="5220000" algn="ctr">
              <a:srgbClr val="000000">
                <a:alpha val="33000"/>
              </a:srgbClr>
            </a:outerShdw>
            <a:reflection blurRad="6350" stA="50000" endA="300" endPos="38500" dist="50800" dir="5400000" sy="-100000" algn="bl" rotWithShape="0"/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C:\Users\Jimmy\Pictures\suza\suza 012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3284" t="14726" r="3134" b="10548"/>
          <a:stretch/>
        </p:blipFill>
        <p:spPr bwMode="auto">
          <a:xfrm>
            <a:off x="1640000" y="3501008"/>
            <a:ext cx="5253695" cy="3146352"/>
          </a:xfrm>
          <a:prstGeom prst="snip2DiagRect">
            <a:avLst>
              <a:gd name="adj1" fmla="val 25387"/>
              <a:gd name="adj2" fmla="val 23587"/>
            </a:avLst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190500" dist="228600" dir="2700000" algn="ctr">
              <a:srgbClr val="000000">
                <a:alpha val="30000"/>
              </a:srgbClr>
            </a:outerShdw>
            <a:reflection blurRad="6350" stA="52000" endA="300" endPos="35000" dir="5400000" sy="-100000" algn="bl" rotWithShape="0"/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/>
        </p:spPr>
      </p:pic>
      <p:pic>
        <p:nvPicPr>
          <p:cNvPr id="4" name="Picture 2" descr="C:\Users\Jimmy\Pictures\suza\suza 014.jpg"/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7869"/>
          <a:stretch/>
        </p:blipFill>
        <p:spPr bwMode="auto">
          <a:xfrm rot="467462">
            <a:off x="3948852" y="293828"/>
            <a:ext cx="5026667" cy="3096344"/>
          </a:xfrm>
          <a:prstGeom prst="round2DiagRect">
            <a:avLst>
              <a:gd name="adj1" fmla="val 50000"/>
              <a:gd name="adj2" fmla="val 50000"/>
            </a:avLst>
          </a:prstGeom>
          <a:ln w="88900" cap="sq">
            <a:noFill/>
            <a:miter lim="800000"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  <a:reflection blurRad="6350" stA="52000" endA="300" endPos="35000" dir="5400000" sy="-100000" algn="bl" rotWithShape="0"/>
          </a:effectLst>
          <a:scene3d>
            <a:camera prst="orthographicFront"/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092280" y="4104688"/>
            <a:ext cx="183569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>
              <a:buFont typeface="Wingdings" pitchFamily="2" charset="2"/>
              <a:buChar char="§"/>
            </a:pPr>
            <a:r>
              <a:rPr lang="sr-Cyrl-RS" sz="2400" b="1" dirty="0" smtClean="0"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sr-Cyrl-RS" sz="2400" b="1" dirty="0" smtClean="0">
                <a:latin typeface="Times New Roman" pitchFamily="18" charset="0"/>
                <a:cs typeface="Times New Roman" pitchFamily="18" charset="0"/>
              </a:rPr>
              <a:t>ад група на задацима </a:t>
            </a:r>
            <a:r>
              <a:rPr lang="sr-Cyrl-RS" sz="2400" b="1" dirty="0">
                <a:latin typeface="Times New Roman" pitchFamily="18" charset="0"/>
                <a:cs typeface="Times New Roman" pitchFamily="18" charset="0"/>
              </a:rPr>
              <a:t>око 15 минута.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sr-Cyrl-RS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513875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0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80912">
              <a:srgbClr val="FFCC99"/>
            </a:gs>
            <a:gs pos="85000">
              <a:srgbClr val="FFCCCC"/>
            </a:gs>
            <a:gs pos="91000">
              <a:schemeClr val="accent2">
                <a:lumMod val="40000"/>
                <a:lumOff val="60000"/>
              </a:schemeClr>
            </a:gs>
            <a:gs pos="14000">
              <a:srgbClr val="FFCC99"/>
            </a:gs>
            <a:gs pos="78000">
              <a:schemeClr val="accent2">
                <a:lumMod val="20000"/>
                <a:lumOff val="80000"/>
              </a:schemeClr>
            </a:gs>
            <a:gs pos="57000">
              <a:schemeClr val="accent6">
                <a:lumMod val="40000"/>
                <a:lumOff val="60000"/>
              </a:schemeClr>
            </a:gs>
            <a:gs pos="67000">
              <a:schemeClr val="accent6">
                <a:lumMod val="20000"/>
                <a:lumOff val="80000"/>
              </a:schemeClr>
            </a:gs>
            <a:gs pos="99000">
              <a:srgbClr val="FFCCCC"/>
            </a:gs>
            <a:gs pos="41000">
              <a:srgbClr val="FFFFCC"/>
            </a:gs>
            <a:gs pos="28000">
              <a:schemeClr val="accent2">
                <a:lumMod val="20000"/>
                <a:lumOff val="80000"/>
              </a:schemeClr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Jimmy\Pictures\suza\suza 019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-2241" t="17931" r="19311" b="15172"/>
          <a:stretch/>
        </p:blipFill>
        <p:spPr bwMode="auto">
          <a:xfrm>
            <a:off x="683568" y="3284984"/>
            <a:ext cx="5038428" cy="3048197"/>
          </a:xfrm>
          <a:prstGeom prst="round2DiagRect">
            <a:avLst>
              <a:gd name="adj1" fmla="val 5775"/>
              <a:gd name="adj2" fmla="val 50000"/>
            </a:avLst>
          </a:prstGeom>
          <a:ln w="88900" cap="sq">
            <a:noFill/>
            <a:miter lim="800000"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4798" y="404664"/>
            <a:ext cx="910920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Cyrl-RS" sz="2400" b="1" dirty="0"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sr-Cyrl-RS" sz="2400" b="1" dirty="0" smtClean="0">
                <a:latin typeface="Times New Roman" pitchFamily="18" charset="0"/>
                <a:cs typeface="Times New Roman" pitchFamily="18" charset="0"/>
              </a:rPr>
              <a:t>акон упознавања ученика са задацима које су имале  групе посебно (</a:t>
            </a:r>
            <a:r>
              <a:rPr lang="sr-Cyrl-CS" sz="2400" b="1" dirty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sr-Cyrl-CS" sz="2400" b="1" dirty="0" smtClean="0">
                <a:latin typeface="Times New Roman" pitchFamily="18" charset="0"/>
                <a:cs typeface="Times New Roman" pitchFamily="18" charset="0"/>
              </a:rPr>
              <a:t>адаци </a:t>
            </a:r>
            <a:r>
              <a:rPr lang="sr-Cyrl-CS" sz="2400" b="1" dirty="0">
                <a:latin typeface="Times New Roman" pitchFamily="18" charset="0"/>
                <a:cs typeface="Times New Roman" pitchFamily="18" charset="0"/>
              </a:rPr>
              <a:t>су по нивоима </a:t>
            </a:r>
            <a:r>
              <a:rPr lang="sr-Cyrl-CS" sz="2400" b="1" dirty="0" smtClean="0">
                <a:latin typeface="Times New Roman" pitchFamily="18" charset="0"/>
                <a:cs typeface="Times New Roman" pitchFamily="18" charset="0"/>
              </a:rPr>
              <a:t>тежине)</a:t>
            </a:r>
            <a:r>
              <a:rPr lang="sr-Cyrl-RS" sz="2400" b="1" dirty="0" smtClean="0">
                <a:latin typeface="Times New Roman" pitchFamily="18" charset="0"/>
                <a:cs typeface="Times New Roman" pitchFamily="18" charset="0"/>
              </a:rPr>
              <a:t>, уследила је презентација </a:t>
            </a:r>
            <a:r>
              <a:rPr lang="sr-Cyrl-RS" sz="2400" b="1" dirty="0">
                <a:latin typeface="Times New Roman" pitchFamily="18" charset="0"/>
                <a:cs typeface="Times New Roman" pitchFamily="18" charset="0"/>
              </a:rPr>
              <a:t>резултата рада </a:t>
            </a:r>
            <a:r>
              <a:rPr lang="sr-Cyrl-RS" sz="2400" b="1" dirty="0" smtClean="0">
                <a:latin typeface="Times New Roman" pitchFamily="18" charset="0"/>
                <a:cs typeface="Times New Roman" pitchFamily="18" charset="0"/>
              </a:rPr>
              <a:t>група која се одвијала </a:t>
            </a:r>
            <a:r>
              <a:rPr lang="sr-Cyrl-RS" sz="2400" b="1" dirty="0">
                <a:latin typeface="Times New Roman" pitchFamily="18" charset="0"/>
                <a:cs typeface="Times New Roman" pitchFamily="18" charset="0"/>
              </a:rPr>
              <a:t>истим редоследом којим су </a:t>
            </a:r>
            <a:r>
              <a:rPr lang="sr-Cyrl-RS" sz="2400" b="1" dirty="0" smtClean="0">
                <a:latin typeface="Times New Roman" pitchFamily="18" charset="0"/>
                <a:cs typeface="Times New Roman" pitchFamily="18" charset="0"/>
              </a:rPr>
              <a:t>групе и добијале </a:t>
            </a:r>
            <a:r>
              <a:rPr lang="sr-Cyrl-RS" sz="2400" b="1" dirty="0">
                <a:latin typeface="Times New Roman" pitchFamily="18" charset="0"/>
                <a:cs typeface="Times New Roman" pitchFamily="18" charset="0"/>
              </a:rPr>
              <a:t>задатке </a:t>
            </a:r>
            <a:endParaRPr lang="sr-Cyrl-RS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sr-Cyrl-RS" sz="2400" b="1" dirty="0" smtClean="0">
                <a:latin typeface="Times New Roman" pitchFamily="18" charset="0"/>
                <a:cs typeface="Times New Roman" pitchFamily="18" charset="0"/>
              </a:rPr>
              <a:t>(око10 минута).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  <a:p>
            <a:endParaRPr lang="sr-Cyrl-R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6933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 dir="in"/>
      </p:transition>
    </mc:Choice>
    <mc:Fallback xmlns="">
      <p:transition spd="slow">
        <p:zoom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2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0000"/>
            </a:gs>
            <a:gs pos="20000">
              <a:srgbClr val="000040"/>
            </a:gs>
            <a:gs pos="50000">
              <a:srgbClr val="400040"/>
            </a:gs>
            <a:gs pos="75000">
              <a:srgbClr val="8F0040"/>
            </a:gs>
            <a:gs pos="89999">
              <a:schemeClr val="accent2">
                <a:lumMod val="75000"/>
              </a:schemeClr>
            </a:gs>
            <a:gs pos="95000">
              <a:srgbClr val="512221"/>
            </a:gs>
            <a:gs pos="100000">
              <a:schemeClr val="tx1">
                <a:lumMod val="95000"/>
                <a:lumOff val="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 rot="749770">
            <a:off x="-54100" y="-113244"/>
            <a:ext cx="3203848" cy="2769989"/>
          </a:xfrm>
          <a:prstGeom prst="rect">
            <a:avLst/>
          </a:prstGeom>
          <a:ln/>
          <a:scene3d>
            <a:camera prst="perspectiveRight"/>
            <a:lightRig rig="threePt" dir="t">
              <a:rot lat="0" lon="0" rev="1200000"/>
            </a:lightRig>
          </a:scene3d>
          <a:sp3d>
            <a:bevelT w="63500" h="25400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sr-Cyrl-RS" b="1" dirty="0" smtClean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                  1. група</a:t>
            </a:r>
          </a:p>
          <a:p>
            <a:pPr algn="ctr"/>
            <a:r>
              <a:rPr lang="sr-Cyrl-RS" b="1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sr-Cyrl-RS" b="1" dirty="0" smtClean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МОЈ  ДЕДА</a:t>
            </a:r>
          </a:p>
          <a:p>
            <a:pPr algn="ctr"/>
            <a:r>
              <a:rPr lang="sr-Cyrl-RS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R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Деда, деда, дедице,</a:t>
            </a:r>
          </a:p>
          <a:p>
            <a:pPr algn="ctr"/>
            <a:r>
              <a:rPr lang="sr-Cyrl-RS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ј</a:t>
            </a:r>
            <a:r>
              <a:rPr lang="sr-Cyrl-R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 ти пружам ручице,</a:t>
            </a:r>
          </a:p>
          <a:p>
            <a:pPr algn="ctr"/>
            <a:r>
              <a:rPr lang="sr-Cyrl-RS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sr-Cyrl-R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ти мени осмех свој,</a:t>
            </a:r>
          </a:p>
          <a:p>
            <a:pPr algn="ctr"/>
            <a:r>
              <a:rPr lang="sr-Cyrl-RS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</a:t>
            </a:r>
            <a:r>
              <a:rPr lang="sr-Cyrl-R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 си добри деда мој.</a:t>
            </a:r>
          </a:p>
          <a:p>
            <a:pPr algn="ctr"/>
            <a:endParaRPr lang="sr-Cyrl-RS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sr-Cyrl-R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Задатак : Смислите  краћу причу о деди.</a:t>
            </a:r>
            <a:endParaRPr lang="sr-Cyrl-RS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187546" y="-427050"/>
            <a:ext cx="5990239" cy="5271554"/>
          </a:xfrm>
          <a:prstGeom prst="rect">
            <a:avLst/>
          </a:prstGeom>
          <a:solidFill>
            <a:srgbClr val="FF00FF"/>
          </a:solidFill>
          <a:ln>
            <a:solidFill>
              <a:schemeClr val="tx1"/>
            </a:solidFill>
          </a:ln>
          <a:scene3d>
            <a:camera prst="perspectiveAbove"/>
            <a:lightRig rig="threePt" dir="t">
              <a:rot lat="0" lon="0" rev="1200000"/>
            </a:lightRig>
          </a:scene3d>
          <a:sp3d>
            <a:bevelT w="63500" h="25400" prst="convex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   </a:t>
            </a:r>
            <a:endParaRPr lang="sr-Cyrl-RS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                                  </a:t>
            </a:r>
            <a:endParaRPr lang="sr-Cyrl-RS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RS" b="1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</a:t>
            </a:r>
            <a:r>
              <a:rPr lang="en-US" b="1" dirty="0" smtClean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sr-Cyrl-RS" b="1" dirty="0" smtClean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група</a:t>
            </a:r>
          </a:p>
          <a:p>
            <a:r>
              <a:rPr lang="sr-Cyrl-RS" b="1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                                   </a:t>
            </a:r>
            <a:r>
              <a:rPr lang="sr-Cyrl-RS" sz="2400" b="1" dirty="0" smtClean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 и т а м</a:t>
            </a:r>
          </a:p>
          <a:p>
            <a:endParaRPr lang="sr-Cyrl-RS" sz="2000" b="1" dirty="0" smtClean="0">
              <a:ln>
                <a:solidFill>
                  <a:sysClr val="windowText" lastClr="000000"/>
                </a:solidFill>
              </a:ln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sr-Cyrl-RS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sr-Cyrl-RS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sr-Cyrl-RS" b="1" dirty="0">
              <a:latin typeface="Times New Roman" pitchFamily="18" charset="0"/>
              <a:cs typeface="Times New Roman" pitchFamily="18" charset="0"/>
            </a:endParaRPr>
          </a:p>
          <a:p>
            <a:endParaRPr lang="sr-Cyrl-RS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sr-Cyrl-RS" b="1" dirty="0">
              <a:latin typeface="Times New Roman" pitchFamily="18" charset="0"/>
              <a:cs typeface="Times New Roman" pitchFamily="18" charset="0"/>
            </a:endParaRPr>
          </a:p>
          <a:p>
            <a:endParaRPr lang="sr-Cyrl-RS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sr-Cyrl-RS" dirty="0"/>
          </a:p>
          <a:p>
            <a:endParaRPr lang="sr-Cyrl-RS" dirty="0" smtClean="0"/>
          </a:p>
          <a:p>
            <a:endParaRPr lang="sr-Cyrl-RS" dirty="0" smtClean="0"/>
          </a:p>
          <a:p>
            <a:endParaRPr lang="sr-Cyrl-RS" dirty="0" smtClean="0"/>
          </a:p>
          <a:p>
            <a:pPr algn="ctr"/>
            <a:r>
              <a:rPr lang="sr-Cyrl-R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Задатак : Увежбај ритам користећи неутрални     слог по избору (ла-ла,та-та) или уз бројање на два (прва-друга).</a:t>
            </a:r>
            <a:endParaRPr lang="sr-Cyrl-RS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3563888" y="3108588"/>
            <a:ext cx="54006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3563888" y="1751350"/>
            <a:ext cx="5400600" cy="2146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Rectangle 44"/>
          <p:cNvSpPr/>
          <p:nvPr/>
        </p:nvSpPr>
        <p:spPr>
          <a:xfrm rot="21107809">
            <a:off x="3712890" y="1290365"/>
            <a:ext cx="5184576" cy="707886"/>
          </a:xfrm>
          <a:prstGeom prst="rect">
            <a:avLst/>
          </a:prstGeom>
        </p:spPr>
        <p:txBody>
          <a:bodyPr wrap="square">
            <a:spAutoFit/>
            <a:scene3d>
              <a:camera prst="isometricOffAxis2Lef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sr-Cyrl-RS" sz="4000" b="1" dirty="0" smtClean="0">
                <a:ln w="11430">
                  <a:solidFill>
                    <a:srgbClr val="C00000"/>
                  </a:solidFill>
                </a:ln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♪♪♪♪    ♪♪     </a:t>
            </a:r>
            <a:r>
              <a:rPr lang="en-US" sz="4000" b="1" dirty="0" smtClean="0">
                <a:ln w="11430">
                  <a:solidFill>
                    <a:srgbClr val="C00000"/>
                  </a:solidFill>
                </a:ln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sr-Cyrl-RS" sz="4000" b="1" dirty="0" smtClean="0">
                <a:ln w="11430">
                  <a:solidFill>
                    <a:srgbClr val="C00000"/>
                  </a:solidFill>
                </a:ln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♪♪♪♪     ♪♪</a:t>
            </a:r>
            <a:endParaRPr lang="sr-Cyrl-RS" sz="4000" b="1" dirty="0">
              <a:ln w="11430">
                <a:solidFill>
                  <a:srgbClr val="C00000"/>
                </a:solidFill>
              </a:ln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47" name="Rectangle 46"/>
          <p:cNvSpPr/>
          <p:nvPr/>
        </p:nvSpPr>
        <p:spPr>
          <a:xfrm rot="21047351">
            <a:off x="3719877" y="2616607"/>
            <a:ext cx="5184576" cy="707886"/>
          </a:xfrm>
          <a:prstGeom prst="rect">
            <a:avLst/>
          </a:prstGeom>
        </p:spPr>
        <p:txBody>
          <a:bodyPr wrap="square">
            <a:spAutoFit/>
            <a:scene3d>
              <a:camera prst="isometricOffAxis2Lef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sr-Cyrl-RS" sz="4000" b="1" dirty="0" smtClean="0">
                <a:ln w="11430">
                  <a:solidFill>
                    <a:srgbClr val="C0000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♪♪♪♪    ♪♪     </a:t>
            </a:r>
            <a:r>
              <a:rPr lang="en-US" sz="4000" b="1" dirty="0" smtClean="0">
                <a:ln w="11430">
                  <a:solidFill>
                    <a:srgbClr val="C0000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sr-Cyrl-RS" sz="4000" b="1" dirty="0" smtClean="0">
                <a:ln w="11430">
                  <a:solidFill>
                    <a:srgbClr val="C0000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♪♪♪♪     ♪♪</a:t>
            </a:r>
            <a:endParaRPr lang="sr-Cyrl-RS" sz="4000" b="1" dirty="0">
              <a:ln w="11430">
                <a:solidFill>
                  <a:srgbClr val="C00000"/>
                </a:solidFill>
              </a:ln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5855932" y="2630507"/>
            <a:ext cx="442750" cy="98488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isometricOffAxis2Lef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sr-Cyrl-RS" sz="4000" b="1" dirty="0">
                <a:ln w="11430">
                  <a:solidFill>
                    <a:schemeClr val="tx1"/>
                  </a:solidFill>
                </a:ln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♩</a:t>
            </a:r>
            <a:endParaRPr lang="en-US" sz="4000" b="1" dirty="0">
              <a:ln w="11430">
                <a:solidFill>
                  <a:schemeClr val="tx1"/>
                </a:solidFill>
              </a:ln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n-US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8502210" y="2595265"/>
            <a:ext cx="442750" cy="98488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isometricOffAxis2Lef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sr-Cyrl-RS" sz="4000" b="1" dirty="0">
                <a:ln w="11430">
                  <a:solidFill>
                    <a:schemeClr val="tx1"/>
                  </a:solidFill>
                </a:ln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♩</a:t>
            </a:r>
            <a:endParaRPr lang="en-US" sz="4000" b="1" dirty="0">
              <a:ln w="11430">
                <a:solidFill>
                  <a:schemeClr val="tx1"/>
                </a:solidFill>
              </a:ln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n-US" b="1" dirty="0">
              <a:ln w="11430">
                <a:solidFill>
                  <a:schemeClr val="tx1"/>
                </a:solidFill>
              </a:ln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8547178" y="1280373"/>
            <a:ext cx="442750" cy="98488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isometricOffAxis2Lef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sr-Cyrl-RS" sz="4000" b="1" dirty="0">
                <a:ln w="11430">
                  <a:solidFill>
                    <a:schemeClr val="tx1"/>
                  </a:solidFill>
                </a:ln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♩</a:t>
            </a:r>
            <a:endParaRPr lang="en-US" sz="4000" b="1" dirty="0">
              <a:ln w="11430">
                <a:solidFill>
                  <a:schemeClr val="tx1"/>
                </a:solidFill>
              </a:ln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n-US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5855932" y="1293881"/>
            <a:ext cx="442750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isometricOffAxis2Lef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sr-Cyrl-RS" sz="4000" b="1" dirty="0" smtClean="0">
                <a:ln w="11430">
                  <a:solidFill>
                    <a:schemeClr val="tx1"/>
                  </a:solidFill>
                </a:ln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♩</a:t>
            </a:r>
            <a:endParaRPr lang="en-US" sz="4000" b="1" dirty="0">
              <a:ln w="11430">
                <a:solidFill>
                  <a:schemeClr val="tx1"/>
                </a:solidFill>
              </a:ln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3563888" y="1428184"/>
            <a:ext cx="30168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2</a:t>
            </a:r>
          </a:p>
          <a:p>
            <a:r>
              <a:rPr lang="en-US" b="1" dirty="0"/>
              <a:t>4</a:t>
            </a:r>
            <a:endParaRPr lang="sr-Cyrl-RS" b="1" dirty="0"/>
          </a:p>
        </p:txBody>
      </p:sp>
      <p:cxnSp>
        <p:nvCxnSpPr>
          <p:cNvPr id="66" name="Straight Connector 65"/>
          <p:cNvCxnSpPr/>
          <p:nvPr/>
        </p:nvCxnSpPr>
        <p:spPr>
          <a:xfrm>
            <a:off x="6372200" y="5072335"/>
            <a:ext cx="0" cy="532827"/>
          </a:xfrm>
          <a:prstGeom prst="line">
            <a:avLst/>
          </a:prstGeom>
          <a:ln w="38100">
            <a:solidFill>
              <a:srgbClr val="C7FB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/>
          <p:cNvCxnSpPr/>
          <p:nvPr/>
        </p:nvCxnSpPr>
        <p:spPr>
          <a:xfrm>
            <a:off x="8904453" y="2970550"/>
            <a:ext cx="0" cy="26632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/>
          <p:cNvCxnSpPr/>
          <p:nvPr/>
        </p:nvCxnSpPr>
        <p:spPr>
          <a:xfrm>
            <a:off x="8964488" y="2980395"/>
            <a:ext cx="0" cy="26632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>
            <a:off x="7820789" y="2970550"/>
            <a:ext cx="0" cy="26632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>
            <a:off x="6264188" y="2970550"/>
            <a:ext cx="0" cy="26632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>
            <a:off x="5076056" y="2970550"/>
            <a:ext cx="0" cy="26632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>
            <a:off x="3563888" y="2970550"/>
            <a:ext cx="0" cy="26632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8964488" y="1644308"/>
            <a:ext cx="0" cy="26632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/>
          <p:cNvCxnSpPr/>
          <p:nvPr/>
        </p:nvCxnSpPr>
        <p:spPr>
          <a:xfrm>
            <a:off x="7820789" y="1644308"/>
            <a:ext cx="0" cy="26632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/>
          <p:nvPr/>
        </p:nvCxnSpPr>
        <p:spPr>
          <a:xfrm>
            <a:off x="6273935" y="1598950"/>
            <a:ext cx="0" cy="26632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/>
          <p:cNvCxnSpPr/>
          <p:nvPr/>
        </p:nvCxnSpPr>
        <p:spPr>
          <a:xfrm>
            <a:off x="5076056" y="1598950"/>
            <a:ext cx="0" cy="26632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/>
          <p:cNvCxnSpPr/>
          <p:nvPr/>
        </p:nvCxnSpPr>
        <p:spPr>
          <a:xfrm>
            <a:off x="3563888" y="1610887"/>
            <a:ext cx="0" cy="26632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Rectangle 77"/>
          <p:cNvSpPr/>
          <p:nvPr/>
        </p:nvSpPr>
        <p:spPr>
          <a:xfrm>
            <a:off x="3853664" y="1875893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Cyrl-RS" sz="4000" b="1" dirty="0" smtClean="0"/>
              <a:t>☟</a:t>
            </a:r>
          </a:p>
        </p:txBody>
      </p:sp>
      <p:sp>
        <p:nvSpPr>
          <p:cNvPr id="79" name="Rectangle 78"/>
          <p:cNvSpPr/>
          <p:nvPr/>
        </p:nvSpPr>
        <p:spPr>
          <a:xfrm>
            <a:off x="3884175" y="3148757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Cyrl-RS" sz="4000" b="1" dirty="0" smtClean="0"/>
              <a:t>☟</a:t>
            </a:r>
          </a:p>
        </p:txBody>
      </p:sp>
      <p:sp>
        <p:nvSpPr>
          <p:cNvPr id="80" name="Rectangle 79"/>
          <p:cNvSpPr/>
          <p:nvPr/>
        </p:nvSpPr>
        <p:spPr>
          <a:xfrm>
            <a:off x="5300813" y="3142636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Cyrl-RS" sz="4000" b="1" dirty="0" smtClean="0"/>
              <a:t>☟</a:t>
            </a:r>
          </a:p>
        </p:txBody>
      </p:sp>
      <p:sp>
        <p:nvSpPr>
          <p:cNvPr id="81" name="Rectangle 80"/>
          <p:cNvSpPr/>
          <p:nvPr/>
        </p:nvSpPr>
        <p:spPr>
          <a:xfrm>
            <a:off x="6312165" y="3145909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Cyrl-RS" sz="4000" b="1" dirty="0" smtClean="0"/>
              <a:t>☟</a:t>
            </a:r>
          </a:p>
        </p:txBody>
      </p:sp>
      <p:sp>
        <p:nvSpPr>
          <p:cNvPr id="82" name="Rectangle 81"/>
          <p:cNvSpPr/>
          <p:nvPr/>
        </p:nvSpPr>
        <p:spPr>
          <a:xfrm>
            <a:off x="7802980" y="3099529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Cyrl-RS" sz="4000" b="1" dirty="0" smtClean="0"/>
              <a:t>☟</a:t>
            </a:r>
          </a:p>
        </p:txBody>
      </p:sp>
      <p:sp>
        <p:nvSpPr>
          <p:cNvPr id="83" name="Rectangle 82"/>
          <p:cNvSpPr/>
          <p:nvPr/>
        </p:nvSpPr>
        <p:spPr>
          <a:xfrm>
            <a:off x="5250408" y="1838144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Cyrl-RS" sz="4000" b="1" dirty="0" smtClean="0"/>
              <a:t>☟</a:t>
            </a:r>
          </a:p>
        </p:txBody>
      </p:sp>
      <p:sp>
        <p:nvSpPr>
          <p:cNvPr id="84" name="Rectangle 83"/>
          <p:cNvSpPr/>
          <p:nvPr/>
        </p:nvSpPr>
        <p:spPr>
          <a:xfrm>
            <a:off x="6372200" y="1805464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Cyrl-RS" sz="4000" b="1" dirty="0" smtClean="0"/>
              <a:t>☟</a:t>
            </a:r>
          </a:p>
        </p:txBody>
      </p:sp>
      <p:sp>
        <p:nvSpPr>
          <p:cNvPr id="85" name="Rectangle 84"/>
          <p:cNvSpPr/>
          <p:nvPr/>
        </p:nvSpPr>
        <p:spPr>
          <a:xfrm>
            <a:off x="7802980" y="1845284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Cyrl-RS" sz="4000" b="1" dirty="0" smtClean="0"/>
              <a:t>☟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8373970" y="3113559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RS" sz="4000" b="1" dirty="0"/>
              <a:t>☝</a:t>
            </a:r>
            <a:endParaRPr lang="sr-Cyrl-RS" sz="4000" dirty="0"/>
          </a:p>
        </p:txBody>
      </p:sp>
      <p:sp>
        <p:nvSpPr>
          <p:cNvPr id="87" name="TextBox 86"/>
          <p:cNvSpPr txBox="1"/>
          <p:nvPr/>
        </p:nvSpPr>
        <p:spPr>
          <a:xfrm>
            <a:off x="6876256" y="3122950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RS" sz="4000" b="1" dirty="0"/>
              <a:t>☝</a:t>
            </a:r>
            <a:endParaRPr lang="sr-Cyrl-RS" sz="4000" dirty="0"/>
          </a:p>
        </p:txBody>
      </p:sp>
      <p:sp>
        <p:nvSpPr>
          <p:cNvPr id="88" name="TextBox 87"/>
          <p:cNvSpPr txBox="1"/>
          <p:nvPr/>
        </p:nvSpPr>
        <p:spPr>
          <a:xfrm>
            <a:off x="5741174" y="3087707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RS" sz="4000" b="1" dirty="0"/>
              <a:t>☝</a:t>
            </a:r>
            <a:endParaRPr lang="sr-Cyrl-RS" sz="4000" dirty="0"/>
          </a:p>
        </p:txBody>
      </p:sp>
      <p:sp>
        <p:nvSpPr>
          <p:cNvPr id="89" name="TextBox 88"/>
          <p:cNvSpPr txBox="1"/>
          <p:nvPr/>
        </p:nvSpPr>
        <p:spPr>
          <a:xfrm>
            <a:off x="4388143" y="3103714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RS" sz="4000" b="1" dirty="0"/>
              <a:t>☝</a:t>
            </a:r>
            <a:endParaRPr lang="sr-Cyrl-RS" sz="4000" dirty="0"/>
          </a:p>
        </p:txBody>
      </p:sp>
      <p:sp>
        <p:nvSpPr>
          <p:cNvPr id="90" name="TextBox 89"/>
          <p:cNvSpPr txBox="1"/>
          <p:nvPr/>
        </p:nvSpPr>
        <p:spPr>
          <a:xfrm>
            <a:off x="8418938" y="1805020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RS" sz="4000" b="1" dirty="0"/>
              <a:t>☝</a:t>
            </a:r>
            <a:endParaRPr lang="sr-Cyrl-RS" sz="4000" dirty="0"/>
          </a:p>
        </p:txBody>
      </p:sp>
      <p:sp>
        <p:nvSpPr>
          <p:cNvPr id="91" name="TextBox 90"/>
          <p:cNvSpPr txBox="1"/>
          <p:nvPr/>
        </p:nvSpPr>
        <p:spPr>
          <a:xfrm>
            <a:off x="6876256" y="1829918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RS" sz="4000" b="1" dirty="0"/>
              <a:t>☝</a:t>
            </a:r>
            <a:endParaRPr lang="sr-Cyrl-RS" sz="4000" dirty="0"/>
          </a:p>
        </p:txBody>
      </p:sp>
      <p:sp>
        <p:nvSpPr>
          <p:cNvPr id="92" name="TextBox 91"/>
          <p:cNvSpPr txBox="1"/>
          <p:nvPr/>
        </p:nvSpPr>
        <p:spPr>
          <a:xfrm>
            <a:off x="5727692" y="1828800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RS" sz="4000" b="1" dirty="0"/>
              <a:t>☝</a:t>
            </a:r>
            <a:endParaRPr lang="sr-Cyrl-RS" sz="4000" dirty="0"/>
          </a:p>
        </p:txBody>
      </p:sp>
      <p:sp>
        <p:nvSpPr>
          <p:cNvPr id="93" name="TextBox 92"/>
          <p:cNvSpPr txBox="1"/>
          <p:nvPr/>
        </p:nvSpPr>
        <p:spPr>
          <a:xfrm>
            <a:off x="4356556" y="1829918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RS" sz="4000" b="1" dirty="0"/>
              <a:t>☝</a:t>
            </a:r>
            <a:endParaRPr lang="sr-Cyrl-RS" sz="4000" dirty="0"/>
          </a:p>
        </p:txBody>
      </p:sp>
      <p:sp>
        <p:nvSpPr>
          <p:cNvPr id="96" name="TextBox 95"/>
          <p:cNvSpPr txBox="1"/>
          <p:nvPr/>
        </p:nvSpPr>
        <p:spPr>
          <a:xfrm rot="21203915">
            <a:off x="108103" y="2773304"/>
            <a:ext cx="3106742" cy="2154436"/>
          </a:xfrm>
          <a:prstGeom prst="rect">
            <a:avLst/>
          </a:prstGeom>
          <a:scene3d>
            <a:camera prst="isometricOffAxis1Right"/>
            <a:lightRig rig="threePt" dir="t">
              <a:rot lat="0" lon="0" rev="1200000"/>
            </a:lightRig>
          </a:scene3d>
          <a:sp3d>
            <a:bevelT w="63500" h="25400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sr-Cyrl-RS" b="1" dirty="0" smtClean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                  3.  група</a:t>
            </a:r>
            <a:endParaRPr lang="sr-Cyrl-RS" b="1" dirty="0">
              <a:ln>
                <a:solidFill>
                  <a:sysClr val="windowText" lastClr="000000"/>
                </a:solidFill>
              </a:ln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sr-Cyrl-RS" b="1" dirty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sr-Cyrl-RS" b="1" dirty="0" smtClean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МОЈ  ДЕДА</a:t>
            </a:r>
          </a:p>
          <a:p>
            <a:pPr algn="ctr"/>
            <a:r>
              <a:rPr lang="sr-Cyrl-R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Задатак : Потруди се да научиш свирање мелодије ове нежне песме.</a:t>
            </a:r>
            <a:endParaRPr lang="sr-Cyrl-RS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sr-Cyrl-RS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99" name="Straight Connector 98"/>
          <p:cNvCxnSpPr/>
          <p:nvPr/>
        </p:nvCxnSpPr>
        <p:spPr>
          <a:xfrm>
            <a:off x="-15934" y="5214592"/>
            <a:ext cx="6388134" cy="0"/>
          </a:xfrm>
          <a:prstGeom prst="line">
            <a:avLst/>
          </a:prstGeom>
          <a:ln w="28575">
            <a:solidFill>
              <a:srgbClr val="C7FB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Connector 104"/>
          <p:cNvCxnSpPr/>
          <p:nvPr/>
        </p:nvCxnSpPr>
        <p:spPr>
          <a:xfrm>
            <a:off x="2892" y="5440469"/>
            <a:ext cx="6369308" cy="19837"/>
          </a:xfrm>
          <a:prstGeom prst="line">
            <a:avLst/>
          </a:prstGeom>
          <a:ln w="28575">
            <a:solidFill>
              <a:srgbClr val="C7FB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Connector 105"/>
          <p:cNvCxnSpPr/>
          <p:nvPr/>
        </p:nvCxnSpPr>
        <p:spPr>
          <a:xfrm>
            <a:off x="0" y="5322249"/>
            <a:ext cx="6372200" cy="510"/>
          </a:xfrm>
          <a:prstGeom prst="line">
            <a:avLst/>
          </a:prstGeom>
          <a:ln w="28575">
            <a:solidFill>
              <a:srgbClr val="C7FB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Connector 106"/>
          <p:cNvCxnSpPr/>
          <p:nvPr/>
        </p:nvCxnSpPr>
        <p:spPr>
          <a:xfrm>
            <a:off x="0" y="5579218"/>
            <a:ext cx="6372200" cy="9150"/>
          </a:xfrm>
          <a:prstGeom prst="line">
            <a:avLst/>
          </a:prstGeom>
          <a:ln w="28575">
            <a:solidFill>
              <a:srgbClr val="C7FB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Connector 107"/>
          <p:cNvCxnSpPr/>
          <p:nvPr/>
        </p:nvCxnSpPr>
        <p:spPr>
          <a:xfrm flipV="1">
            <a:off x="2670" y="5086526"/>
            <a:ext cx="6369530" cy="251"/>
          </a:xfrm>
          <a:prstGeom prst="line">
            <a:avLst/>
          </a:prstGeom>
          <a:ln w="28575">
            <a:solidFill>
              <a:srgbClr val="C7FB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TextBox 114"/>
          <p:cNvSpPr txBox="1"/>
          <p:nvPr/>
        </p:nvSpPr>
        <p:spPr>
          <a:xfrm>
            <a:off x="727410" y="4953362"/>
            <a:ext cx="954107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sr-Cyrl-RS" sz="4000" b="1" dirty="0" smtClean="0">
                <a:ln w="11430">
                  <a:solidFill>
                    <a:srgbClr val="FFFF00"/>
                  </a:solidFill>
                </a:ln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♪♪♪</a:t>
            </a:r>
            <a:endParaRPr lang="sr-Cyrl-RS" sz="4000" b="1" dirty="0">
              <a:ln w="11430">
                <a:solidFill>
                  <a:srgbClr val="FFFF00"/>
                </a:solidFill>
              </a:ln>
              <a:solidFill>
                <a:srgbClr val="FF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16" name="TextBox 115"/>
          <p:cNvSpPr txBox="1"/>
          <p:nvPr/>
        </p:nvSpPr>
        <p:spPr>
          <a:xfrm>
            <a:off x="1547823" y="4897276"/>
            <a:ext cx="395206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sr-Cyrl-RS" sz="4000" b="1" dirty="0">
                <a:ln w="11430">
                  <a:solidFill>
                    <a:srgbClr val="FFFF00"/>
                  </a:solidFill>
                </a:ln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♪</a:t>
            </a:r>
          </a:p>
        </p:txBody>
      </p:sp>
      <p:cxnSp>
        <p:nvCxnSpPr>
          <p:cNvPr id="117" name="Straight Connector 116"/>
          <p:cNvCxnSpPr/>
          <p:nvPr/>
        </p:nvCxnSpPr>
        <p:spPr>
          <a:xfrm>
            <a:off x="204611" y="6521534"/>
            <a:ext cx="6721948" cy="0"/>
          </a:xfrm>
          <a:prstGeom prst="line">
            <a:avLst/>
          </a:prstGeom>
          <a:ln w="28575">
            <a:solidFill>
              <a:srgbClr val="C7FB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Straight Connector 117"/>
          <p:cNvCxnSpPr/>
          <p:nvPr/>
        </p:nvCxnSpPr>
        <p:spPr>
          <a:xfrm>
            <a:off x="204611" y="5963391"/>
            <a:ext cx="6671645" cy="0"/>
          </a:xfrm>
          <a:prstGeom prst="line">
            <a:avLst/>
          </a:prstGeom>
          <a:ln w="28575">
            <a:solidFill>
              <a:srgbClr val="C7FB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Straight Connector 118"/>
          <p:cNvCxnSpPr/>
          <p:nvPr/>
        </p:nvCxnSpPr>
        <p:spPr>
          <a:xfrm>
            <a:off x="204611" y="6061585"/>
            <a:ext cx="6690249" cy="18392"/>
          </a:xfrm>
          <a:prstGeom prst="line">
            <a:avLst/>
          </a:prstGeom>
          <a:ln w="28575">
            <a:solidFill>
              <a:srgbClr val="C7FB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Straight Connector 119"/>
          <p:cNvCxnSpPr/>
          <p:nvPr/>
        </p:nvCxnSpPr>
        <p:spPr>
          <a:xfrm>
            <a:off x="204611" y="6212380"/>
            <a:ext cx="6690249" cy="12175"/>
          </a:xfrm>
          <a:prstGeom prst="line">
            <a:avLst/>
          </a:prstGeom>
          <a:ln w="28575">
            <a:solidFill>
              <a:srgbClr val="C7FB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Straight Connector 120"/>
          <p:cNvCxnSpPr/>
          <p:nvPr/>
        </p:nvCxnSpPr>
        <p:spPr>
          <a:xfrm>
            <a:off x="206022" y="6360464"/>
            <a:ext cx="6720537" cy="0"/>
          </a:xfrm>
          <a:prstGeom prst="line">
            <a:avLst/>
          </a:prstGeom>
          <a:ln w="28575">
            <a:solidFill>
              <a:srgbClr val="C7FB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" name="TextBox 121"/>
          <p:cNvSpPr txBox="1"/>
          <p:nvPr/>
        </p:nvSpPr>
        <p:spPr>
          <a:xfrm>
            <a:off x="711612" y="6105173"/>
            <a:ext cx="1210588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sr-Cyrl-RS" sz="4000" b="1" dirty="0">
                <a:ln w="11430">
                  <a:solidFill>
                    <a:srgbClr val="FFFF00"/>
                  </a:solidFill>
                </a:ln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♪♪♪♪</a:t>
            </a:r>
          </a:p>
        </p:txBody>
      </p:sp>
      <p:sp>
        <p:nvSpPr>
          <p:cNvPr id="123" name="TextBox 122"/>
          <p:cNvSpPr txBox="1"/>
          <p:nvPr/>
        </p:nvSpPr>
        <p:spPr>
          <a:xfrm>
            <a:off x="2320149" y="6105173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sr-Cyrl-RS" sz="4000" b="1" dirty="0">
                <a:ln w="11430">
                  <a:solidFill>
                    <a:srgbClr val="FFFF00"/>
                  </a:solidFill>
                </a:ln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♪♪</a:t>
            </a:r>
          </a:p>
        </p:txBody>
      </p:sp>
      <p:sp>
        <p:nvSpPr>
          <p:cNvPr id="124" name="TextBox 123"/>
          <p:cNvSpPr txBox="1"/>
          <p:nvPr/>
        </p:nvSpPr>
        <p:spPr>
          <a:xfrm>
            <a:off x="5393162" y="6197553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sr-Cyrl-RS" sz="4000" b="1" dirty="0">
                <a:ln w="11430">
                  <a:solidFill>
                    <a:srgbClr val="FFFF00"/>
                  </a:solidFill>
                </a:ln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♪♪</a:t>
            </a:r>
          </a:p>
        </p:txBody>
      </p:sp>
      <p:sp>
        <p:nvSpPr>
          <p:cNvPr id="125" name="TextBox 124"/>
          <p:cNvSpPr txBox="1"/>
          <p:nvPr/>
        </p:nvSpPr>
        <p:spPr>
          <a:xfrm>
            <a:off x="5393163" y="5251219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sr-Cyrl-RS" sz="4000" b="1" dirty="0">
                <a:ln w="11430">
                  <a:solidFill>
                    <a:srgbClr val="FFFF00"/>
                  </a:solidFill>
                </a:ln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♪♪</a:t>
            </a:r>
          </a:p>
        </p:txBody>
      </p:sp>
      <p:cxnSp>
        <p:nvCxnSpPr>
          <p:cNvPr id="137" name="Straight Connector 136"/>
          <p:cNvCxnSpPr/>
          <p:nvPr/>
        </p:nvCxnSpPr>
        <p:spPr>
          <a:xfrm>
            <a:off x="5248760" y="5737818"/>
            <a:ext cx="1025174" cy="0"/>
          </a:xfrm>
          <a:prstGeom prst="line">
            <a:avLst/>
          </a:prstGeom>
          <a:ln w="28575">
            <a:solidFill>
              <a:srgbClr val="C7FB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Straight Connector 139"/>
          <p:cNvCxnSpPr/>
          <p:nvPr/>
        </p:nvCxnSpPr>
        <p:spPr>
          <a:xfrm>
            <a:off x="5300813" y="6671277"/>
            <a:ext cx="1029563" cy="0"/>
          </a:xfrm>
          <a:prstGeom prst="line">
            <a:avLst/>
          </a:prstGeom>
          <a:ln w="28575">
            <a:solidFill>
              <a:srgbClr val="C7FB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" name="TextBox 144"/>
          <p:cNvSpPr txBox="1"/>
          <p:nvPr/>
        </p:nvSpPr>
        <p:spPr>
          <a:xfrm>
            <a:off x="4546168" y="6091575"/>
            <a:ext cx="441146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sr-Cyrl-RS" sz="4000" b="1" dirty="0" smtClean="0">
                <a:ln w="11430">
                  <a:solidFill>
                    <a:srgbClr val="FFFF00"/>
                  </a:solidFill>
                </a:ln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♪</a:t>
            </a:r>
            <a:endParaRPr lang="sr-Cyrl-RS" sz="4000" b="1" dirty="0">
              <a:ln w="11430">
                <a:solidFill>
                  <a:srgbClr val="FFFF00"/>
                </a:solidFill>
              </a:ln>
              <a:solidFill>
                <a:srgbClr val="FF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46" name="TextBox 145"/>
          <p:cNvSpPr txBox="1"/>
          <p:nvPr/>
        </p:nvSpPr>
        <p:spPr>
          <a:xfrm>
            <a:off x="4251002" y="6043193"/>
            <a:ext cx="441146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sr-Cyrl-RS" sz="4000" b="1" dirty="0" smtClean="0">
                <a:ln w="11430">
                  <a:solidFill>
                    <a:srgbClr val="FFFF00"/>
                  </a:solidFill>
                </a:ln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♪</a:t>
            </a:r>
            <a:endParaRPr lang="sr-Cyrl-RS" sz="4000" b="1" dirty="0">
              <a:ln w="11430">
                <a:solidFill>
                  <a:srgbClr val="FFFF00"/>
                </a:solidFill>
              </a:ln>
              <a:solidFill>
                <a:srgbClr val="FF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47" name="TextBox 146"/>
          <p:cNvSpPr txBox="1"/>
          <p:nvPr/>
        </p:nvSpPr>
        <p:spPr>
          <a:xfrm>
            <a:off x="4013217" y="5963391"/>
            <a:ext cx="441146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sr-Cyrl-RS" sz="4000" b="1" dirty="0" smtClean="0">
                <a:ln w="11430">
                  <a:solidFill>
                    <a:srgbClr val="FFFF00"/>
                  </a:solidFill>
                </a:ln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♪</a:t>
            </a:r>
            <a:endParaRPr lang="sr-Cyrl-RS" sz="4000" b="1" dirty="0">
              <a:ln w="11430">
                <a:solidFill>
                  <a:srgbClr val="FFFF00"/>
                </a:solidFill>
              </a:ln>
              <a:solidFill>
                <a:srgbClr val="FF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48" name="TextBox 147"/>
          <p:cNvSpPr txBox="1"/>
          <p:nvPr/>
        </p:nvSpPr>
        <p:spPr>
          <a:xfrm>
            <a:off x="3762133" y="5887000"/>
            <a:ext cx="441146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sr-Cyrl-RS" sz="4000" b="1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♪</a:t>
            </a:r>
            <a:endParaRPr lang="sr-Cyrl-RS" sz="4000" b="1" dirty="0">
              <a:ln w="11430"/>
              <a:solidFill>
                <a:srgbClr val="FF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49" name="TextBox 148"/>
          <p:cNvSpPr txBox="1"/>
          <p:nvPr/>
        </p:nvSpPr>
        <p:spPr>
          <a:xfrm>
            <a:off x="4588664" y="5172111"/>
            <a:ext cx="441146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sr-Cyrl-RS" sz="4000" b="1" dirty="0" smtClean="0">
                <a:ln w="11430">
                  <a:solidFill>
                    <a:srgbClr val="FFFF00"/>
                  </a:solidFill>
                </a:ln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♪</a:t>
            </a:r>
            <a:endParaRPr lang="sr-Cyrl-RS" sz="4000" b="1" dirty="0">
              <a:ln w="11430">
                <a:solidFill>
                  <a:srgbClr val="FFFF00"/>
                </a:solidFill>
              </a:ln>
              <a:solidFill>
                <a:srgbClr val="FF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50" name="TextBox 149"/>
          <p:cNvSpPr txBox="1"/>
          <p:nvPr/>
        </p:nvSpPr>
        <p:spPr>
          <a:xfrm>
            <a:off x="4325595" y="5086526"/>
            <a:ext cx="441146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sr-Cyrl-RS" sz="4000" b="1" dirty="0" smtClean="0">
                <a:ln w="11430">
                  <a:solidFill>
                    <a:srgbClr val="FFFF00"/>
                  </a:solidFill>
                </a:ln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♪</a:t>
            </a:r>
            <a:endParaRPr lang="sr-Cyrl-RS" sz="4000" b="1" dirty="0">
              <a:ln w="11430">
                <a:solidFill>
                  <a:srgbClr val="FFFF00"/>
                </a:solidFill>
              </a:ln>
              <a:solidFill>
                <a:srgbClr val="FF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51" name="TextBox 150"/>
          <p:cNvSpPr txBox="1"/>
          <p:nvPr/>
        </p:nvSpPr>
        <p:spPr>
          <a:xfrm>
            <a:off x="4038528" y="5044090"/>
            <a:ext cx="286793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sr-Cyrl-RS" sz="4000" b="1" dirty="0" smtClean="0">
                <a:ln w="11430">
                  <a:solidFill>
                    <a:srgbClr val="FFFF00"/>
                  </a:solidFill>
                </a:ln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♪</a:t>
            </a:r>
            <a:endParaRPr lang="sr-Cyrl-RS" sz="4000" b="1" dirty="0">
              <a:ln w="11430">
                <a:solidFill>
                  <a:srgbClr val="FFFF00"/>
                </a:solidFill>
              </a:ln>
              <a:solidFill>
                <a:srgbClr val="FF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52" name="TextBox 151"/>
          <p:cNvSpPr txBox="1"/>
          <p:nvPr/>
        </p:nvSpPr>
        <p:spPr>
          <a:xfrm>
            <a:off x="3783745" y="4968306"/>
            <a:ext cx="430756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sr-Cyrl-RS" sz="4000" b="1" dirty="0" smtClean="0">
                <a:ln w="11430">
                  <a:solidFill>
                    <a:srgbClr val="FFFF00"/>
                  </a:solidFill>
                </a:ln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♪</a:t>
            </a:r>
            <a:endParaRPr lang="sr-Cyrl-RS" sz="4000" b="1" dirty="0">
              <a:ln w="11430">
                <a:solidFill>
                  <a:srgbClr val="FFFF00"/>
                </a:solidFill>
              </a:ln>
              <a:solidFill>
                <a:srgbClr val="FF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53" name="TextBox 152"/>
          <p:cNvSpPr txBox="1"/>
          <p:nvPr/>
        </p:nvSpPr>
        <p:spPr>
          <a:xfrm>
            <a:off x="2576630" y="5040615"/>
            <a:ext cx="441146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sr-Cyrl-RS" sz="4000" b="1" dirty="0" smtClean="0">
                <a:ln w="11430">
                  <a:solidFill>
                    <a:srgbClr val="FFFF00"/>
                  </a:solidFill>
                </a:ln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♪</a:t>
            </a:r>
            <a:endParaRPr lang="sr-Cyrl-RS" sz="4000" b="1" dirty="0">
              <a:ln w="11430">
                <a:solidFill>
                  <a:srgbClr val="FFFF00"/>
                </a:solidFill>
              </a:ln>
              <a:solidFill>
                <a:srgbClr val="FF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54" name="TextBox 153"/>
          <p:cNvSpPr txBox="1"/>
          <p:nvPr/>
        </p:nvSpPr>
        <p:spPr>
          <a:xfrm>
            <a:off x="2343334" y="4968816"/>
            <a:ext cx="441146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sr-Cyrl-RS" sz="4000" b="1" dirty="0" smtClean="0">
                <a:ln w="11430">
                  <a:solidFill>
                    <a:srgbClr val="FFFF00"/>
                  </a:solidFill>
                </a:ln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♪</a:t>
            </a:r>
            <a:endParaRPr lang="sr-Cyrl-RS" sz="4000" b="1" dirty="0">
              <a:ln w="11430">
                <a:solidFill>
                  <a:srgbClr val="FFFF00"/>
                </a:solidFill>
              </a:ln>
              <a:solidFill>
                <a:srgbClr val="FF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56" name="TextBox 155"/>
          <p:cNvSpPr txBox="1"/>
          <p:nvPr/>
        </p:nvSpPr>
        <p:spPr>
          <a:xfrm>
            <a:off x="5888055" y="6197553"/>
            <a:ext cx="442750" cy="98488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sr-Cyrl-RS" sz="4000" b="1" dirty="0">
                <a:ln w="11430">
                  <a:solidFill>
                    <a:srgbClr val="FFFF00"/>
                  </a:solidFill>
                </a:ln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♩</a:t>
            </a:r>
            <a:endParaRPr lang="en-US" sz="4000" b="1" dirty="0">
              <a:ln w="11430">
                <a:solidFill>
                  <a:srgbClr val="FFFF00"/>
                </a:solidFill>
              </a:ln>
              <a:solidFill>
                <a:srgbClr val="FF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n-US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57" name="TextBox 156"/>
          <p:cNvSpPr txBox="1"/>
          <p:nvPr/>
        </p:nvSpPr>
        <p:spPr>
          <a:xfrm>
            <a:off x="5869415" y="5256058"/>
            <a:ext cx="442750" cy="98488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sr-Cyrl-RS" sz="4000" b="1" dirty="0">
                <a:ln w="11430">
                  <a:solidFill>
                    <a:srgbClr val="FFFF00"/>
                  </a:solidFill>
                </a:ln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♩</a:t>
            </a:r>
            <a:endParaRPr lang="en-US" sz="4000" b="1" dirty="0">
              <a:ln w="11430">
                <a:solidFill>
                  <a:srgbClr val="FFFF00"/>
                </a:solidFill>
              </a:ln>
              <a:solidFill>
                <a:srgbClr val="FF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n-US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58" name="TextBox 157"/>
          <p:cNvSpPr txBox="1"/>
          <p:nvPr/>
        </p:nvSpPr>
        <p:spPr>
          <a:xfrm>
            <a:off x="2885635" y="5895386"/>
            <a:ext cx="442750" cy="98488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sr-Cyrl-RS" sz="4000" b="1" dirty="0">
                <a:ln w="11430">
                  <a:solidFill>
                    <a:srgbClr val="FFFF00"/>
                  </a:solidFill>
                </a:ln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♩</a:t>
            </a:r>
            <a:endParaRPr lang="en-US" sz="4000" b="1" dirty="0">
              <a:ln w="11430">
                <a:solidFill>
                  <a:srgbClr val="FFFF00"/>
                </a:solidFill>
              </a:ln>
              <a:solidFill>
                <a:srgbClr val="FF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n-US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59" name="TextBox 158"/>
          <p:cNvSpPr txBox="1"/>
          <p:nvPr/>
        </p:nvSpPr>
        <p:spPr>
          <a:xfrm>
            <a:off x="2870698" y="5086775"/>
            <a:ext cx="442750" cy="98488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sr-Cyrl-RS" sz="4000" b="1" dirty="0">
                <a:ln w="11430">
                  <a:solidFill>
                    <a:srgbClr val="FFFF00"/>
                  </a:solidFill>
                </a:ln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♩</a:t>
            </a:r>
            <a:endParaRPr lang="en-US" sz="4000" b="1" dirty="0">
              <a:ln w="11430">
                <a:solidFill>
                  <a:srgbClr val="FFFF00"/>
                </a:solidFill>
              </a:ln>
              <a:solidFill>
                <a:srgbClr val="FF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n-US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cxnSp>
        <p:nvCxnSpPr>
          <p:cNvPr id="198" name="Straight Connector 197"/>
          <p:cNvCxnSpPr/>
          <p:nvPr/>
        </p:nvCxnSpPr>
        <p:spPr>
          <a:xfrm>
            <a:off x="6894860" y="5942349"/>
            <a:ext cx="1" cy="579185"/>
          </a:xfrm>
          <a:prstGeom prst="line">
            <a:avLst/>
          </a:prstGeom>
          <a:ln w="76200">
            <a:solidFill>
              <a:srgbClr val="C7FB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9" name="Straight Connector 198"/>
          <p:cNvCxnSpPr/>
          <p:nvPr/>
        </p:nvCxnSpPr>
        <p:spPr>
          <a:xfrm>
            <a:off x="6745742" y="5963391"/>
            <a:ext cx="0" cy="558143"/>
          </a:xfrm>
          <a:prstGeom prst="line">
            <a:avLst/>
          </a:prstGeom>
          <a:ln w="38100">
            <a:solidFill>
              <a:srgbClr val="C7FB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0" name="Straight Connector 199"/>
          <p:cNvCxnSpPr/>
          <p:nvPr/>
        </p:nvCxnSpPr>
        <p:spPr>
          <a:xfrm>
            <a:off x="5131409" y="5927576"/>
            <a:ext cx="10941" cy="593958"/>
          </a:xfrm>
          <a:prstGeom prst="line">
            <a:avLst/>
          </a:prstGeom>
          <a:ln w="38100">
            <a:solidFill>
              <a:srgbClr val="C7FB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1" name="Straight Connector 200"/>
          <p:cNvCxnSpPr/>
          <p:nvPr/>
        </p:nvCxnSpPr>
        <p:spPr>
          <a:xfrm>
            <a:off x="3568720" y="5903226"/>
            <a:ext cx="4258" cy="618308"/>
          </a:xfrm>
          <a:prstGeom prst="line">
            <a:avLst/>
          </a:prstGeom>
          <a:ln w="38100">
            <a:solidFill>
              <a:srgbClr val="C7FB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2" name="Straight Connector 201"/>
          <p:cNvCxnSpPr/>
          <p:nvPr/>
        </p:nvCxnSpPr>
        <p:spPr>
          <a:xfrm>
            <a:off x="206022" y="5942349"/>
            <a:ext cx="0" cy="593958"/>
          </a:xfrm>
          <a:prstGeom prst="line">
            <a:avLst/>
          </a:prstGeom>
          <a:ln w="38100">
            <a:solidFill>
              <a:srgbClr val="C7FB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3" name="Straight Connector 202"/>
          <p:cNvCxnSpPr/>
          <p:nvPr/>
        </p:nvCxnSpPr>
        <p:spPr>
          <a:xfrm>
            <a:off x="2206202" y="5916678"/>
            <a:ext cx="0" cy="604856"/>
          </a:xfrm>
          <a:prstGeom prst="line">
            <a:avLst/>
          </a:prstGeom>
          <a:ln w="38100">
            <a:solidFill>
              <a:srgbClr val="C7FB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4" name="Straight Connector 203"/>
          <p:cNvCxnSpPr/>
          <p:nvPr/>
        </p:nvCxnSpPr>
        <p:spPr>
          <a:xfrm>
            <a:off x="5135667" y="5044090"/>
            <a:ext cx="4258" cy="544278"/>
          </a:xfrm>
          <a:prstGeom prst="line">
            <a:avLst/>
          </a:prstGeom>
          <a:ln w="38100">
            <a:solidFill>
              <a:srgbClr val="C7FB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5" name="Straight Connector 204"/>
          <p:cNvCxnSpPr/>
          <p:nvPr/>
        </p:nvCxnSpPr>
        <p:spPr>
          <a:xfrm>
            <a:off x="3563888" y="5035166"/>
            <a:ext cx="4258" cy="544278"/>
          </a:xfrm>
          <a:prstGeom prst="line">
            <a:avLst/>
          </a:prstGeom>
          <a:ln w="38100">
            <a:solidFill>
              <a:srgbClr val="C7FB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6" name="Straight Connector 205"/>
          <p:cNvCxnSpPr/>
          <p:nvPr/>
        </p:nvCxnSpPr>
        <p:spPr>
          <a:xfrm>
            <a:off x="2204073" y="5041613"/>
            <a:ext cx="4258" cy="544278"/>
          </a:xfrm>
          <a:prstGeom prst="line">
            <a:avLst/>
          </a:prstGeom>
          <a:ln w="38100">
            <a:solidFill>
              <a:srgbClr val="C7FB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7" name="Straight Connector 206"/>
          <p:cNvCxnSpPr/>
          <p:nvPr/>
        </p:nvCxnSpPr>
        <p:spPr>
          <a:xfrm>
            <a:off x="0" y="5086777"/>
            <a:ext cx="7724" cy="492440"/>
          </a:xfrm>
          <a:prstGeom prst="line">
            <a:avLst/>
          </a:prstGeom>
          <a:ln w="38100">
            <a:solidFill>
              <a:srgbClr val="C7FB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2" name="Freeform 221"/>
          <p:cNvSpPr/>
          <p:nvPr/>
        </p:nvSpPr>
        <p:spPr>
          <a:xfrm>
            <a:off x="107504" y="4843598"/>
            <a:ext cx="378571" cy="958322"/>
          </a:xfrm>
          <a:custGeom>
            <a:avLst/>
            <a:gdLst>
              <a:gd name="connsiteX0" fmla="*/ 250260 w 645293"/>
              <a:gd name="connsiteY0" fmla="*/ 1122219 h 1967346"/>
              <a:gd name="connsiteX1" fmla="*/ 236405 w 645293"/>
              <a:gd name="connsiteY1" fmla="*/ 1052946 h 1967346"/>
              <a:gd name="connsiteX2" fmla="*/ 291823 w 645293"/>
              <a:gd name="connsiteY2" fmla="*/ 955964 h 1967346"/>
              <a:gd name="connsiteX3" fmla="*/ 333387 w 645293"/>
              <a:gd name="connsiteY3" fmla="*/ 928255 h 1967346"/>
              <a:gd name="connsiteX4" fmla="*/ 374951 w 645293"/>
              <a:gd name="connsiteY4" fmla="*/ 886691 h 1967346"/>
              <a:gd name="connsiteX5" fmla="*/ 596623 w 645293"/>
              <a:gd name="connsiteY5" fmla="*/ 955964 h 1967346"/>
              <a:gd name="connsiteX6" fmla="*/ 610478 w 645293"/>
              <a:gd name="connsiteY6" fmla="*/ 997528 h 1967346"/>
              <a:gd name="connsiteX7" fmla="*/ 596623 w 645293"/>
              <a:gd name="connsiteY7" fmla="*/ 1205346 h 1967346"/>
              <a:gd name="connsiteX8" fmla="*/ 555060 w 645293"/>
              <a:gd name="connsiteY8" fmla="*/ 1288473 h 1967346"/>
              <a:gd name="connsiteX9" fmla="*/ 471932 w 645293"/>
              <a:gd name="connsiteY9" fmla="*/ 1316182 h 1967346"/>
              <a:gd name="connsiteX10" fmla="*/ 430369 w 645293"/>
              <a:gd name="connsiteY10" fmla="*/ 1330037 h 1967346"/>
              <a:gd name="connsiteX11" fmla="*/ 347242 w 645293"/>
              <a:gd name="connsiteY11" fmla="*/ 1371600 h 1967346"/>
              <a:gd name="connsiteX12" fmla="*/ 222551 w 645293"/>
              <a:gd name="connsiteY12" fmla="*/ 1357746 h 1967346"/>
              <a:gd name="connsiteX13" fmla="*/ 180987 w 645293"/>
              <a:gd name="connsiteY13" fmla="*/ 1302328 h 1967346"/>
              <a:gd name="connsiteX14" fmla="*/ 125569 w 645293"/>
              <a:gd name="connsiteY14" fmla="*/ 1288473 h 1967346"/>
              <a:gd name="connsiteX15" fmla="*/ 84005 w 645293"/>
              <a:gd name="connsiteY15" fmla="*/ 1260764 h 1967346"/>
              <a:gd name="connsiteX16" fmla="*/ 878 w 645293"/>
              <a:gd name="connsiteY16" fmla="*/ 1163782 h 1967346"/>
              <a:gd name="connsiteX17" fmla="*/ 14732 w 645293"/>
              <a:gd name="connsiteY17" fmla="*/ 914400 h 1967346"/>
              <a:gd name="connsiteX18" fmla="*/ 111714 w 645293"/>
              <a:gd name="connsiteY18" fmla="*/ 817419 h 1967346"/>
              <a:gd name="connsiteX19" fmla="*/ 180987 w 645293"/>
              <a:gd name="connsiteY19" fmla="*/ 734291 h 1967346"/>
              <a:gd name="connsiteX20" fmla="*/ 222551 w 645293"/>
              <a:gd name="connsiteY20" fmla="*/ 678873 h 1967346"/>
              <a:gd name="connsiteX21" fmla="*/ 264114 w 645293"/>
              <a:gd name="connsiteY21" fmla="*/ 651164 h 1967346"/>
              <a:gd name="connsiteX22" fmla="*/ 361096 w 645293"/>
              <a:gd name="connsiteY22" fmla="*/ 581891 h 1967346"/>
              <a:gd name="connsiteX23" fmla="*/ 416514 w 645293"/>
              <a:gd name="connsiteY23" fmla="*/ 498764 h 1967346"/>
              <a:gd name="connsiteX24" fmla="*/ 499642 w 645293"/>
              <a:gd name="connsiteY24" fmla="*/ 415637 h 1967346"/>
              <a:gd name="connsiteX25" fmla="*/ 555060 w 645293"/>
              <a:gd name="connsiteY25" fmla="*/ 332509 h 1967346"/>
              <a:gd name="connsiteX26" fmla="*/ 582769 w 645293"/>
              <a:gd name="connsiteY26" fmla="*/ 290946 h 1967346"/>
              <a:gd name="connsiteX27" fmla="*/ 596623 w 645293"/>
              <a:gd name="connsiteY27" fmla="*/ 249382 h 1967346"/>
              <a:gd name="connsiteX28" fmla="*/ 610478 w 645293"/>
              <a:gd name="connsiteY28" fmla="*/ 41564 h 1967346"/>
              <a:gd name="connsiteX29" fmla="*/ 555060 w 645293"/>
              <a:gd name="connsiteY29" fmla="*/ 0 h 1967346"/>
              <a:gd name="connsiteX30" fmla="*/ 430369 w 645293"/>
              <a:gd name="connsiteY30" fmla="*/ 13855 h 1967346"/>
              <a:gd name="connsiteX31" fmla="*/ 402660 w 645293"/>
              <a:gd name="connsiteY31" fmla="*/ 55419 h 1967346"/>
              <a:gd name="connsiteX32" fmla="*/ 430369 w 645293"/>
              <a:gd name="connsiteY32" fmla="*/ 415637 h 1967346"/>
              <a:gd name="connsiteX33" fmla="*/ 444223 w 645293"/>
              <a:gd name="connsiteY33" fmla="*/ 623455 h 1967346"/>
              <a:gd name="connsiteX34" fmla="*/ 471932 w 645293"/>
              <a:gd name="connsiteY34" fmla="*/ 1080655 h 1967346"/>
              <a:gd name="connsiteX35" fmla="*/ 458078 w 645293"/>
              <a:gd name="connsiteY35" fmla="*/ 1911928 h 1967346"/>
              <a:gd name="connsiteX36" fmla="*/ 374951 w 645293"/>
              <a:gd name="connsiteY36" fmla="*/ 1967346 h 1967346"/>
              <a:gd name="connsiteX37" fmla="*/ 222551 w 645293"/>
              <a:gd name="connsiteY37" fmla="*/ 1953491 h 1967346"/>
              <a:gd name="connsiteX38" fmla="*/ 208696 w 645293"/>
              <a:gd name="connsiteY38" fmla="*/ 1911928 h 1967346"/>
              <a:gd name="connsiteX39" fmla="*/ 264114 w 645293"/>
              <a:gd name="connsiteY39" fmla="*/ 1717964 h 1967346"/>
              <a:gd name="connsiteX40" fmla="*/ 291823 w 645293"/>
              <a:gd name="connsiteY40" fmla="*/ 1704109 h 1967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645293" h="1967346">
                <a:moveTo>
                  <a:pt x="250260" y="1122219"/>
                </a:moveTo>
                <a:cubicBezTo>
                  <a:pt x="245642" y="1099128"/>
                  <a:pt x="236405" y="1076494"/>
                  <a:pt x="236405" y="1052946"/>
                </a:cubicBezTo>
                <a:cubicBezTo>
                  <a:pt x="236405" y="1002940"/>
                  <a:pt x="255943" y="985865"/>
                  <a:pt x="291823" y="955964"/>
                </a:cubicBezTo>
                <a:cubicBezTo>
                  <a:pt x="304615" y="945304"/>
                  <a:pt x="320595" y="938915"/>
                  <a:pt x="333387" y="928255"/>
                </a:cubicBezTo>
                <a:cubicBezTo>
                  <a:pt x="348439" y="915712"/>
                  <a:pt x="361096" y="900546"/>
                  <a:pt x="374951" y="886691"/>
                </a:cubicBezTo>
                <a:cubicBezTo>
                  <a:pt x="517883" y="907110"/>
                  <a:pt x="549899" y="862517"/>
                  <a:pt x="596623" y="955964"/>
                </a:cubicBezTo>
                <a:cubicBezTo>
                  <a:pt x="603154" y="969026"/>
                  <a:pt x="605860" y="983673"/>
                  <a:pt x="610478" y="997528"/>
                </a:cubicBezTo>
                <a:cubicBezTo>
                  <a:pt x="605860" y="1066801"/>
                  <a:pt x="604290" y="1136344"/>
                  <a:pt x="596623" y="1205346"/>
                </a:cubicBezTo>
                <a:cubicBezTo>
                  <a:pt x="594482" y="1224613"/>
                  <a:pt x="571510" y="1278191"/>
                  <a:pt x="555060" y="1288473"/>
                </a:cubicBezTo>
                <a:cubicBezTo>
                  <a:pt x="530292" y="1303953"/>
                  <a:pt x="499641" y="1306945"/>
                  <a:pt x="471932" y="1316182"/>
                </a:cubicBezTo>
                <a:cubicBezTo>
                  <a:pt x="458078" y="1320800"/>
                  <a:pt x="442520" y="1321936"/>
                  <a:pt x="430369" y="1330037"/>
                </a:cubicBezTo>
                <a:cubicBezTo>
                  <a:pt x="376654" y="1365847"/>
                  <a:pt x="404602" y="1352481"/>
                  <a:pt x="347242" y="1371600"/>
                </a:cubicBezTo>
                <a:cubicBezTo>
                  <a:pt x="305678" y="1366982"/>
                  <a:pt x="261154" y="1373830"/>
                  <a:pt x="222551" y="1357746"/>
                </a:cubicBezTo>
                <a:cubicBezTo>
                  <a:pt x="201236" y="1348865"/>
                  <a:pt x="199777" y="1315749"/>
                  <a:pt x="180987" y="1302328"/>
                </a:cubicBezTo>
                <a:cubicBezTo>
                  <a:pt x="165493" y="1291260"/>
                  <a:pt x="144042" y="1293091"/>
                  <a:pt x="125569" y="1288473"/>
                </a:cubicBezTo>
                <a:cubicBezTo>
                  <a:pt x="111714" y="1279237"/>
                  <a:pt x="96648" y="1271600"/>
                  <a:pt x="84005" y="1260764"/>
                </a:cubicBezTo>
                <a:cubicBezTo>
                  <a:pt x="31744" y="1215969"/>
                  <a:pt x="33561" y="1212807"/>
                  <a:pt x="878" y="1163782"/>
                </a:cubicBezTo>
                <a:cubicBezTo>
                  <a:pt x="5496" y="1080655"/>
                  <a:pt x="-10642" y="993695"/>
                  <a:pt x="14732" y="914400"/>
                </a:cubicBezTo>
                <a:cubicBezTo>
                  <a:pt x="28666" y="870858"/>
                  <a:pt x="86355" y="855458"/>
                  <a:pt x="111714" y="817419"/>
                </a:cubicBezTo>
                <a:cubicBezTo>
                  <a:pt x="172953" y="725560"/>
                  <a:pt x="100983" y="827628"/>
                  <a:pt x="180987" y="734291"/>
                </a:cubicBezTo>
                <a:cubicBezTo>
                  <a:pt x="196014" y="716759"/>
                  <a:pt x="206223" y="695201"/>
                  <a:pt x="222551" y="678873"/>
                </a:cubicBezTo>
                <a:cubicBezTo>
                  <a:pt x="234325" y="667099"/>
                  <a:pt x="251322" y="661824"/>
                  <a:pt x="264114" y="651164"/>
                </a:cubicBezTo>
                <a:cubicBezTo>
                  <a:pt x="348364" y="580955"/>
                  <a:pt x="258552" y="633163"/>
                  <a:pt x="361096" y="581891"/>
                </a:cubicBezTo>
                <a:cubicBezTo>
                  <a:pt x="379569" y="554182"/>
                  <a:pt x="392966" y="522312"/>
                  <a:pt x="416514" y="498764"/>
                </a:cubicBezTo>
                <a:cubicBezTo>
                  <a:pt x="444223" y="471055"/>
                  <a:pt x="477905" y="448242"/>
                  <a:pt x="499642" y="415637"/>
                </a:cubicBezTo>
                <a:lnTo>
                  <a:pt x="555060" y="332509"/>
                </a:lnTo>
                <a:lnTo>
                  <a:pt x="582769" y="290946"/>
                </a:lnTo>
                <a:cubicBezTo>
                  <a:pt x="587387" y="277091"/>
                  <a:pt x="590092" y="262444"/>
                  <a:pt x="596623" y="249382"/>
                </a:cubicBezTo>
                <a:cubicBezTo>
                  <a:pt x="641111" y="160405"/>
                  <a:pt x="672700" y="228232"/>
                  <a:pt x="610478" y="41564"/>
                </a:cubicBezTo>
                <a:cubicBezTo>
                  <a:pt x="603176" y="19658"/>
                  <a:pt x="573533" y="13855"/>
                  <a:pt x="555060" y="0"/>
                </a:cubicBezTo>
                <a:cubicBezTo>
                  <a:pt x="513496" y="4618"/>
                  <a:pt x="469671" y="-437"/>
                  <a:pt x="430369" y="13855"/>
                </a:cubicBezTo>
                <a:cubicBezTo>
                  <a:pt x="414720" y="19545"/>
                  <a:pt x="403383" y="38784"/>
                  <a:pt x="402660" y="55419"/>
                </a:cubicBezTo>
                <a:cubicBezTo>
                  <a:pt x="395294" y="224832"/>
                  <a:pt x="408182" y="282519"/>
                  <a:pt x="430369" y="415637"/>
                </a:cubicBezTo>
                <a:cubicBezTo>
                  <a:pt x="434987" y="484910"/>
                  <a:pt x="440997" y="554104"/>
                  <a:pt x="444223" y="623455"/>
                </a:cubicBezTo>
                <a:cubicBezTo>
                  <a:pt x="464707" y="1063858"/>
                  <a:pt x="431650" y="879236"/>
                  <a:pt x="471932" y="1080655"/>
                </a:cubicBezTo>
                <a:cubicBezTo>
                  <a:pt x="467314" y="1357746"/>
                  <a:pt x="488209" y="1636441"/>
                  <a:pt x="458078" y="1911928"/>
                </a:cubicBezTo>
                <a:cubicBezTo>
                  <a:pt x="454457" y="1945033"/>
                  <a:pt x="374951" y="1967346"/>
                  <a:pt x="374951" y="1967346"/>
                </a:cubicBezTo>
                <a:cubicBezTo>
                  <a:pt x="324151" y="1962728"/>
                  <a:pt x="270943" y="1969622"/>
                  <a:pt x="222551" y="1953491"/>
                </a:cubicBezTo>
                <a:cubicBezTo>
                  <a:pt x="208697" y="1948873"/>
                  <a:pt x="208696" y="1926532"/>
                  <a:pt x="208696" y="1911928"/>
                </a:cubicBezTo>
                <a:cubicBezTo>
                  <a:pt x="208696" y="1757778"/>
                  <a:pt x="180843" y="1767928"/>
                  <a:pt x="264114" y="1717964"/>
                </a:cubicBezTo>
                <a:cubicBezTo>
                  <a:pt x="272969" y="1712651"/>
                  <a:pt x="282587" y="1708727"/>
                  <a:pt x="291823" y="1704109"/>
                </a:cubicBezTo>
              </a:path>
            </a:pathLst>
          </a:custGeom>
          <a:ln w="38100">
            <a:solidFill>
              <a:srgbClr val="FFFF00"/>
            </a:solidFill>
          </a:ln>
          <a:effectLst/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r-Cyrl-RS" sz="2000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224" name="Freeform 223"/>
          <p:cNvSpPr/>
          <p:nvPr/>
        </p:nvSpPr>
        <p:spPr>
          <a:xfrm>
            <a:off x="296789" y="5841139"/>
            <a:ext cx="378571" cy="958322"/>
          </a:xfrm>
          <a:custGeom>
            <a:avLst/>
            <a:gdLst>
              <a:gd name="connsiteX0" fmla="*/ 250260 w 645293"/>
              <a:gd name="connsiteY0" fmla="*/ 1122219 h 1967346"/>
              <a:gd name="connsiteX1" fmla="*/ 236405 w 645293"/>
              <a:gd name="connsiteY1" fmla="*/ 1052946 h 1967346"/>
              <a:gd name="connsiteX2" fmla="*/ 291823 w 645293"/>
              <a:gd name="connsiteY2" fmla="*/ 955964 h 1967346"/>
              <a:gd name="connsiteX3" fmla="*/ 333387 w 645293"/>
              <a:gd name="connsiteY3" fmla="*/ 928255 h 1967346"/>
              <a:gd name="connsiteX4" fmla="*/ 374951 w 645293"/>
              <a:gd name="connsiteY4" fmla="*/ 886691 h 1967346"/>
              <a:gd name="connsiteX5" fmla="*/ 596623 w 645293"/>
              <a:gd name="connsiteY5" fmla="*/ 955964 h 1967346"/>
              <a:gd name="connsiteX6" fmla="*/ 610478 w 645293"/>
              <a:gd name="connsiteY6" fmla="*/ 997528 h 1967346"/>
              <a:gd name="connsiteX7" fmla="*/ 596623 w 645293"/>
              <a:gd name="connsiteY7" fmla="*/ 1205346 h 1967346"/>
              <a:gd name="connsiteX8" fmla="*/ 555060 w 645293"/>
              <a:gd name="connsiteY8" fmla="*/ 1288473 h 1967346"/>
              <a:gd name="connsiteX9" fmla="*/ 471932 w 645293"/>
              <a:gd name="connsiteY9" fmla="*/ 1316182 h 1967346"/>
              <a:gd name="connsiteX10" fmla="*/ 430369 w 645293"/>
              <a:gd name="connsiteY10" fmla="*/ 1330037 h 1967346"/>
              <a:gd name="connsiteX11" fmla="*/ 347242 w 645293"/>
              <a:gd name="connsiteY11" fmla="*/ 1371600 h 1967346"/>
              <a:gd name="connsiteX12" fmla="*/ 222551 w 645293"/>
              <a:gd name="connsiteY12" fmla="*/ 1357746 h 1967346"/>
              <a:gd name="connsiteX13" fmla="*/ 180987 w 645293"/>
              <a:gd name="connsiteY13" fmla="*/ 1302328 h 1967346"/>
              <a:gd name="connsiteX14" fmla="*/ 125569 w 645293"/>
              <a:gd name="connsiteY14" fmla="*/ 1288473 h 1967346"/>
              <a:gd name="connsiteX15" fmla="*/ 84005 w 645293"/>
              <a:gd name="connsiteY15" fmla="*/ 1260764 h 1967346"/>
              <a:gd name="connsiteX16" fmla="*/ 878 w 645293"/>
              <a:gd name="connsiteY16" fmla="*/ 1163782 h 1967346"/>
              <a:gd name="connsiteX17" fmla="*/ 14732 w 645293"/>
              <a:gd name="connsiteY17" fmla="*/ 914400 h 1967346"/>
              <a:gd name="connsiteX18" fmla="*/ 111714 w 645293"/>
              <a:gd name="connsiteY18" fmla="*/ 817419 h 1967346"/>
              <a:gd name="connsiteX19" fmla="*/ 180987 w 645293"/>
              <a:gd name="connsiteY19" fmla="*/ 734291 h 1967346"/>
              <a:gd name="connsiteX20" fmla="*/ 222551 w 645293"/>
              <a:gd name="connsiteY20" fmla="*/ 678873 h 1967346"/>
              <a:gd name="connsiteX21" fmla="*/ 264114 w 645293"/>
              <a:gd name="connsiteY21" fmla="*/ 651164 h 1967346"/>
              <a:gd name="connsiteX22" fmla="*/ 361096 w 645293"/>
              <a:gd name="connsiteY22" fmla="*/ 581891 h 1967346"/>
              <a:gd name="connsiteX23" fmla="*/ 416514 w 645293"/>
              <a:gd name="connsiteY23" fmla="*/ 498764 h 1967346"/>
              <a:gd name="connsiteX24" fmla="*/ 499642 w 645293"/>
              <a:gd name="connsiteY24" fmla="*/ 415637 h 1967346"/>
              <a:gd name="connsiteX25" fmla="*/ 555060 w 645293"/>
              <a:gd name="connsiteY25" fmla="*/ 332509 h 1967346"/>
              <a:gd name="connsiteX26" fmla="*/ 582769 w 645293"/>
              <a:gd name="connsiteY26" fmla="*/ 290946 h 1967346"/>
              <a:gd name="connsiteX27" fmla="*/ 596623 w 645293"/>
              <a:gd name="connsiteY27" fmla="*/ 249382 h 1967346"/>
              <a:gd name="connsiteX28" fmla="*/ 610478 w 645293"/>
              <a:gd name="connsiteY28" fmla="*/ 41564 h 1967346"/>
              <a:gd name="connsiteX29" fmla="*/ 555060 w 645293"/>
              <a:gd name="connsiteY29" fmla="*/ 0 h 1967346"/>
              <a:gd name="connsiteX30" fmla="*/ 430369 w 645293"/>
              <a:gd name="connsiteY30" fmla="*/ 13855 h 1967346"/>
              <a:gd name="connsiteX31" fmla="*/ 402660 w 645293"/>
              <a:gd name="connsiteY31" fmla="*/ 55419 h 1967346"/>
              <a:gd name="connsiteX32" fmla="*/ 430369 w 645293"/>
              <a:gd name="connsiteY32" fmla="*/ 415637 h 1967346"/>
              <a:gd name="connsiteX33" fmla="*/ 444223 w 645293"/>
              <a:gd name="connsiteY33" fmla="*/ 623455 h 1967346"/>
              <a:gd name="connsiteX34" fmla="*/ 471932 w 645293"/>
              <a:gd name="connsiteY34" fmla="*/ 1080655 h 1967346"/>
              <a:gd name="connsiteX35" fmla="*/ 458078 w 645293"/>
              <a:gd name="connsiteY35" fmla="*/ 1911928 h 1967346"/>
              <a:gd name="connsiteX36" fmla="*/ 374951 w 645293"/>
              <a:gd name="connsiteY36" fmla="*/ 1967346 h 1967346"/>
              <a:gd name="connsiteX37" fmla="*/ 222551 w 645293"/>
              <a:gd name="connsiteY37" fmla="*/ 1953491 h 1967346"/>
              <a:gd name="connsiteX38" fmla="*/ 208696 w 645293"/>
              <a:gd name="connsiteY38" fmla="*/ 1911928 h 1967346"/>
              <a:gd name="connsiteX39" fmla="*/ 264114 w 645293"/>
              <a:gd name="connsiteY39" fmla="*/ 1717964 h 1967346"/>
              <a:gd name="connsiteX40" fmla="*/ 291823 w 645293"/>
              <a:gd name="connsiteY40" fmla="*/ 1704109 h 1967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645293" h="1967346">
                <a:moveTo>
                  <a:pt x="250260" y="1122219"/>
                </a:moveTo>
                <a:cubicBezTo>
                  <a:pt x="245642" y="1099128"/>
                  <a:pt x="236405" y="1076494"/>
                  <a:pt x="236405" y="1052946"/>
                </a:cubicBezTo>
                <a:cubicBezTo>
                  <a:pt x="236405" y="1002940"/>
                  <a:pt x="255943" y="985865"/>
                  <a:pt x="291823" y="955964"/>
                </a:cubicBezTo>
                <a:cubicBezTo>
                  <a:pt x="304615" y="945304"/>
                  <a:pt x="320595" y="938915"/>
                  <a:pt x="333387" y="928255"/>
                </a:cubicBezTo>
                <a:cubicBezTo>
                  <a:pt x="348439" y="915712"/>
                  <a:pt x="361096" y="900546"/>
                  <a:pt x="374951" y="886691"/>
                </a:cubicBezTo>
                <a:cubicBezTo>
                  <a:pt x="517883" y="907110"/>
                  <a:pt x="549899" y="862517"/>
                  <a:pt x="596623" y="955964"/>
                </a:cubicBezTo>
                <a:cubicBezTo>
                  <a:pt x="603154" y="969026"/>
                  <a:pt x="605860" y="983673"/>
                  <a:pt x="610478" y="997528"/>
                </a:cubicBezTo>
                <a:cubicBezTo>
                  <a:pt x="605860" y="1066801"/>
                  <a:pt x="604290" y="1136344"/>
                  <a:pt x="596623" y="1205346"/>
                </a:cubicBezTo>
                <a:cubicBezTo>
                  <a:pt x="594482" y="1224613"/>
                  <a:pt x="571510" y="1278191"/>
                  <a:pt x="555060" y="1288473"/>
                </a:cubicBezTo>
                <a:cubicBezTo>
                  <a:pt x="530292" y="1303953"/>
                  <a:pt x="499641" y="1306945"/>
                  <a:pt x="471932" y="1316182"/>
                </a:cubicBezTo>
                <a:cubicBezTo>
                  <a:pt x="458078" y="1320800"/>
                  <a:pt x="442520" y="1321936"/>
                  <a:pt x="430369" y="1330037"/>
                </a:cubicBezTo>
                <a:cubicBezTo>
                  <a:pt x="376654" y="1365847"/>
                  <a:pt x="404602" y="1352481"/>
                  <a:pt x="347242" y="1371600"/>
                </a:cubicBezTo>
                <a:cubicBezTo>
                  <a:pt x="305678" y="1366982"/>
                  <a:pt x="261154" y="1373830"/>
                  <a:pt x="222551" y="1357746"/>
                </a:cubicBezTo>
                <a:cubicBezTo>
                  <a:pt x="201236" y="1348865"/>
                  <a:pt x="199777" y="1315749"/>
                  <a:pt x="180987" y="1302328"/>
                </a:cubicBezTo>
                <a:cubicBezTo>
                  <a:pt x="165493" y="1291260"/>
                  <a:pt x="144042" y="1293091"/>
                  <a:pt x="125569" y="1288473"/>
                </a:cubicBezTo>
                <a:cubicBezTo>
                  <a:pt x="111714" y="1279237"/>
                  <a:pt x="96648" y="1271600"/>
                  <a:pt x="84005" y="1260764"/>
                </a:cubicBezTo>
                <a:cubicBezTo>
                  <a:pt x="31744" y="1215969"/>
                  <a:pt x="33561" y="1212807"/>
                  <a:pt x="878" y="1163782"/>
                </a:cubicBezTo>
                <a:cubicBezTo>
                  <a:pt x="5496" y="1080655"/>
                  <a:pt x="-10642" y="993695"/>
                  <a:pt x="14732" y="914400"/>
                </a:cubicBezTo>
                <a:cubicBezTo>
                  <a:pt x="28666" y="870858"/>
                  <a:pt x="86355" y="855458"/>
                  <a:pt x="111714" y="817419"/>
                </a:cubicBezTo>
                <a:cubicBezTo>
                  <a:pt x="172953" y="725560"/>
                  <a:pt x="100983" y="827628"/>
                  <a:pt x="180987" y="734291"/>
                </a:cubicBezTo>
                <a:cubicBezTo>
                  <a:pt x="196014" y="716759"/>
                  <a:pt x="206223" y="695201"/>
                  <a:pt x="222551" y="678873"/>
                </a:cubicBezTo>
                <a:cubicBezTo>
                  <a:pt x="234325" y="667099"/>
                  <a:pt x="251322" y="661824"/>
                  <a:pt x="264114" y="651164"/>
                </a:cubicBezTo>
                <a:cubicBezTo>
                  <a:pt x="348364" y="580955"/>
                  <a:pt x="258552" y="633163"/>
                  <a:pt x="361096" y="581891"/>
                </a:cubicBezTo>
                <a:cubicBezTo>
                  <a:pt x="379569" y="554182"/>
                  <a:pt x="392966" y="522312"/>
                  <a:pt x="416514" y="498764"/>
                </a:cubicBezTo>
                <a:cubicBezTo>
                  <a:pt x="444223" y="471055"/>
                  <a:pt x="477905" y="448242"/>
                  <a:pt x="499642" y="415637"/>
                </a:cubicBezTo>
                <a:lnTo>
                  <a:pt x="555060" y="332509"/>
                </a:lnTo>
                <a:lnTo>
                  <a:pt x="582769" y="290946"/>
                </a:lnTo>
                <a:cubicBezTo>
                  <a:pt x="587387" y="277091"/>
                  <a:pt x="590092" y="262444"/>
                  <a:pt x="596623" y="249382"/>
                </a:cubicBezTo>
                <a:cubicBezTo>
                  <a:pt x="641111" y="160405"/>
                  <a:pt x="672700" y="228232"/>
                  <a:pt x="610478" y="41564"/>
                </a:cubicBezTo>
                <a:cubicBezTo>
                  <a:pt x="603176" y="19658"/>
                  <a:pt x="573533" y="13855"/>
                  <a:pt x="555060" y="0"/>
                </a:cubicBezTo>
                <a:cubicBezTo>
                  <a:pt x="513496" y="4618"/>
                  <a:pt x="469671" y="-437"/>
                  <a:pt x="430369" y="13855"/>
                </a:cubicBezTo>
                <a:cubicBezTo>
                  <a:pt x="414720" y="19545"/>
                  <a:pt x="403383" y="38784"/>
                  <a:pt x="402660" y="55419"/>
                </a:cubicBezTo>
                <a:cubicBezTo>
                  <a:pt x="395294" y="224832"/>
                  <a:pt x="408182" y="282519"/>
                  <a:pt x="430369" y="415637"/>
                </a:cubicBezTo>
                <a:cubicBezTo>
                  <a:pt x="434987" y="484910"/>
                  <a:pt x="440997" y="554104"/>
                  <a:pt x="444223" y="623455"/>
                </a:cubicBezTo>
                <a:cubicBezTo>
                  <a:pt x="464707" y="1063858"/>
                  <a:pt x="431650" y="879236"/>
                  <a:pt x="471932" y="1080655"/>
                </a:cubicBezTo>
                <a:cubicBezTo>
                  <a:pt x="467314" y="1357746"/>
                  <a:pt x="488209" y="1636441"/>
                  <a:pt x="458078" y="1911928"/>
                </a:cubicBezTo>
                <a:cubicBezTo>
                  <a:pt x="454457" y="1945033"/>
                  <a:pt x="374951" y="1967346"/>
                  <a:pt x="374951" y="1967346"/>
                </a:cubicBezTo>
                <a:cubicBezTo>
                  <a:pt x="324151" y="1962728"/>
                  <a:pt x="270943" y="1969622"/>
                  <a:pt x="222551" y="1953491"/>
                </a:cubicBezTo>
                <a:cubicBezTo>
                  <a:pt x="208697" y="1948873"/>
                  <a:pt x="208696" y="1926532"/>
                  <a:pt x="208696" y="1911928"/>
                </a:cubicBezTo>
                <a:cubicBezTo>
                  <a:pt x="208696" y="1757778"/>
                  <a:pt x="180843" y="1767928"/>
                  <a:pt x="264114" y="1717964"/>
                </a:cubicBezTo>
                <a:cubicBezTo>
                  <a:pt x="272969" y="1712651"/>
                  <a:pt x="282587" y="1708727"/>
                  <a:pt x="291823" y="1704109"/>
                </a:cubicBezTo>
              </a:path>
            </a:pathLst>
          </a:custGeom>
          <a:ln w="38100">
            <a:solidFill>
              <a:srgbClr val="FFFF00"/>
            </a:solidFill>
          </a:ln>
          <a:effectLst/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r-Cyrl-RS" sz="2000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258" name="TextBox 257"/>
          <p:cNvSpPr txBox="1"/>
          <p:nvPr/>
        </p:nvSpPr>
        <p:spPr>
          <a:xfrm>
            <a:off x="425724" y="4916596"/>
            <a:ext cx="301686" cy="64633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sr-Cyrl-RS" b="1" dirty="0" smtClean="0">
                <a:solidFill>
                  <a:srgbClr val="FFFF00"/>
                </a:solidFill>
              </a:rPr>
              <a:t>2</a:t>
            </a:r>
          </a:p>
          <a:p>
            <a:r>
              <a:rPr lang="sr-Cyrl-RS" b="1" dirty="0">
                <a:solidFill>
                  <a:srgbClr val="FFFF00"/>
                </a:solidFill>
              </a:rPr>
              <a:t>4</a:t>
            </a:r>
          </a:p>
        </p:txBody>
      </p:sp>
      <p:sp>
        <p:nvSpPr>
          <p:cNvPr id="262" name="TextBox 261"/>
          <p:cNvSpPr txBox="1"/>
          <p:nvPr/>
        </p:nvSpPr>
        <p:spPr>
          <a:xfrm>
            <a:off x="8325803" y="253801"/>
            <a:ext cx="442750" cy="98488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isometricOffAxis2Lef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sr-Cyrl-RS" sz="4000" b="1" dirty="0">
                <a:ln w="11430">
                  <a:solidFill>
                    <a:schemeClr val="tx1"/>
                  </a:solidFill>
                </a:ln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♩</a:t>
            </a:r>
            <a:endParaRPr lang="en-US" sz="4000" b="1" dirty="0">
              <a:ln w="11430">
                <a:solidFill>
                  <a:schemeClr val="tx1"/>
                </a:solidFill>
              </a:ln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n-US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263" name="TextBox 262"/>
          <p:cNvSpPr txBox="1"/>
          <p:nvPr/>
        </p:nvSpPr>
        <p:spPr>
          <a:xfrm rot="815321">
            <a:off x="2820174" y="127669"/>
            <a:ext cx="395206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isometricOffAxis2Lef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sr-Cyrl-RS" sz="4000" b="1" dirty="0">
                <a:ln w="11430">
                  <a:solidFill>
                    <a:srgbClr val="C00000"/>
                  </a:solidFill>
                </a:ln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♪</a:t>
            </a:r>
          </a:p>
        </p:txBody>
      </p:sp>
      <p:sp>
        <p:nvSpPr>
          <p:cNvPr id="264" name="Freeform 263"/>
          <p:cNvSpPr/>
          <p:nvPr/>
        </p:nvSpPr>
        <p:spPr>
          <a:xfrm>
            <a:off x="2643921" y="3888467"/>
            <a:ext cx="306563" cy="541966"/>
          </a:xfrm>
          <a:custGeom>
            <a:avLst/>
            <a:gdLst>
              <a:gd name="connsiteX0" fmla="*/ 250260 w 645293"/>
              <a:gd name="connsiteY0" fmla="*/ 1122219 h 1967346"/>
              <a:gd name="connsiteX1" fmla="*/ 236405 w 645293"/>
              <a:gd name="connsiteY1" fmla="*/ 1052946 h 1967346"/>
              <a:gd name="connsiteX2" fmla="*/ 291823 w 645293"/>
              <a:gd name="connsiteY2" fmla="*/ 955964 h 1967346"/>
              <a:gd name="connsiteX3" fmla="*/ 333387 w 645293"/>
              <a:gd name="connsiteY3" fmla="*/ 928255 h 1967346"/>
              <a:gd name="connsiteX4" fmla="*/ 374951 w 645293"/>
              <a:gd name="connsiteY4" fmla="*/ 886691 h 1967346"/>
              <a:gd name="connsiteX5" fmla="*/ 596623 w 645293"/>
              <a:gd name="connsiteY5" fmla="*/ 955964 h 1967346"/>
              <a:gd name="connsiteX6" fmla="*/ 610478 w 645293"/>
              <a:gd name="connsiteY6" fmla="*/ 997528 h 1967346"/>
              <a:gd name="connsiteX7" fmla="*/ 596623 w 645293"/>
              <a:gd name="connsiteY7" fmla="*/ 1205346 h 1967346"/>
              <a:gd name="connsiteX8" fmla="*/ 555060 w 645293"/>
              <a:gd name="connsiteY8" fmla="*/ 1288473 h 1967346"/>
              <a:gd name="connsiteX9" fmla="*/ 471932 w 645293"/>
              <a:gd name="connsiteY9" fmla="*/ 1316182 h 1967346"/>
              <a:gd name="connsiteX10" fmla="*/ 430369 w 645293"/>
              <a:gd name="connsiteY10" fmla="*/ 1330037 h 1967346"/>
              <a:gd name="connsiteX11" fmla="*/ 347242 w 645293"/>
              <a:gd name="connsiteY11" fmla="*/ 1371600 h 1967346"/>
              <a:gd name="connsiteX12" fmla="*/ 222551 w 645293"/>
              <a:gd name="connsiteY12" fmla="*/ 1357746 h 1967346"/>
              <a:gd name="connsiteX13" fmla="*/ 180987 w 645293"/>
              <a:gd name="connsiteY13" fmla="*/ 1302328 h 1967346"/>
              <a:gd name="connsiteX14" fmla="*/ 125569 w 645293"/>
              <a:gd name="connsiteY14" fmla="*/ 1288473 h 1967346"/>
              <a:gd name="connsiteX15" fmla="*/ 84005 w 645293"/>
              <a:gd name="connsiteY15" fmla="*/ 1260764 h 1967346"/>
              <a:gd name="connsiteX16" fmla="*/ 878 w 645293"/>
              <a:gd name="connsiteY16" fmla="*/ 1163782 h 1967346"/>
              <a:gd name="connsiteX17" fmla="*/ 14732 w 645293"/>
              <a:gd name="connsiteY17" fmla="*/ 914400 h 1967346"/>
              <a:gd name="connsiteX18" fmla="*/ 111714 w 645293"/>
              <a:gd name="connsiteY18" fmla="*/ 817419 h 1967346"/>
              <a:gd name="connsiteX19" fmla="*/ 180987 w 645293"/>
              <a:gd name="connsiteY19" fmla="*/ 734291 h 1967346"/>
              <a:gd name="connsiteX20" fmla="*/ 222551 w 645293"/>
              <a:gd name="connsiteY20" fmla="*/ 678873 h 1967346"/>
              <a:gd name="connsiteX21" fmla="*/ 264114 w 645293"/>
              <a:gd name="connsiteY21" fmla="*/ 651164 h 1967346"/>
              <a:gd name="connsiteX22" fmla="*/ 361096 w 645293"/>
              <a:gd name="connsiteY22" fmla="*/ 581891 h 1967346"/>
              <a:gd name="connsiteX23" fmla="*/ 416514 w 645293"/>
              <a:gd name="connsiteY23" fmla="*/ 498764 h 1967346"/>
              <a:gd name="connsiteX24" fmla="*/ 499642 w 645293"/>
              <a:gd name="connsiteY24" fmla="*/ 415637 h 1967346"/>
              <a:gd name="connsiteX25" fmla="*/ 555060 w 645293"/>
              <a:gd name="connsiteY25" fmla="*/ 332509 h 1967346"/>
              <a:gd name="connsiteX26" fmla="*/ 582769 w 645293"/>
              <a:gd name="connsiteY26" fmla="*/ 290946 h 1967346"/>
              <a:gd name="connsiteX27" fmla="*/ 596623 w 645293"/>
              <a:gd name="connsiteY27" fmla="*/ 249382 h 1967346"/>
              <a:gd name="connsiteX28" fmla="*/ 610478 w 645293"/>
              <a:gd name="connsiteY28" fmla="*/ 41564 h 1967346"/>
              <a:gd name="connsiteX29" fmla="*/ 555060 w 645293"/>
              <a:gd name="connsiteY29" fmla="*/ 0 h 1967346"/>
              <a:gd name="connsiteX30" fmla="*/ 430369 w 645293"/>
              <a:gd name="connsiteY30" fmla="*/ 13855 h 1967346"/>
              <a:gd name="connsiteX31" fmla="*/ 402660 w 645293"/>
              <a:gd name="connsiteY31" fmla="*/ 55419 h 1967346"/>
              <a:gd name="connsiteX32" fmla="*/ 430369 w 645293"/>
              <a:gd name="connsiteY32" fmla="*/ 415637 h 1967346"/>
              <a:gd name="connsiteX33" fmla="*/ 444223 w 645293"/>
              <a:gd name="connsiteY33" fmla="*/ 623455 h 1967346"/>
              <a:gd name="connsiteX34" fmla="*/ 471932 w 645293"/>
              <a:gd name="connsiteY34" fmla="*/ 1080655 h 1967346"/>
              <a:gd name="connsiteX35" fmla="*/ 458078 w 645293"/>
              <a:gd name="connsiteY35" fmla="*/ 1911928 h 1967346"/>
              <a:gd name="connsiteX36" fmla="*/ 374951 w 645293"/>
              <a:gd name="connsiteY36" fmla="*/ 1967346 h 1967346"/>
              <a:gd name="connsiteX37" fmla="*/ 222551 w 645293"/>
              <a:gd name="connsiteY37" fmla="*/ 1953491 h 1967346"/>
              <a:gd name="connsiteX38" fmla="*/ 208696 w 645293"/>
              <a:gd name="connsiteY38" fmla="*/ 1911928 h 1967346"/>
              <a:gd name="connsiteX39" fmla="*/ 264114 w 645293"/>
              <a:gd name="connsiteY39" fmla="*/ 1717964 h 1967346"/>
              <a:gd name="connsiteX40" fmla="*/ 291823 w 645293"/>
              <a:gd name="connsiteY40" fmla="*/ 1704109 h 1967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645293" h="1967346">
                <a:moveTo>
                  <a:pt x="250260" y="1122219"/>
                </a:moveTo>
                <a:cubicBezTo>
                  <a:pt x="245642" y="1099128"/>
                  <a:pt x="236405" y="1076494"/>
                  <a:pt x="236405" y="1052946"/>
                </a:cubicBezTo>
                <a:cubicBezTo>
                  <a:pt x="236405" y="1002940"/>
                  <a:pt x="255943" y="985865"/>
                  <a:pt x="291823" y="955964"/>
                </a:cubicBezTo>
                <a:cubicBezTo>
                  <a:pt x="304615" y="945304"/>
                  <a:pt x="320595" y="938915"/>
                  <a:pt x="333387" y="928255"/>
                </a:cubicBezTo>
                <a:cubicBezTo>
                  <a:pt x="348439" y="915712"/>
                  <a:pt x="361096" y="900546"/>
                  <a:pt x="374951" y="886691"/>
                </a:cubicBezTo>
                <a:cubicBezTo>
                  <a:pt x="517883" y="907110"/>
                  <a:pt x="549899" y="862517"/>
                  <a:pt x="596623" y="955964"/>
                </a:cubicBezTo>
                <a:cubicBezTo>
                  <a:pt x="603154" y="969026"/>
                  <a:pt x="605860" y="983673"/>
                  <a:pt x="610478" y="997528"/>
                </a:cubicBezTo>
                <a:cubicBezTo>
                  <a:pt x="605860" y="1066801"/>
                  <a:pt x="604290" y="1136344"/>
                  <a:pt x="596623" y="1205346"/>
                </a:cubicBezTo>
                <a:cubicBezTo>
                  <a:pt x="594482" y="1224613"/>
                  <a:pt x="571510" y="1278191"/>
                  <a:pt x="555060" y="1288473"/>
                </a:cubicBezTo>
                <a:cubicBezTo>
                  <a:pt x="530292" y="1303953"/>
                  <a:pt x="499641" y="1306945"/>
                  <a:pt x="471932" y="1316182"/>
                </a:cubicBezTo>
                <a:cubicBezTo>
                  <a:pt x="458078" y="1320800"/>
                  <a:pt x="442520" y="1321936"/>
                  <a:pt x="430369" y="1330037"/>
                </a:cubicBezTo>
                <a:cubicBezTo>
                  <a:pt x="376654" y="1365847"/>
                  <a:pt x="404602" y="1352481"/>
                  <a:pt x="347242" y="1371600"/>
                </a:cubicBezTo>
                <a:cubicBezTo>
                  <a:pt x="305678" y="1366982"/>
                  <a:pt x="261154" y="1373830"/>
                  <a:pt x="222551" y="1357746"/>
                </a:cubicBezTo>
                <a:cubicBezTo>
                  <a:pt x="201236" y="1348865"/>
                  <a:pt x="199777" y="1315749"/>
                  <a:pt x="180987" y="1302328"/>
                </a:cubicBezTo>
                <a:cubicBezTo>
                  <a:pt x="165493" y="1291260"/>
                  <a:pt x="144042" y="1293091"/>
                  <a:pt x="125569" y="1288473"/>
                </a:cubicBezTo>
                <a:cubicBezTo>
                  <a:pt x="111714" y="1279237"/>
                  <a:pt x="96648" y="1271600"/>
                  <a:pt x="84005" y="1260764"/>
                </a:cubicBezTo>
                <a:cubicBezTo>
                  <a:pt x="31744" y="1215969"/>
                  <a:pt x="33561" y="1212807"/>
                  <a:pt x="878" y="1163782"/>
                </a:cubicBezTo>
                <a:cubicBezTo>
                  <a:pt x="5496" y="1080655"/>
                  <a:pt x="-10642" y="993695"/>
                  <a:pt x="14732" y="914400"/>
                </a:cubicBezTo>
                <a:cubicBezTo>
                  <a:pt x="28666" y="870858"/>
                  <a:pt x="86355" y="855458"/>
                  <a:pt x="111714" y="817419"/>
                </a:cubicBezTo>
                <a:cubicBezTo>
                  <a:pt x="172953" y="725560"/>
                  <a:pt x="100983" y="827628"/>
                  <a:pt x="180987" y="734291"/>
                </a:cubicBezTo>
                <a:cubicBezTo>
                  <a:pt x="196014" y="716759"/>
                  <a:pt x="206223" y="695201"/>
                  <a:pt x="222551" y="678873"/>
                </a:cubicBezTo>
                <a:cubicBezTo>
                  <a:pt x="234325" y="667099"/>
                  <a:pt x="251322" y="661824"/>
                  <a:pt x="264114" y="651164"/>
                </a:cubicBezTo>
                <a:cubicBezTo>
                  <a:pt x="348364" y="580955"/>
                  <a:pt x="258552" y="633163"/>
                  <a:pt x="361096" y="581891"/>
                </a:cubicBezTo>
                <a:cubicBezTo>
                  <a:pt x="379569" y="554182"/>
                  <a:pt x="392966" y="522312"/>
                  <a:pt x="416514" y="498764"/>
                </a:cubicBezTo>
                <a:cubicBezTo>
                  <a:pt x="444223" y="471055"/>
                  <a:pt x="477905" y="448242"/>
                  <a:pt x="499642" y="415637"/>
                </a:cubicBezTo>
                <a:lnTo>
                  <a:pt x="555060" y="332509"/>
                </a:lnTo>
                <a:lnTo>
                  <a:pt x="582769" y="290946"/>
                </a:lnTo>
                <a:cubicBezTo>
                  <a:pt x="587387" y="277091"/>
                  <a:pt x="590092" y="262444"/>
                  <a:pt x="596623" y="249382"/>
                </a:cubicBezTo>
                <a:cubicBezTo>
                  <a:pt x="641111" y="160405"/>
                  <a:pt x="672700" y="228232"/>
                  <a:pt x="610478" y="41564"/>
                </a:cubicBezTo>
                <a:cubicBezTo>
                  <a:pt x="603176" y="19658"/>
                  <a:pt x="573533" y="13855"/>
                  <a:pt x="555060" y="0"/>
                </a:cubicBezTo>
                <a:cubicBezTo>
                  <a:pt x="513496" y="4618"/>
                  <a:pt x="469671" y="-437"/>
                  <a:pt x="430369" y="13855"/>
                </a:cubicBezTo>
                <a:cubicBezTo>
                  <a:pt x="414720" y="19545"/>
                  <a:pt x="403383" y="38784"/>
                  <a:pt x="402660" y="55419"/>
                </a:cubicBezTo>
                <a:cubicBezTo>
                  <a:pt x="395294" y="224832"/>
                  <a:pt x="408182" y="282519"/>
                  <a:pt x="430369" y="415637"/>
                </a:cubicBezTo>
                <a:cubicBezTo>
                  <a:pt x="434987" y="484910"/>
                  <a:pt x="440997" y="554104"/>
                  <a:pt x="444223" y="623455"/>
                </a:cubicBezTo>
                <a:cubicBezTo>
                  <a:pt x="464707" y="1063858"/>
                  <a:pt x="431650" y="879236"/>
                  <a:pt x="471932" y="1080655"/>
                </a:cubicBezTo>
                <a:cubicBezTo>
                  <a:pt x="467314" y="1357746"/>
                  <a:pt x="488209" y="1636441"/>
                  <a:pt x="458078" y="1911928"/>
                </a:cubicBezTo>
                <a:cubicBezTo>
                  <a:pt x="454457" y="1945033"/>
                  <a:pt x="374951" y="1967346"/>
                  <a:pt x="374951" y="1967346"/>
                </a:cubicBezTo>
                <a:cubicBezTo>
                  <a:pt x="324151" y="1962728"/>
                  <a:pt x="270943" y="1969622"/>
                  <a:pt x="222551" y="1953491"/>
                </a:cubicBezTo>
                <a:cubicBezTo>
                  <a:pt x="208697" y="1948873"/>
                  <a:pt x="208696" y="1926532"/>
                  <a:pt x="208696" y="1911928"/>
                </a:cubicBezTo>
                <a:cubicBezTo>
                  <a:pt x="208696" y="1757778"/>
                  <a:pt x="180843" y="1767928"/>
                  <a:pt x="264114" y="1717964"/>
                </a:cubicBezTo>
                <a:cubicBezTo>
                  <a:pt x="272969" y="1712651"/>
                  <a:pt x="282587" y="1708727"/>
                  <a:pt x="291823" y="1704109"/>
                </a:cubicBezTo>
              </a:path>
            </a:pathLst>
          </a:custGeom>
          <a:ln w="57150">
            <a:solidFill>
              <a:schemeClr val="tx1"/>
            </a:solidFill>
          </a:ln>
          <a:effectLst/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r-Cyrl-RS">
              <a:ln>
                <a:solidFill>
                  <a:sysClr val="windowText" lastClr="000000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1889682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8999">
              <a:srgbClr val="FDE9DD"/>
            </a:gs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23528" y="1329966"/>
            <a:ext cx="4320480" cy="830997"/>
          </a:xfrm>
          <a:prstGeom prst="rect">
            <a:avLst/>
          </a:prstGeom>
        </p:spPr>
        <p:txBody>
          <a:bodyPr wrap="square">
            <a:prstTxWarp prst="textWave4">
              <a:avLst/>
            </a:prstTxWarp>
            <a:spAutoFit/>
          </a:bodyPr>
          <a:lstStyle/>
          <a:p>
            <a:pPr algn="ctr"/>
            <a:r>
              <a:rPr lang="sr-Cyrl-RS" sz="4800" b="1" dirty="0" smtClean="0">
                <a:latin typeface="Times New Roman" pitchFamily="18" charset="0"/>
                <a:cs typeface="Times New Roman" pitchFamily="18" charset="0"/>
              </a:rPr>
              <a:t> МОЈ  ДЕДА</a:t>
            </a:r>
            <a:endParaRPr lang="sr-Cyrl-RS" sz="4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23528" y="2160580"/>
            <a:ext cx="4572000" cy="400110"/>
          </a:xfrm>
          <a:prstGeom prst="rect">
            <a:avLst/>
          </a:prstGeom>
        </p:spPr>
        <p:txBody>
          <a:bodyPr>
            <a:prstTxWarp prst="textWave2">
              <a:avLst/>
            </a:prstTxWarp>
            <a:spAutoFit/>
          </a:bodyPr>
          <a:lstStyle/>
          <a:p>
            <a:pPr algn="ctr"/>
            <a:r>
              <a:rPr lang="sr-Cyrl-RS" sz="2000" b="1" dirty="0" smtClean="0">
                <a:latin typeface="Times New Roman" pitchFamily="18" charset="0"/>
                <a:cs typeface="Times New Roman" pitchFamily="18" charset="0"/>
              </a:rPr>
              <a:t>Текст и музика :  Мирослава  Петров</a:t>
            </a:r>
            <a:endParaRPr lang="sr-Cyrl-RS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064910" y="2910242"/>
            <a:ext cx="6552727" cy="3024336"/>
          </a:xfrm>
          <a:prstGeom prst="rect">
            <a:avLst/>
          </a:prstGeom>
          <a:noFill/>
        </p:spPr>
        <p:txBody>
          <a:bodyPr wrap="square" rtlCol="0">
            <a:prstTxWarp prst="textWave1">
              <a:avLst>
                <a:gd name="adj1" fmla="val 10703"/>
                <a:gd name="adj2" fmla="val 1279"/>
              </a:avLst>
            </a:prstTxWarp>
            <a:spAutoFit/>
          </a:bodyPr>
          <a:lstStyle/>
          <a:p>
            <a:pPr algn="ctr"/>
            <a:r>
              <a:rPr lang="sr-Cyrl-RS" sz="3200" b="1" dirty="0" smtClean="0">
                <a:latin typeface="Times New Roman" pitchFamily="18" charset="0"/>
                <a:cs typeface="Times New Roman" pitchFamily="18" charset="0"/>
              </a:rPr>
              <a:t>Деда, деда, дедице,</a:t>
            </a:r>
          </a:p>
          <a:p>
            <a:pPr algn="ctr"/>
            <a:r>
              <a:rPr lang="sr-Cyrl-RS" sz="3200" b="1" dirty="0">
                <a:latin typeface="Times New Roman" pitchFamily="18" charset="0"/>
                <a:cs typeface="Times New Roman" pitchFamily="18" charset="0"/>
              </a:rPr>
              <a:t>ј</a:t>
            </a:r>
            <a:r>
              <a:rPr lang="sr-Cyrl-RS" sz="3200" b="1" dirty="0" smtClean="0">
                <a:latin typeface="Times New Roman" pitchFamily="18" charset="0"/>
                <a:cs typeface="Times New Roman" pitchFamily="18" charset="0"/>
              </a:rPr>
              <a:t>а ти пружам ручице,</a:t>
            </a:r>
          </a:p>
          <a:p>
            <a:pPr algn="ctr"/>
            <a:r>
              <a:rPr lang="sr-Cyrl-RS" sz="3200" b="1" dirty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sr-Cyrl-RS" sz="3200" b="1" dirty="0" smtClean="0">
                <a:latin typeface="Times New Roman" pitchFamily="18" charset="0"/>
                <a:cs typeface="Times New Roman" pitchFamily="18" charset="0"/>
              </a:rPr>
              <a:t> ти мени осмех свој,</a:t>
            </a:r>
          </a:p>
          <a:p>
            <a:pPr algn="ctr"/>
            <a:r>
              <a:rPr lang="sr-Cyrl-RS" sz="3200" b="1" dirty="0">
                <a:latin typeface="Times New Roman" pitchFamily="18" charset="0"/>
                <a:cs typeface="Times New Roman" pitchFamily="18" charset="0"/>
              </a:rPr>
              <a:t>т</a:t>
            </a:r>
            <a:r>
              <a:rPr lang="sr-Cyrl-RS" sz="3200" b="1" dirty="0" smtClean="0">
                <a:latin typeface="Times New Roman" pitchFamily="18" charset="0"/>
                <a:cs typeface="Times New Roman" pitchFamily="18" charset="0"/>
              </a:rPr>
              <a:t>и си добри  деда мој.</a:t>
            </a:r>
            <a:endParaRPr lang="sr-Cyrl-RS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0" y="5949280"/>
            <a:ext cx="88924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Cyrl-RS" sz="2800" b="1" dirty="0" smtClean="0">
                <a:latin typeface="Times New Roman" pitchFamily="18" charset="0"/>
                <a:cs typeface="Times New Roman" pitchFamily="18" charset="0"/>
              </a:rPr>
              <a:t>Задатак: Смислите краћу причу о деди (поруке деди) .</a:t>
            </a:r>
            <a:endParaRPr lang="sr-Cyrl-RS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7504" y="604752"/>
            <a:ext cx="20162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800" b="1" dirty="0" smtClean="0">
                <a:latin typeface="Times New Roman" pitchFamily="18" charset="0"/>
                <a:cs typeface="Times New Roman" pitchFamily="18" charset="0"/>
              </a:rPr>
              <a:t>1. група</a:t>
            </a:r>
            <a:endParaRPr lang="sr-Cyrl-RS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456765" y="-72356"/>
            <a:ext cx="626631" cy="187743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perspectiveContrastingLeftFacing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r>
              <a:rPr lang="sr-Cyrl-RS" sz="88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>
                  <a:glow rad="228600">
                    <a:schemeClr val="bg1">
                      <a:alpha val="40000"/>
                    </a:schemeClr>
                  </a:glow>
                </a:effectLst>
              </a:rPr>
              <a:t>♪</a:t>
            </a:r>
            <a:endParaRPr lang="en-US" sz="88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effectLst>
                <a:glow rad="228600">
                  <a:schemeClr val="bg1">
                    <a:alpha val="40000"/>
                  </a:schemeClr>
                </a:glow>
              </a:effectLst>
            </a:endParaRPr>
          </a:p>
          <a:p>
            <a:endParaRPr lang="sr-Cyrl-RS" sz="2800" dirty="0"/>
          </a:p>
        </p:txBody>
      </p:sp>
      <p:pic>
        <p:nvPicPr>
          <p:cNvPr id="9" name="Picture 2" descr="C:\Users\Jimmy\Pictures\suza\suza 020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53180" y="1096895"/>
            <a:ext cx="2664457" cy="1998343"/>
          </a:xfrm>
          <a:prstGeom prst="ellipse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  <a:softEdge rad="112500"/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4453858" y="-32955"/>
            <a:ext cx="468052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sr-Cyrl-CS" sz="2000" b="1" dirty="0">
                <a:latin typeface="Times New Roman" pitchFamily="18" charset="0"/>
                <a:cs typeface="Times New Roman" pitchFamily="18" charset="0"/>
              </a:rPr>
              <a:t>Прву групу чинили су ученици који  имају потешкоће у раду и савладавању музичке писмености.</a:t>
            </a: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sr-Cyrl-RS" dirty="0"/>
          </a:p>
        </p:txBody>
      </p:sp>
    </p:spTree>
    <p:extLst>
      <p:ext uri="{BB962C8B-B14F-4D97-AF65-F5344CB8AC3E}">
        <p14:creationId xmlns:p14="http://schemas.microsoft.com/office/powerpoint/2010/main" val="3061226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:blinds/>
      </p:transition>
    </mc:Choice>
    <mc:Fallback xmlns="">
      <p:transition spd="slow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 tmFilter="0,0; .5, 1; 1, 1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6700"/>
                            </p:stCondLst>
                            <p:childTnLst>
                              <p:par>
                                <p:cTn id="30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2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7700"/>
                            </p:stCondLst>
                            <p:childTnLst>
                              <p:par>
                                <p:cTn id="34" presetID="21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36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8700"/>
                            </p:stCondLst>
                            <p:childTnLst>
                              <p:par>
                                <p:cTn id="38" presetID="21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40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9700"/>
                            </p:stCondLst>
                            <p:childTnLst>
                              <p:par>
                                <p:cTn id="42" presetID="21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44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700"/>
                            </p:stCondLst>
                            <p:childTnLst>
                              <p:par>
                                <p:cTn id="46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 tmFilter="0,0; .5, 1; 1, 1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55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8999">
              <a:srgbClr val="FDE9DD"/>
            </a:gs>
            <a:gs pos="0">
              <a:srgbClr val="FBEAC7"/>
            </a:gs>
            <a:gs pos="17999">
              <a:srgbClr val="FEE7F2"/>
            </a:gs>
            <a:gs pos="36000">
              <a:srgbClr val="FFCCCC"/>
            </a:gs>
            <a:gs pos="71500">
              <a:srgbClr val="F3BDF6"/>
            </a:gs>
            <a:gs pos="61000">
              <a:srgbClr val="FF99FF"/>
            </a:gs>
            <a:gs pos="82001">
              <a:schemeClr val="accent4">
                <a:lumMod val="20000"/>
                <a:lumOff val="80000"/>
              </a:schemeClr>
            </a:gs>
            <a:gs pos="100000">
              <a:srgbClr val="FEE7F2"/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251520" y="2934859"/>
            <a:ext cx="8676456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269301" y="4986250"/>
            <a:ext cx="8676456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7748836" y="4262975"/>
            <a:ext cx="569387" cy="144655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isometricOffAxis2Lef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sr-Cyrl-RS" sz="60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♪</a:t>
            </a:r>
            <a:endParaRPr lang="en-US" sz="60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sr-Cyrl-RS" sz="28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179449" y="4262975"/>
            <a:ext cx="569387" cy="144655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isometricOffAxis2Lef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sr-Cyrl-RS" sz="60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♪</a:t>
            </a:r>
            <a:endParaRPr lang="en-US" sz="60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sr-Cyrl-RS" sz="28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499803" y="4278139"/>
            <a:ext cx="569387" cy="144655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isometricOffAxis2Lef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sr-Cyrl-RS" sz="60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♪</a:t>
            </a:r>
            <a:endParaRPr lang="en-US" sz="60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sr-Cyrl-RS" sz="28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748836" y="2232637"/>
            <a:ext cx="569387" cy="144655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isometricOffAxis2Lef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sr-Cyrl-RS" sz="60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♪</a:t>
            </a:r>
            <a:endParaRPr lang="en-US" sz="60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sr-Cyrl-RS" sz="28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069190" y="2203029"/>
            <a:ext cx="569387" cy="144655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isometricOffAxis2Lef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sr-Cyrl-RS" sz="60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♪</a:t>
            </a:r>
            <a:endParaRPr lang="en-US" sz="60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sr-Cyrl-RS" sz="28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378877" y="2232637"/>
            <a:ext cx="569387" cy="144655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isometricOffAxis2Lef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sr-Cyrl-RS" sz="60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♪</a:t>
            </a:r>
            <a:endParaRPr lang="en-US" sz="60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sr-Cyrl-RS" sz="28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791544" y="2222886"/>
            <a:ext cx="569387" cy="144655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isometricOffAxis2Lef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sr-Cyrl-RS" sz="60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♪</a:t>
            </a:r>
            <a:endParaRPr lang="en-US" sz="60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sr-Cyrl-RS" sz="28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222106" y="2210675"/>
            <a:ext cx="569387" cy="144655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isometricOffAxis2Lef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sr-Cyrl-RS" sz="60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♪</a:t>
            </a:r>
            <a:endParaRPr lang="en-US" sz="60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sr-Cyrl-RS" sz="28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589748" y="2232637"/>
            <a:ext cx="569387" cy="144655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isometricOffAxis2Lef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sr-Cyrl-RS" sz="60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♪</a:t>
            </a:r>
            <a:endParaRPr lang="en-US" sz="60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sr-Cyrl-RS" sz="28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248710" y="2222886"/>
            <a:ext cx="569387" cy="144655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isometricOffAxis2Lef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sr-Cyrl-RS" sz="60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♪</a:t>
            </a:r>
            <a:endParaRPr lang="en-US" sz="60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sr-Cyrl-RS" sz="28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648450" y="2210675"/>
            <a:ext cx="582742" cy="144655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isometricOffAxis2Lef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sr-Cyrl-RS" sz="60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♪</a:t>
            </a:r>
            <a:endParaRPr lang="en-US" sz="60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sr-Cyrl-RS" sz="28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842373" y="2222886"/>
            <a:ext cx="569387" cy="144655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isometricOffAxis2Lef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sr-Cyrl-RS" sz="60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♪</a:t>
            </a:r>
            <a:endParaRPr lang="en-US" sz="60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sr-Cyrl-RS" sz="28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399209" y="2211584"/>
            <a:ext cx="569387" cy="144655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isometricOffAxis2Lef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sr-Cyrl-RS" sz="60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♪</a:t>
            </a:r>
            <a:endParaRPr lang="en-US" sz="60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sr-Cyrl-RS" sz="28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29822" y="2210675"/>
            <a:ext cx="569387" cy="144655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isometricOffAxis2Lef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sr-Cyrl-RS" sz="60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♪</a:t>
            </a:r>
            <a:endParaRPr lang="en-US" sz="60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sr-Cyrl-RS" sz="28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41938" y="2211584"/>
            <a:ext cx="626631" cy="144655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isometricOffAxis2Lef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sr-Cyrl-RS" sz="60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♪</a:t>
            </a:r>
            <a:endParaRPr lang="en-US" sz="60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sr-Cyrl-RS" sz="28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893979" y="4244047"/>
            <a:ext cx="569387" cy="144655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isometricOffAxis2Lef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sr-Cyrl-RS" sz="60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♪</a:t>
            </a:r>
            <a:endParaRPr lang="en-US" sz="60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sr-Cyrl-RS" sz="28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288688" y="4255624"/>
            <a:ext cx="569387" cy="144655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isometricOffAxis2Lef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sr-Cyrl-RS" sz="60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♪</a:t>
            </a:r>
            <a:endParaRPr lang="en-US" sz="60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sr-Cyrl-RS" sz="28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652719" y="4272852"/>
            <a:ext cx="569387" cy="144655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isometricOffAxis2Lef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sr-Cyrl-RS" sz="60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♪</a:t>
            </a:r>
            <a:endParaRPr lang="en-US" sz="60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sr-Cyrl-RS" sz="28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268415" y="4293597"/>
            <a:ext cx="569387" cy="144655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isometricOffAxis2Lef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sr-Cyrl-RS" sz="60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♪</a:t>
            </a:r>
            <a:endParaRPr lang="en-US" sz="60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sr-Cyrl-RS" sz="28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661805" y="4272577"/>
            <a:ext cx="569387" cy="144655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isometricOffAxis2Lef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sr-Cyrl-RS" sz="60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♪</a:t>
            </a:r>
            <a:endParaRPr lang="en-US" sz="60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sr-Cyrl-RS" sz="28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948145" y="4293597"/>
            <a:ext cx="569387" cy="144655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isometricOffAxis2Lef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sr-Cyrl-RS" sz="60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♪</a:t>
            </a:r>
            <a:endParaRPr lang="en-US" sz="60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sr-Cyrl-RS" sz="28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470115" y="4293597"/>
            <a:ext cx="569387" cy="144655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isometricOffAxis2Lef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sr-Cyrl-RS" sz="60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♪</a:t>
            </a:r>
            <a:endParaRPr lang="en-US" sz="60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sr-Cyrl-RS" sz="28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912863" y="4285968"/>
            <a:ext cx="569387" cy="144655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isometricOffAxis2Lef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sr-Cyrl-RS" sz="60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♪</a:t>
            </a:r>
            <a:endParaRPr lang="en-US" sz="60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sr-Cyrl-RS" sz="28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41938" y="4286140"/>
            <a:ext cx="569387" cy="144655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isometricOffAxis2Lef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sr-Cyrl-RS" sz="60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♪</a:t>
            </a:r>
            <a:endParaRPr lang="en-US" sz="60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sr-Cyrl-RS" sz="28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3818097" y="4316676"/>
            <a:ext cx="572593" cy="193899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isometricOffAxis2Lef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sr-Cyrl-RS" sz="60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♩</a:t>
            </a:r>
            <a:endParaRPr lang="en-US" sz="60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n-US" sz="6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8355383" y="4273193"/>
            <a:ext cx="572593" cy="193899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isometricOffAxis2Lef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sr-Cyrl-RS" sz="60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♩</a:t>
            </a:r>
            <a:endParaRPr lang="en-US" sz="60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n-US" sz="6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8318223" y="2222886"/>
            <a:ext cx="572593" cy="193899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isometricOffAxis2Lef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sr-Cyrl-RS" sz="60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♩</a:t>
            </a:r>
            <a:endParaRPr lang="en-US" sz="60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n-US" sz="6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782412" y="2257259"/>
            <a:ext cx="572593" cy="193899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isometricOffAxis2Lef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sr-Cyrl-RS" sz="60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♩</a:t>
            </a:r>
            <a:endParaRPr lang="en-US" sz="60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n-US" sz="6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cxnSp>
        <p:nvCxnSpPr>
          <p:cNvPr id="36" name="Straight Connector 35"/>
          <p:cNvCxnSpPr/>
          <p:nvPr/>
        </p:nvCxnSpPr>
        <p:spPr>
          <a:xfrm>
            <a:off x="8945757" y="4868015"/>
            <a:ext cx="0" cy="23647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6948264" y="4875234"/>
            <a:ext cx="0" cy="23647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>
            <a:off x="4355005" y="4849087"/>
            <a:ext cx="0" cy="23647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>
            <a:off x="2411760" y="4877892"/>
            <a:ext cx="0" cy="23647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257820" y="4849087"/>
            <a:ext cx="0" cy="23647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>
            <a:off x="8936049" y="2798272"/>
            <a:ext cx="0" cy="23647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>
            <a:off x="6948264" y="2837677"/>
            <a:ext cx="0" cy="23647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>
            <a:off x="4355976" y="2815715"/>
            <a:ext cx="0" cy="23647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>
            <a:off x="2411760" y="2814382"/>
            <a:ext cx="0" cy="23647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>
            <a:off x="245294" y="2808069"/>
            <a:ext cx="0" cy="23647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/>
          <p:cNvSpPr txBox="1"/>
          <p:nvPr/>
        </p:nvSpPr>
        <p:spPr>
          <a:xfrm>
            <a:off x="191095" y="2611693"/>
            <a:ext cx="30168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RS" b="1" dirty="0" smtClean="0"/>
              <a:t>2</a:t>
            </a:r>
          </a:p>
          <a:p>
            <a:r>
              <a:rPr lang="sr-Cyrl-RS" b="1" dirty="0"/>
              <a:t>4</a:t>
            </a:r>
          </a:p>
        </p:txBody>
      </p:sp>
      <p:cxnSp>
        <p:nvCxnSpPr>
          <p:cNvPr id="62" name="Straight Connector 61"/>
          <p:cNvCxnSpPr/>
          <p:nvPr/>
        </p:nvCxnSpPr>
        <p:spPr>
          <a:xfrm>
            <a:off x="8886065" y="4860664"/>
            <a:ext cx="0" cy="23647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/>
          <p:cNvSpPr txBox="1"/>
          <p:nvPr/>
        </p:nvSpPr>
        <p:spPr>
          <a:xfrm rot="20679908">
            <a:off x="4992238" y="992674"/>
            <a:ext cx="4026609" cy="923330"/>
          </a:xfrm>
          <a:prstGeom prst="rect">
            <a:avLst/>
          </a:prstGeom>
          <a:noFill/>
        </p:spPr>
        <p:txBody>
          <a:bodyPr wrap="square" rtlCol="0">
            <a:prstTxWarp prst="textDoubleWave1">
              <a:avLst/>
            </a:prstTxWarp>
            <a:spAutoFit/>
          </a:bodyPr>
          <a:lstStyle/>
          <a:p>
            <a:r>
              <a:rPr lang="sr-Cyrl-RS" sz="32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Ритам</a:t>
            </a:r>
            <a:endParaRPr lang="sr-Cyrl-RS" sz="40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4" name="Rectangle 63"/>
          <p:cNvSpPr/>
          <p:nvPr/>
        </p:nvSpPr>
        <p:spPr>
          <a:xfrm>
            <a:off x="7004268" y="5104485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Cyrl-RS" sz="4000" b="1" dirty="0" smtClean="0"/>
              <a:t>☟</a:t>
            </a:r>
          </a:p>
        </p:txBody>
      </p:sp>
      <p:sp>
        <p:nvSpPr>
          <p:cNvPr id="65" name="Rectangle 64"/>
          <p:cNvSpPr/>
          <p:nvPr/>
        </p:nvSpPr>
        <p:spPr>
          <a:xfrm>
            <a:off x="4519441" y="5115204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Cyrl-RS" sz="4000" b="1" dirty="0" smtClean="0"/>
              <a:t>☟</a:t>
            </a:r>
          </a:p>
        </p:txBody>
      </p:sp>
      <p:sp>
        <p:nvSpPr>
          <p:cNvPr id="66" name="Rectangle 65"/>
          <p:cNvSpPr/>
          <p:nvPr/>
        </p:nvSpPr>
        <p:spPr>
          <a:xfrm>
            <a:off x="2531962" y="5115204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Cyrl-RS" sz="4000" b="1" dirty="0" smtClean="0"/>
              <a:t>☟</a:t>
            </a:r>
          </a:p>
        </p:txBody>
      </p:sp>
      <p:sp>
        <p:nvSpPr>
          <p:cNvPr id="67" name="Rectangle 66"/>
          <p:cNvSpPr/>
          <p:nvPr/>
        </p:nvSpPr>
        <p:spPr>
          <a:xfrm>
            <a:off x="215883" y="5115204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Cyrl-RS" sz="4000" b="1" dirty="0" smtClean="0"/>
              <a:t>☟</a:t>
            </a:r>
          </a:p>
        </p:txBody>
      </p:sp>
      <p:sp>
        <p:nvSpPr>
          <p:cNvPr id="68" name="Rectangle 67"/>
          <p:cNvSpPr/>
          <p:nvPr/>
        </p:nvSpPr>
        <p:spPr>
          <a:xfrm>
            <a:off x="6939347" y="3058952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Cyrl-RS" sz="4000" b="1" dirty="0" smtClean="0"/>
              <a:t>☟</a:t>
            </a:r>
          </a:p>
        </p:txBody>
      </p:sp>
      <p:sp>
        <p:nvSpPr>
          <p:cNvPr id="69" name="Rectangle 68"/>
          <p:cNvSpPr/>
          <p:nvPr/>
        </p:nvSpPr>
        <p:spPr>
          <a:xfrm>
            <a:off x="4476974" y="3034742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Cyrl-RS" sz="4000" b="1" dirty="0" smtClean="0"/>
              <a:t>☟</a:t>
            </a:r>
          </a:p>
        </p:txBody>
      </p:sp>
      <p:sp>
        <p:nvSpPr>
          <p:cNvPr id="70" name="Rectangle 69"/>
          <p:cNvSpPr/>
          <p:nvPr/>
        </p:nvSpPr>
        <p:spPr>
          <a:xfrm>
            <a:off x="2458319" y="3025414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Cyrl-RS" sz="4000" b="1" dirty="0" smtClean="0"/>
              <a:t>☟</a:t>
            </a:r>
          </a:p>
        </p:txBody>
      </p:sp>
      <p:sp>
        <p:nvSpPr>
          <p:cNvPr id="71" name="Rectangle 70"/>
          <p:cNvSpPr/>
          <p:nvPr/>
        </p:nvSpPr>
        <p:spPr>
          <a:xfrm>
            <a:off x="223906" y="3020412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Cyrl-RS" sz="4000" b="1" dirty="0" smtClean="0"/>
              <a:t>☟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254904" y="5085557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RS" sz="4000" b="1" dirty="0"/>
              <a:t>☝</a:t>
            </a:r>
            <a:endParaRPr lang="sr-Cyrl-RS" sz="4000" dirty="0"/>
          </a:p>
        </p:txBody>
      </p:sp>
      <p:sp>
        <p:nvSpPr>
          <p:cNvPr id="72" name="TextBox 71"/>
          <p:cNvSpPr txBox="1"/>
          <p:nvPr/>
        </p:nvSpPr>
        <p:spPr>
          <a:xfrm>
            <a:off x="5829057" y="5076600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RS" sz="4000" b="1" dirty="0"/>
              <a:t>☝</a:t>
            </a:r>
            <a:endParaRPr lang="sr-Cyrl-RS" sz="4000" dirty="0"/>
          </a:p>
        </p:txBody>
      </p:sp>
      <p:sp>
        <p:nvSpPr>
          <p:cNvPr id="73" name="TextBox 72"/>
          <p:cNvSpPr txBox="1"/>
          <p:nvPr/>
        </p:nvSpPr>
        <p:spPr>
          <a:xfrm>
            <a:off x="3691460" y="5120658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RS" sz="4000" b="1" dirty="0"/>
              <a:t>☝</a:t>
            </a:r>
            <a:endParaRPr lang="sr-Cyrl-RS" sz="4000" dirty="0"/>
          </a:p>
        </p:txBody>
      </p:sp>
      <p:sp>
        <p:nvSpPr>
          <p:cNvPr id="74" name="TextBox 73"/>
          <p:cNvSpPr txBox="1"/>
          <p:nvPr/>
        </p:nvSpPr>
        <p:spPr>
          <a:xfrm>
            <a:off x="1278513" y="5115204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RS" sz="4000" b="1" dirty="0"/>
              <a:t>☝</a:t>
            </a:r>
            <a:endParaRPr lang="sr-Cyrl-RS" sz="4000" dirty="0"/>
          </a:p>
        </p:txBody>
      </p:sp>
      <p:sp>
        <p:nvSpPr>
          <p:cNvPr id="75" name="TextBox 74"/>
          <p:cNvSpPr txBox="1"/>
          <p:nvPr/>
        </p:nvSpPr>
        <p:spPr>
          <a:xfrm>
            <a:off x="8191586" y="3010547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RS" sz="4000" b="1" dirty="0"/>
              <a:t>☝</a:t>
            </a:r>
            <a:endParaRPr lang="sr-Cyrl-RS" sz="4000" dirty="0"/>
          </a:p>
        </p:txBody>
      </p:sp>
      <p:sp>
        <p:nvSpPr>
          <p:cNvPr id="76" name="TextBox 75"/>
          <p:cNvSpPr txBox="1"/>
          <p:nvPr/>
        </p:nvSpPr>
        <p:spPr>
          <a:xfrm>
            <a:off x="5685362" y="3018609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RS" sz="4000" b="1" dirty="0"/>
              <a:t>☝</a:t>
            </a:r>
            <a:endParaRPr lang="sr-Cyrl-RS" sz="4000" dirty="0"/>
          </a:p>
        </p:txBody>
      </p:sp>
      <p:sp>
        <p:nvSpPr>
          <p:cNvPr id="77" name="TextBox 76"/>
          <p:cNvSpPr txBox="1"/>
          <p:nvPr/>
        </p:nvSpPr>
        <p:spPr>
          <a:xfrm>
            <a:off x="3719093" y="3025414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RS" sz="4000" b="1" dirty="0"/>
              <a:t>☝</a:t>
            </a:r>
            <a:endParaRPr lang="sr-Cyrl-RS" sz="4000" dirty="0"/>
          </a:p>
        </p:txBody>
      </p:sp>
      <p:sp>
        <p:nvSpPr>
          <p:cNvPr id="78" name="TextBox 77"/>
          <p:cNvSpPr txBox="1"/>
          <p:nvPr/>
        </p:nvSpPr>
        <p:spPr>
          <a:xfrm>
            <a:off x="1230534" y="3020412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RS" sz="4000" b="1" dirty="0"/>
              <a:t>☝</a:t>
            </a:r>
            <a:endParaRPr lang="sr-Cyrl-RS" sz="4000" dirty="0"/>
          </a:p>
        </p:txBody>
      </p:sp>
      <p:sp>
        <p:nvSpPr>
          <p:cNvPr id="2" name="TextBox 1"/>
          <p:cNvSpPr txBox="1"/>
          <p:nvPr/>
        </p:nvSpPr>
        <p:spPr>
          <a:xfrm>
            <a:off x="5685362" y="476672"/>
            <a:ext cx="14687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RS" sz="2800" b="1" dirty="0" smtClean="0">
                <a:latin typeface="Times New Roman" pitchFamily="18" charset="0"/>
                <a:cs typeface="Times New Roman" pitchFamily="18" charset="0"/>
              </a:rPr>
              <a:t>2. група</a:t>
            </a:r>
            <a:endParaRPr lang="sr-Cyrl-RS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6914887" y="-97128"/>
            <a:ext cx="753732" cy="236988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isometricOffAxis2Lef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r>
              <a:rPr lang="sr-Cyrl-RS" sz="88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>
                  <a:glow rad="228600">
                    <a:schemeClr val="bg1">
                      <a:alpha val="40000"/>
                    </a:schemeClr>
                  </a:glow>
                </a:effectLst>
              </a:rPr>
              <a:t>♩</a:t>
            </a:r>
            <a:endParaRPr lang="en-US" sz="88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effectLst>
                <a:glow rad="228600">
                  <a:schemeClr val="bg1">
                    <a:alpha val="40000"/>
                  </a:schemeClr>
                </a:glow>
              </a:effectLst>
            </a:endParaRPr>
          </a:p>
          <a:p>
            <a:endParaRPr lang="en-US" sz="6000" dirty="0"/>
          </a:p>
        </p:txBody>
      </p:sp>
      <p:sp>
        <p:nvSpPr>
          <p:cNvPr id="6" name="Rectangle 5"/>
          <p:cNvSpPr/>
          <p:nvPr/>
        </p:nvSpPr>
        <p:spPr>
          <a:xfrm>
            <a:off x="0" y="6012736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r-Cyrl-RS" sz="2400" b="1" dirty="0">
                <a:latin typeface="Times New Roman" pitchFamily="18" charset="0"/>
                <a:cs typeface="Times New Roman" pitchFamily="18" charset="0"/>
              </a:rPr>
              <a:t>Задатак : Увежбај ритам користећи </a:t>
            </a:r>
            <a:r>
              <a:rPr lang="sr-Cyrl-RS" sz="2400" b="1" dirty="0" smtClean="0">
                <a:latin typeface="Times New Roman" pitchFamily="18" charset="0"/>
                <a:cs typeface="Times New Roman" pitchFamily="18" charset="0"/>
              </a:rPr>
              <a:t>неутрални слог </a:t>
            </a:r>
            <a:r>
              <a:rPr lang="sr-Cyrl-RS" sz="2400" b="1" dirty="0">
                <a:latin typeface="Times New Roman" pitchFamily="18" charset="0"/>
                <a:cs typeface="Times New Roman" pitchFamily="18" charset="0"/>
              </a:rPr>
              <a:t>по избору (ла-ла,та-та) или уз бројање на два (прва-друга).</a:t>
            </a:r>
          </a:p>
        </p:txBody>
      </p:sp>
      <p:pic>
        <p:nvPicPr>
          <p:cNvPr id="80" name="Picture 79" descr="C:\Users\Jimmy\Pictures\suza\suza 021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7759" t="38621" r="11896" b="2758"/>
          <a:stretch/>
        </p:blipFill>
        <p:spPr bwMode="auto">
          <a:xfrm>
            <a:off x="2906487" y="956530"/>
            <a:ext cx="2019343" cy="1421877"/>
          </a:xfrm>
          <a:prstGeom prst="ellipse">
            <a:avLst/>
          </a:prstGeom>
          <a:ln>
            <a:noFill/>
          </a:ln>
          <a:effectLst>
            <a:softEdge rad="112500"/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-34714" y="-12966"/>
            <a:ext cx="439069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CS" sz="2000" b="1" dirty="0">
                <a:latin typeface="Times New Roman" pitchFamily="18" charset="0"/>
                <a:cs typeface="Times New Roman" pitchFamily="18" charset="0"/>
              </a:rPr>
              <a:t>Другу групу чинили су ученици који немају проблема са ритмичким извођењем, али им је </a:t>
            </a:r>
            <a:r>
              <a:rPr lang="sr-Cyrl-CS" sz="2000" b="1" dirty="0" smtClean="0">
                <a:latin typeface="Times New Roman" pitchFamily="18" charset="0"/>
                <a:cs typeface="Times New Roman" pitchFamily="18" charset="0"/>
              </a:rPr>
              <a:t>за</a:t>
            </a:r>
          </a:p>
          <a:p>
            <a:r>
              <a:rPr lang="sr-Cyrl-CS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CS" sz="2000" b="1" dirty="0">
                <a:latin typeface="Times New Roman" pitchFamily="18" charset="0"/>
                <a:cs typeface="Times New Roman" pitchFamily="18" charset="0"/>
              </a:rPr>
              <a:t>учење свирања </a:t>
            </a:r>
            <a:endParaRPr lang="sr-Cyrl-CS" sz="20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sr-Cyrl-CS" sz="2000" b="1" dirty="0" smtClean="0">
                <a:latin typeface="Times New Roman" pitchFamily="18" charset="0"/>
                <a:cs typeface="Times New Roman" pitchFamily="18" charset="0"/>
              </a:rPr>
              <a:t>потребно </a:t>
            </a:r>
            <a:r>
              <a:rPr lang="sr-Cyrl-CS" sz="2000" b="1" dirty="0">
                <a:latin typeface="Times New Roman" pitchFamily="18" charset="0"/>
                <a:cs typeface="Times New Roman" pitchFamily="18" charset="0"/>
              </a:rPr>
              <a:t>више времена.</a:t>
            </a: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  <a:p>
            <a:endParaRPr lang="sr-Cyrl-RS" sz="2000" dirty="0"/>
          </a:p>
        </p:txBody>
      </p:sp>
    </p:spTree>
    <p:extLst>
      <p:ext uri="{BB962C8B-B14F-4D97-AF65-F5344CB8AC3E}">
        <p14:creationId xmlns:p14="http://schemas.microsoft.com/office/powerpoint/2010/main" val="1476642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1000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40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000">
              <a:srgbClr val="00B0F0"/>
            </a:gs>
            <a:gs pos="0">
              <a:srgbClr val="66FFFF"/>
            </a:gs>
            <a:gs pos="25000">
              <a:srgbClr val="21D6E0"/>
            </a:gs>
            <a:gs pos="75000">
              <a:srgbClr val="00B0F0"/>
            </a:gs>
            <a:gs pos="99000">
              <a:srgbClr val="5AF0FC"/>
            </a:gs>
            <a:gs pos="98000">
              <a:srgbClr val="4DE1F9"/>
            </a:gs>
            <a:gs pos="96000">
              <a:srgbClr val="33C3F3"/>
            </a:gs>
            <a:gs pos="100000">
              <a:srgbClr val="66FFFF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251520" y="2356342"/>
            <a:ext cx="8676456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251520" y="2492896"/>
            <a:ext cx="8676456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251520" y="2616414"/>
            <a:ext cx="8676456" cy="29818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251520" y="2777092"/>
            <a:ext cx="8676456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251520" y="2934859"/>
            <a:ext cx="8676456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251520" y="4725144"/>
            <a:ext cx="8676456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251520" y="4869160"/>
            <a:ext cx="8676456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251520" y="5013176"/>
            <a:ext cx="8676456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251520" y="5157192"/>
            <a:ext cx="8676456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251520" y="5301208"/>
            <a:ext cx="8676456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6" name="Freeform 35"/>
          <p:cNvSpPr/>
          <p:nvPr/>
        </p:nvSpPr>
        <p:spPr>
          <a:xfrm>
            <a:off x="308465" y="4430525"/>
            <a:ext cx="432048" cy="1296144"/>
          </a:xfrm>
          <a:custGeom>
            <a:avLst/>
            <a:gdLst>
              <a:gd name="connsiteX0" fmla="*/ 250260 w 645293"/>
              <a:gd name="connsiteY0" fmla="*/ 1122219 h 1967346"/>
              <a:gd name="connsiteX1" fmla="*/ 236405 w 645293"/>
              <a:gd name="connsiteY1" fmla="*/ 1052946 h 1967346"/>
              <a:gd name="connsiteX2" fmla="*/ 291823 w 645293"/>
              <a:gd name="connsiteY2" fmla="*/ 955964 h 1967346"/>
              <a:gd name="connsiteX3" fmla="*/ 333387 w 645293"/>
              <a:gd name="connsiteY3" fmla="*/ 928255 h 1967346"/>
              <a:gd name="connsiteX4" fmla="*/ 374951 w 645293"/>
              <a:gd name="connsiteY4" fmla="*/ 886691 h 1967346"/>
              <a:gd name="connsiteX5" fmla="*/ 596623 w 645293"/>
              <a:gd name="connsiteY5" fmla="*/ 955964 h 1967346"/>
              <a:gd name="connsiteX6" fmla="*/ 610478 w 645293"/>
              <a:gd name="connsiteY6" fmla="*/ 997528 h 1967346"/>
              <a:gd name="connsiteX7" fmla="*/ 596623 w 645293"/>
              <a:gd name="connsiteY7" fmla="*/ 1205346 h 1967346"/>
              <a:gd name="connsiteX8" fmla="*/ 555060 w 645293"/>
              <a:gd name="connsiteY8" fmla="*/ 1288473 h 1967346"/>
              <a:gd name="connsiteX9" fmla="*/ 471932 w 645293"/>
              <a:gd name="connsiteY9" fmla="*/ 1316182 h 1967346"/>
              <a:gd name="connsiteX10" fmla="*/ 430369 w 645293"/>
              <a:gd name="connsiteY10" fmla="*/ 1330037 h 1967346"/>
              <a:gd name="connsiteX11" fmla="*/ 347242 w 645293"/>
              <a:gd name="connsiteY11" fmla="*/ 1371600 h 1967346"/>
              <a:gd name="connsiteX12" fmla="*/ 222551 w 645293"/>
              <a:gd name="connsiteY12" fmla="*/ 1357746 h 1967346"/>
              <a:gd name="connsiteX13" fmla="*/ 180987 w 645293"/>
              <a:gd name="connsiteY13" fmla="*/ 1302328 h 1967346"/>
              <a:gd name="connsiteX14" fmla="*/ 125569 w 645293"/>
              <a:gd name="connsiteY14" fmla="*/ 1288473 h 1967346"/>
              <a:gd name="connsiteX15" fmla="*/ 84005 w 645293"/>
              <a:gd name="connsiteY15" fmla="*/ 1260764 h 1967346"/>
              <a:gd name="connsiteX16" fmla="*/ 878 w 645293"/>
              <a:gd name="connsiteY16" fmla="*/ 1163782 h 1967346"/>
              <a:gd name="connsiteX17" fmla="*/ 14732 w 645293"/>
              <a:gd name="connsiteY17" fmla="*/ 914400 h 1967346"/>
              <a:gd name="connsiteX18" fmla="*/ 111714 w 645293"/>
              <a:gd name="connsiteY18" fmla="*/ 817419 h 1967346"/>
              <a:gd name="connsiteX19" fmla="*/ 180987 w 645293"/>
              <a:gd name="connsiteY19" fmla="*/ 734291 h 1967346"/>
              <a:gd name="connsiteX20" fmla="*/ 222551 w 645293"/>
              <a:gd name="connsiteY20" fmla="*/ 678873 h 1967346"/>
              <a:gd name="connsiteX21" fmla="*/ 264114 w 645293"/>
              <a:gd name="connsiteY21" fmla="*/ 651164 h 1967346"/>
              <a:gd name="connsiteX22" fmla="*/ 361096 w 645293"/>
              <a:gd name="connsiteY22" fmla="*/ 581891 h 1967346"/>
              <a:gd name="connsiteX23" fmla="*/ 416514 w 645293"/>
              <a:gd name="connsiteY23" fmla="*/ 498764 h 1967346"/>
              <a:gd name="connsiteX24" fmla="*/ 499642 w 645293"/>
              <a:gd name="connsiteY24" fmla="*/ 415637 h 1967346"/>
              <a:gd name="connsiteX25" fmla="*/ 555060 w 645293"/>
              <a:gd name="connsiteY25" fmla="*/ 332509 h 1967346"/>
              <a:gd name="connsiteX26" fmla="*/ 582769 w 645293"/>
              <a:gd name="connsiteY26" fmla="*/ 290946 h 1967346"/>
              <a:gd name="connsiteX27" fmla="*/ 596623 w 645293"/>
              <a:gd name="connsiteY27" fmla="*/ 249382 h 1967346"/>
              <a:gd name="connsiteX28" fmla="*/ 610478 w 645293"/>
              <a:gd name="connsiteY28" fmla="*/ 41564 h 1967346"/>
              <a:gd name="connsiteX29" fmla="*/ 555060 w 645293"/>
              <a:gd name="connsiteY29" fmla="*/ 0 h 1967346"/>
              <a:gd name="connsiteX30" fmla="*/ 430369 w 645293"/>
              <a:gd name="connsiteY30" fmla="*/ 13855 h 1967346"/>
              <a:gd name="connsiteX31" fmla="*/ 402660 w 645293"/>
              <a:gd name="connsiteY31" fmla="*/ 55419 h 1967346"/>
              <a:gd name="connsiteX32" fmla="*/ 430369 w 645293"/>
              <a:gd name="connsiteY32" fmla="*/ 415637 h 1967346"/>
              <a:gd name="connsiteX33" fmla="*/ 444223 w 645293"/>
              <a:gd name="connsiteY33" fmla="*/ 623455 h 1967346"/>
              <a:gd name="connsiteX34" fmla="*/ 471932 w 645293"/>
              <a:gd name="connsiteY34" fmla="*/ 1080655 h 1967346"/>
              <a:gd name="connsiteX35" fmla="*/ 458078 w 645293"/>
              <a:gd name="connsiteY35" fmla="*/ 1911928 h 1967346"/>
              <a:gd name="connsiteX36" fmla="*/ 374951 w 645293"/>
              <a:gd name="connsiteY36" fmla="*/ 1967346 h 1967346"/>
              <a:gd name="connsiteX37" fmla="*/ 222551 w 645293"/>
              <a:gd name="connsiteY37" fmla="*/ 1953491 h 1967346"/>
              <a:gd name="connsiteX38" fmla="*/ 208696 w 645293"/>
              <a:gd name="connsiteY38" fmla="*/ 1911928 h 1967346"/>
              <a:gd name="connsiteX39" fmla="*/ 264114 w 645293"/>
              <a:gd name="connsiteY39" fmla="*/ 1717964 h 1967346"/>
              <a:gd name="connsiteX40" fmla="*/ 291823 w 645293"/>
              <a:gd name="connsiteY40" fmla="*/ 1704109 h 1967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645293" h="1967346">
                <a:moveTo>
                  <a:pt x="250260" y="1122219"/>
                </a:moveTo>
                <a:cubicBezTo>
                  <a:pt x="245642" y="1099128"/>
                  <a:pt x="236405" y="1076494"/>
                  <a:pt x="236405" y="1052946"/>
                </a:cubicBezTo>
                <a:cubicBezTo>
                  <a:pt x="236405" y="1002940"/>
                  <a:pt x="255943" y="985865"/>
                  <a:pt x="291823" y="955964"/>
                </a:cubicBezTo>
                <a:cubicBezTo>
                  <a:pt x="304615" y="945304"/>
                  <a:pt x="320595" y="938915"/>
                  <a:pt x="333387" y="928255"/>
                </a:cubicBezTo>
                <a:cubicBezTo>
                  <a:pt x="348439" y="915712"/>
                  <a:pt x="361096" y="900546"/>
                  <a:pt x="374951" y="886691"/>
                </a:cubicBezTo>
                <a:cubicBezTo>
                  <a:pt x="517883" y="907110"/>
                  <a:pt x="549899" y="862517"/>
                  <a:pt x="596623" y="955964"/>
                </a:cubicBezTo>
                <a:cubicBezTo>
                  <a:pt x="603154" y="969026"/>
                  <a:pt x="605860" y="983673"/>
                  <a:pt x="610478" y="997528"/>
                </a:cubicBezTo>
                <a:cubicBezTo>
                  <a:pt x="605860" y="1066801"/>
                  <a:pt x="604290" y="1136344"/>
                  <a:pt x="596623" y="1205346"/>
                </a:cubicBezTo>
                <a:cubicBezTo>
                  <a:pt x="594482" y="1224613"/>
                  <a:pt x="571510" y="1278191"/>
                  <a:pt x="555060" y="1288473"/>
                </a:cubicBezTo>
                <a:cubicBezTo>
                  <a:pt x="530292" y="1303953"/>
                  <a:pt x="499641" y="1306945"/>
                  <a:pt x="471932" y="1316182"/>
                </a:cubicBezTo>
                <a:cubicBezTo>
                  <a:pt x="458078" y="1320800"/>
                  <a:pt x="442520" y="1321936"/>
                  <a:pt x="430369" y="1330037"/>
                </a:cubicBezTo>
                <a:cubicBezTo>
                  <a:pt x="376654" y="1365847"/>
                  <a:pt x="404602" y="1352481"/>
                  <a:pt x="347242" y="1371600"/>
                </a:cubicBezTo>
                <a:cubicBezTo>
                  <a:pt x="305678" y="1366982"/>
                  <a:pt x="261154" y="1373830"/>
                  <a:pt x="222551" y="1357746"/>
                </a:cubicBezTo>
                <a:cubicBezTo>
                  <a:pt x="201236" y="1348865"/>
                  <a:pt x="199777" y="1315749"/>
                  <a:pt x="180987" y="1302328"/>
                </a:cubicBezTo>
                <a:cubicBezTo>
                  <a:pt x="165493" y="1291260"/>
                  <a:pt x="144042" y="1293091"/>
                  <a:pt x="125569" y="1288473"/>
                </a:cubicBezTo>
                <a:cubicBezTo>
                  <a:pt x="111714" y="1279237"/>
                  <a:pt x="96648" y="1271600"/>
                  <a:pt x="84005" y="1260764"/>
                </a:cubicBezTo>
                <a:cubicBezTo>
                  <a:pt x="31744" y="1215969"/>
                  <a:pt x="33561" y="1212807"/>
                  <a:pt x="878" y="1163782"/>
                </a:cubicBezTo>
                <a:cubicBezTo>
                  <a:pt x="5496" y="1080655"/>
                  <a:pt x="-10642" y="993695"/>
                  <a:pt x="14732" y="914400"/>
                </a:cubicBezTo>
                <a:cubicBezTo>
                  <a:pt x="28666" y="870858"/>
                  <a:pt x="86355" y="855458"/>
                  <a:pt x="111714" y="817419"/>
                </a:cubicBezTo>
                <a:cubicBezTo>
                  <a:pt x="172953" y="725560"/>
                  <a:pt x="100983" y="827628"/>
                  <a:pt x="180987" y="734291"/>
                </a:cubicBezTo>
                <a:cubicBezTo>
                  <a:pt x="196014" y="716759"/>
                  <a:pt x="206223" y="695201"/>
                  <a:pt x="222551" y="678873"/>
                </a:cubicBezTo>
                <a:cubicBezTo>
                  <a:pt x="234325" y="667099"/>
                  <a:pt x="251322" y="661824"/>
                  <a:pt x="264114" y="651164"/>
                </a:cubicBezTo>
                <a:cubicBezTo>
                  <a:pt x="348364" y="580955"/>
                  <a:pt x="258552" y="633163"/>
                  <a:pt x="361096" y="581891"/>
                </a:cubicBezTo>
                <a:cubicBezTo>
                  <a:pt x="379569" y="554182"/>
                  <a:pt x="392966" y="522312"/>
                  <a:pt x="416514" y="498764"/>
                </a:cubicBezTo>
                <a:cubicBezTo>
                  <a:pt x="444223" y="471055"/>
                  <a:pt x="477905" y="448242"/>
                  <a:pt x="499642" y="415637"/>
                </a:cubicBezTo>
                <a:lnTo>
                  <a:pt x="555060" y="332509"/>
                </a:lnTo>
                <a:lnTo>
                  <a:pt x="582769" y="290946"/>
                </a:lnTo>
                <a:cubicBezTo>
                  <a:pt x="587387" y="277091"/>
                  <a:pt x="590092" y="262444"/>
                  <a:pt x="596623" y="249382"/>
                </a:cubicBezTo>
                <a:cubicBezTo>
                  <a:pt x="641111" y="160405"/>
                  <a:pt x="672700" y="228232"/>
                  <a:pt x="610478" y="41564"/>
                </a:cubicBezTo>
                <a:cubicBezTo>
                  <a:pt x="603176" y="19658"/>
                  <a:pt x="573533" y="13855"/>
                  <a:pt x="555060" y="0"/>
                </a:cubicBezTo>
                <a:cubicBezTo>
                  <a:pt x="513496" y="4618"/>
                  <a:pt x="469671" y="-437"/>
                  <a:pt x="430369" y="13855"/>
                </a:cubicBezTo>
                <a:cubicBezTo>
                  <a:pt x="414720" y="19545"/>
                  <a:pt x="403383" y="38784"/>
                  <a:pt x="402660" y="55419"/>
                </a:cubicBezTo>
                <a:cubicBezTo>
                  <a:pt x="395294" y="224832"/>
                  <a:pt x="408182" y="282519"/>
                  <a:pt x="430369" y="415637"/>
                </a:cubicBezTo>
                <a:cubicBezTo>
                  <a:pt x="434987" y="484910"/>
                  <a:pt x="440997" y="554104"/>
                  <a:pt x="444223" y="623455"/>
                </a:cubicBezTo>
                <a:cubicBezTo>
                  <a:pt x="464707" y="1063858"/>
                  <a:pt x="431650" y="879236"/>
                  <a:pt x="471932" y="1080655"/>
                </a:cubicBezTo>
                <a:cubicBezTo>
                  <a:pt x="467314" y="1357746"/>
                  <a:pt x="488209" y="1636441"/>
                  <a:pt x="458078" y="1911928"/>
                </a:cubicBezTo>
                <a:cubicBezTo>
                  <a:pt x="454457" y="1945033"/>
                  <a:pt x="374951" y="1967346"/>
                  <a:pt x="374951" y="1967346"/>
                </a:cubicBezTo>
                <a:cubicBezTo>
                  <a:pt x="324151" y="1962728"/>
                  <a:pt x="270943" y="1969622"/>
                  <a:pt x="222551" y="1953491"/>
                </a:cubicBezTo>
                <a:cubicBezTo>
                  <a:pt x="208697" y="1948873"/>
                  <a:pt x="208696" y="1926532"/>
                  <a:pt x="208696" y="1911928"/>
                </a:cubicBezTo>
                <a:cubicBezTo>
                  <a:pt x="208696" y="1757778"/>
                  <a:pt x="180843" y="1767928"/>
                  <a:pt x="264114" y="1717964"/>
                </a:cubicBezTo>
                <a:cubicBezTo>
                  <a:pt x="272969" y="1712651"/>
                  <a:pt x="282587" y="1708727"/>
                  <a:pt x="291823" y="1704109"/>
                </a:cubicBezTo>
              </a:path>
            </a:pathLst>
          </a:custGeom>
          <a:ln w="57150">
            <a:solidFill>
              <a:schemeClr val="tx1"/>
            </a:solidFill>
          </a:ln>
          <a:effectLst/>
          <a:scene3d>
            <a:camera prst="isometricOffAxis2Left"/>
            <a:lightRig rig="threePt" dir="t"/>
          </a:scene3d>
          <a:sp3d>
            <a:bevelT w="165100" prst="coolSlant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endParaRPr lang="sr-Cyrl-RS" b="1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7" name="Freeform 36"/>
          <p:cNvSpPr/>
          <p:nvPr/>
        </p:nvSpPr>
        <p:spPr>
          <a:xfrm>
            <a:off x="251520" y="2056656"/>
            <a:ext cx="432048" cy="1296144"/>
          </a:xfrm>
          <a:custGeom>
            <a:avLst/>
            <a:gdLst>
              <a:gd name="connsiteX0" fmla="*/ 250260 w 645293"/>
              <a:gd name="connsiteY0" fmla="*/ 1122219 h 1967346"/>
              <a:gd name="connsiteX1" fmla="*/ 236405 w 645293"/>
              <a:gd name="connsiteY1" fmla="*/ 1052946 h 1967346"/>
              <a:gd name="connsiteX2" fmla="*/ 291823 w 645293"/>
              <a:gd name="connsiteY2" fmla="*/ 955964 h 1967346"/>
              <a:gd name="connsiteX3" fmla="*/ 333387 w 645293"/>
              <a:gd name="connsiteY3" fmla="*/ 928255 h 1967346"/>
              <a:gd name="connsiteX4" fmla="*/ 374951 w 645293"/>
              <a:gd name="connsiteY4" fmla="*/ 886691 h 1967346"/>
              <a:gd name="connsiteX5" fmla="*/ 596623 w 645293"/>
              <a:gd name="connsiteY5" fmla="*/ 955964 h 1967346"/>
              <a:gd name="connsiteX6" fmla="*/ 610478 w 645293"/>
              <a:gd name="connsiteY6" fmla="*/ 997528 h 1967346"/>
              <a:gd name="connsiteX7" fmla="*/ 596623 w 645293"/>
              <a:gd name="connsiteY7" fmla="*/ 1205346 h 1967346"/>
              <a:gd name="connsiteX8" fmla="*/ 555060 w 645293"/>
              <a:gd name="connsiteY8" fmla="*/ 1288473 h 1967346"/>
              <a:gd name="connsiteX9" fmla="*/ 471932 w 645293"/>
              <a:gd name="connsiteY9" fmla="*/ 1316182 h 1967346"/>
              <a:gd name="connsiteX10" fmla="*/ 430369 w 645293"/>
              <a:gd name="connsiteY10" fmla="*/ 1330037 h 1967346"/>
              <a:gd name="connsiteX11" fmla="*/ 347242 w 645293"/>
              <a:gd name="connsiteY11" fmla="*/ 1371600 h 1967346"/>
              <a:gd name="connsiteX12" fmla="*/ 222551 w 645293"/>
              <a:gd name="connsiteY12" fmla="*/ 1357746 h 1967346"/>
              <a:gd name="connsiteX13" fmla="*/ 180987 w 645293"/>
              <a:gd name="connsiteY13" fmla="*/ 1302328 h 1967346"/>
              <a:gd name="connsiteX14" fmla="*/ 125569 w 645293"/>
              <a:gd name="connsiteY14" fmla="*/ 1288473 h 1967346"/>
              <a:gd name="connsiteX15" fmla="*/ 84005 w 645293"/>
              <a:gd name="connsiteY15" fmla="*/ 1260764 h 1967346"/>
              <a:gd name="connsiteX16" fmla="*/ 878 w 645293"/>
              <a:gd name="connsiteY16" fmla="*/ 1163782 h 1967346"/>
              <a:gd name="connsiteX17" fmla="*/ 14732 w 645293"/>
              <a:gd name="connsiteY17" fmla="*/ 914400 h 1967346"/>
              <a:gd name="connsiteX18" fmla="*/ 111714 w 645293"/>
              <a:gd name="connsiteY18" fmla="*/ 817419 h 1967346"/>
              <a:gd name="connsiteX19" fmla="*/ 180987 w 645293"/>
              <a:gd name="connsiteY19" fmla="*/ 734291 h 1967346"/>
              <a:gd name="connsiteX20" fmla="*/ 222551 w 645293"/>
              <a:gd name="connsiteY20" fmla="*/ 678873 h 1967346"/>
              <a:gd name="connsiteX21" fmla="*/ 264114 w 645293"/>
              <a:gd name="connsiteY21" fmla="*/ 651164 h 1967346"/>
              <a:gd name="connsiteX22" fmla="*/ 361096 w 645293"/>
              <a:gd name="connsiteY22" fmla="*/ 581891 h 1967346"/>
              <a:gd name="connsiteX23" fmla="*/ 416514 w 645293"/>
              <a:gd name="connsiteY23" fmla="*/ 498764 h 1967346"/>
              <a:gd name="connsiteX24" fmla="*/ 499642 w 645293"/>
              <a:gd name="connsiteY24" fmla="*/ 415637 h 1967346"/>
              <a:gd name="connsiteX25" fmla="*/ 555060 w 645293"/>
              <a:gd name="connsiteY25" fmla="*/ 332509 h 1967346"/>
              <a:gd name="connsiteX26" fmla="*/ 582769 w 645293"/>
              <a:gd name="connsiteY26" fmla="*/ 290946 h 1967346"/>
              <a:gd name="connsiteX27" fmla="*/ 596623 w 645293"/>
              <a:gd name="connsiteY27" fmla="*/ 249382 h 1967346"/>
              <a:gd name="connsiteX28" fmla="*/ 610478 w 645293"/>
              <a:gd name="connsiteY28" fmla="*/ 41564 h 1967346"/>
              <a:gd name="connsiteX29" fmla="*/ 555060 w 645293"/>
              <a:gd name="connsiteY29" fmla="*/ 0 h 1967346"/>
              <a:gd name="connsiteX30" fmla="*/ 430369 w 645293"/>
              <a:gd name="connsiteY30" fmla="*/ 13855 h 1967346"/>
              <a:gd name="connsiteX31" fmla="*/ 402660 w 645293"/>
              <a:gd name="connsiteY31" fmla="*/ 55419 h 1967346"/>
              <a:gd name="connsiteX32" fmla="*/ 430369 w 645293"/>
              <a:gd name="connsiteY32" fmla="*/ 415637 h 1967346"/>
              <a:gd name="connsiteX33" fmla="*/ 444223 w 645293"/>
              <a:gd name="connsiteY33" fmla="*/ 623455 h 1967346"/>
              <a:gd name="connsiteX34" fmla="*/ 471932 w 645293"/>
              <a:gd name="connsiteY34" fmla="*/ 1080655 h 1967346"/>
              <a:gd name="connsiteX35" fmla="*/ 458078 w 645293"/>
              <a:gd name="connsiteY35" fmla="*/ 1911928 h 1967346"/>
              <a:gd name="connsiteX36" fmla="*/ 374951 w 645293"/>
              <a:gd name="connsiteY36" fmla="*/ 1967346 h 1967346"/>
              <a:gd name="connsiteX37" fmla="*/ 222551 w 645293"/>
              <a:gd name="connsiteY37" fmla="*/ 1953491 h 1967346"/>
              <a:gd name="connsiteX38" fmla="*/ 208696 w 645293"/>
              <a:gd name="connsiteY38" fmla="*/ 1911928 h 1967346"/>
              <a:gd name="connsiteX39" fmla="*/ 264114 w 645293"/>
              <a:gd name="connsiteY39" fmla="*/ 1717964 h 1967346"/>
              <a:gd name="connsiteX40" fmla="*/ 291823 w 645293"/>
              <a:gd name="connsiteY40" fmla="*/ 1704109 h 1967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645293" h="1967346">
                <a:moveTo>
                  <a:pt x="250260" y="1122219"/>
                </a:moveTo>
                <a:cubicBezTo>
                  <a:pt x="245642" y="1099128"/>
                  <a:pt x="236405" y="1076494"/>
                  <a:pt x="236405" y="1052946"/>
                </a:cubicBezTo>
                <a:cubicBezTo>
                  <a:pt x="236405" y="1002940"/>
                  <a:pt x="255943" y="985865"/>
                  <a:pt x="291823" y="955964"/>
                </a:cubicBezTo>
                <a:cubicBezTo>
                  <a:pt x="304615" y="945304"/>
                  <a:pt x="320595" y="938915"/>
                  <a:pt x="333387" y="928255"/>
                </a:cubicBezTo>
                <a:cubicBezTo>
                  <a:pt x="348439" y="915712"/>
                  <a:pt x="361096" y="900546"/>
                  <a:pt x="374951" y="886691"/>
                </a:cubicBezTo>
                <a:cubicBezTo>
                  <a:pt x="517883" y="907110"/>
                  <a:pt x="549899" y="862517"/>
                  <a:pt x="596623" y="955964"/>
                </a:cubicBezTo>
                <a:cubicBezTo>
                  <a:pt x="603154" y="969026"/>
                  <a:pt x="605860" y="983673"/>
                  <a:pt x="610478" y="997528"/>
                </a:cubicBezTo>
                <a:cubicBezTo>
                  <a:pt x="605860" y="1066801"/>
                  <a:pt x="604290" y="1136344"/>
                  <a:pt x="596623" y="1205346"/>
                </a:cubicBezTo>
                <a:cubicBezTo>
                  <a:pt x="594482" y="1224613"/>
                  <a:pt x="571510" y="1278191"/>
                  <a:pt x="555060" y="1288473"/>
                </a:cubicBezTo>
                <a:cubicBezTo>
                  <a:pt x="530292" y="1303953"/>
                  <a:pt x="499641" y="1306945"/>
                  <a:pt x="471932" y="1316182"/>
                </a:cubicBezTo>
                <a:cubicBezTo>
                  <a:pt x="458078" y="1320800"/>
                  <a:pt x="442520" y="1321936"/>
                  <a:pt x="430369" y="1330037"/>
                </a:cubicBezTo>
                <a:cubicBezTo>
                  <a:pt x="376654" y="1365847"/>
                  <a:pt x="404602" y="1352481"/>
                  <a:pt x="347242" y="1371600"/>
                </a:cubicBezTo>
                <a:cubicBezTo>
                  <a:pt x="305678" y="1366982"/>
                  <a:pt x="261154" y="1373830"/>
                  <a:pt x="222551" y="1357746"/>
                </a:cubicBezTo>
                <a:cubicBezTo>
                  <a:pt x="201236" y="1348865"/>
                  <a:pt x="199777" y="1315749"/>
                  <a:pt x="180987" y="1302328"/>
                </a:cubicBezTo>
                <a:cubicBezTo>
                  <a:pt x="165493" y="1291260"/>
                  <a:pt x="144042" y="1293091"/>
                  <a:pt x="125569" y="1288473"/>
                </a:cubicBezTo>
                <a:cubicBezTo>
                  <a:pt x="111714" y="1279237"/>
                  <a:pt x="96648" y="1271600"/>
                  <a:pt x="84005" y="1260764"/>
                </a:cubicBezTo>
                <a:cubicBezTo>
                  <a:pt x="31744" y="1215969"/>
                  <a:pt x="33561" y="1212807"/>
                  <a:pt x="878" y="1163782"/>
                </a:cubicBezTo>
                <a:cubicBezTo>
                  <a:pt x="5496" y="1080655"/>
                  <a:pt x="-10642" y="993695"/>
                  <a:pt x="14732" y="914400"/>
                </a:cubicBezTo>
                <a:cubicBezTo>
                  <a:pt x="28666" y="870858"/>
                  <a:pt x="86355" y="855458"/>
                  <a:pt x="111714" y="817419"/>
                </a:cubicBezTo>
                <a:cubicBezTo>
                  <a:pt x="172953" y="725560"/>
                  <a:pt x="100983" y="827628"/>
                  <a:pt x="180987" y="734291"/>
                </a:cubicBezTo>
                <a:cubicBezTo>
                  <a:pt x="196014" y="716759"/>
                  <a:pt x="206223" y="695201"/>
                  <a:pt x="222551" y="678873"/>
                </a:cubicBezTo>
                <a:cubicBezTo>
                  <a:pt x="234325" y="667099"/>
                  <a:pt x="251322" y="661824"/>
                  <a:pt x="264114" y="651164"/>
                </a:cubicBezTo>
                <a:cubicBezTo>
                  <a:pt x="348364" y="580955"/>
                  <a:pt x="258552" y="633163"/>
                  <a:pt x="361096" y="581891"/>
                </a:cubicBezTo>
                <a:cubicBezTo>
                  <a:pt x="379569" y="554182"/>
                  <a:pt x="392966" y="522312"/>
                  <a:pt x="416514" y="498764"/>
                </a:cubicBezTo>
                <a:cubicBezTo>
                  <a:pt x="444223" y="471055"/>
                  <a:pt x="477905" y="448242"/>
                  <a:pt x="499642" y="415637"/>
                </a:cubicBezTo>
                <a:lnTo>
                  <a:pt x="555060" y="332509"/>
                </a:lnTo>
                <a:lnTo>
                  <a:pt x="582769" y="290946"/>
                </a:lnTo>
                <a:cubicBezTo>
                  <a:pt x="587387" y="277091"/>
                  <a:pt x="590092" y="262444"/>
                  <a:pt x="596623" y="249382"/>
                </a:cubicBezTo>
                <a:cubicBezTo>
                  <a:pt x="641111" y="160405"/>
                  <a:pt x="672700" y="228232"/>
                  <a:pt x="610478" y="41564"/>
                </a:cubicBezTo>
                <a:cubicBezTo>
                  <a:pt x="603176" y="19658"/>
                  <a:pt x="573533" y="13855"/>
                  <a:pt x="555060" y="0"/>
                </a:cubicBezTo>
                <a:cubicBezTo>
                  <a:pt x="513496" y="4618"/>
                  <a:pt x="469671" y="-437"/>
                  <a:pt x="430369" y="13855"/>
                </a:cubicBezTo>
                <a:cubicBezTo>
                  <a:pt x="414720" y="19545"/>
                  <a:pt x="403383" y="38784"/>
                  <a:pt x="402660" y="55419"/>
                </a:cubicBezTo>
                <a:cubicBezTo>
                  <a:pt x="395294" y="224832"/>
                  <a:pt x="408182" y="282519"/>
                  <a:pt x="430369" y="415637"/>
                </a:cubicBezTo>
                <a:cubicBezTo>
                  <a:pt x="434987" y="484910"/>
                  <a:pt x="440997" y="554104"/>
                  <a:pt x="444223" y="623455"/>
                </a:cubicBezTo>
                <a:cubicBezTo>
                  <a:pt x="464707" y="1063858"/>
                  <a:pt x="431650" y="879236"/>
                  <a:pt x="471932" y="1080655"/>
                </a:cubicBezTo>
                <a:cubicBezTo>
                  <a:pt x="467314" y="1357746"/>
                  <a:pt x="488209" y="1636441"/>
                  <a:pt x="458078" y="1911928"/>
                </a:cubicBezTo>
                <a:cubicBezTo>
                  <a:pt x="454457" y="1945033"/>
                  <a:pt x="374951" y="1967346"/>
                  <a:pt x="374951" y="1967346"/>
                </a:cubicBezTo>
                <a:cubicBezTo>
                  <a:pt x="324151" y="1962728"/>
                  <a:pt x="270943" y="1969622"/>
                  <a:pt x="222551" y="1953491"/>
                </a:cubicBezTo>
                <a:cubicBezTo>
                  <a:pt x="208697" y="1948873"/>
                  <a:pt x="208696" y="1926532"/>
                  <a:pt x="208696" y="1911928"/>
                </a:cubicBezTo>
                <a:cubicBezTo>
                  <a:pt x="208696" y="1757778"/>
                  <a:pt x="180843" y="1767928"/>
                  <a:pt x="264114" y="1717964"/>
                </a:cubicBezTo>
                <a:cubicBezTo>
                  <a:pt x="272969" y="1712651"/>
                  <a:pt x="282587" y="1708727"/>
                  <a:pt x="291823" y="1704109"/>
                </a:cubicBezTo>
              </a:path>
            </a:pathLst>
          </a:custGeom>
          <a:ln w="57150">
            <a:solidFill>
              <a:schemeClr val="tx1"/>
            </a:solidFill>
          </a:ln>
          <a:effectLst/>
          <a:scene3d>
            <a:camera prst="isometricOffAxis2Left"/>
            <a:lightRig rig="threePt" dir="t"/>
          </a:scene3d>
          <a:sp3d>
            <a:bevelT w="165100" prst="coolSlant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endParaRPr lang="sr-Cyrl-RS" b="1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8" name="TextBox 37"/>
          <p:cNvSpPr txBox="1"/>
          <p:nvPr/>
        </p:nvSpPr>
        <p:spPr>
          <a:xfrm rot="21290623">
            <a:off x="1203902" y="814148"/>
            <a:ext cx="5166226" cy="1341730"/>
          </a:xfrm>
          <a:prstGeom prst="rect">
            <a:avLst/>
          </a:prstGeom>
          <a:noFill/>
        </p:spPr>
        <p:txBody>
          <a:bodyPr wrap="square" rtlCol="0">
            <a:prstTxWarp prst="textWave2">
              <a:avLst/>
            </a:prstTxWarp>
            <a:spAutoFit/>
            <a:scene3d>
              <a:camera prst="isometricOffAxis2Lef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endParaRPr lang="sr-Cyrl-RS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sr-Cyrl-RS" b="1" dirty="0" smtClean="0">
                <a:ln w="11430">
                  <a:solidFill>
                    <a:schemeClr val="tx1"/>
                  </a:solidFill>
                </a:ln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МОЈ   ДЕДА</a:t>
            </a:r>
            <a:endParaRPr lang="sr-Cyrl-RS" b="1" dirty="0">
              <a:ln w="11430">
                <a:solidFill>
                  <a:schemeClr val="tx1"/>
                </a:solidFill>
              </a:ln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7124488" y="1798528"/>
            <a:ext cx="1800200" cy="523220"/>
          </a:xfrm>
          <a:prstGeom prst="rect">
            <a:avLst/>
          </a:prstGeom>
          <a:noFill/>
        </p:spPr>
        <p:txBody>
          <a:bodyPr wrap="square" rtlCol="0">
            <a:prstTxWarp prst="textCanDown">
              <a:avLst/>
            </a:prstTxWarp>
            <a:spAutoFit/>
          </a:bodyPr>
          <a:lstStyle/>
          <a:p>
            <a:pPr algn="r"/>
            <a:r>
              <a:rPr lang="sr-Cyrl-RS" sz="1400" b="1" dirty="0" smtClean="0">
                <a:cs typeface="Times New Roman" pitchFamily="18" charset="0"/>
              </a:rPr>
              <a:t>Текст и музика:</a:t>
            </a:r>
          </a:p>
          <a:p>
            <a:pPr algn="r"/>
            <a:r>
              <a:rPr lang="sr-Cyrl-RS" sz="1400" b="1" dirty="0" smtClean="0">
                <a:cs typeface="Times New Roman" pitchFamily="18" charset="0"/>
              </a:rPr>
              <a:t>М. Петров</a:t>
            </a:r>
            <a:endParaRPr lang="sr-Cyrl-RS" sz="1400" b="1" dirty="0">
              <a:cs typeface="Times New Roman" pitchFamily="18" charset="0"/>
            </a:endParaRPr>
          </a:p>
        </p:txBody>
      </p:sp>
      <p:cxnSp>
        <p:nvCxnSpPr>
          <p:cNvPr id="54" name="Straight Connector 53"/>
          <p:cNvCxnSpPr/>
          <p:nvPr/>
        </p:nvCxnSpPr>
        <p:spPr>
          <a:xfrm>
            <a:off x="3176775" y="2359462"/>
            <a:ext cx="0" cy="56860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>
            <a:off x="4860032" y="2370270"/>
            <a:ext cx="0" cy="55192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7020272" y="2356342"/>
            <a:ext cx="0" cy="61083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/>
          <p:nvPr/>
        </p:nvCxnSpPr>
        <p:spPr>
          <a:xfrm>
            <a:off x="3059832" y="4725144"/>
            <a:ext cx="0" cy="57606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/>
          <p:nvPr/>
        </p:nvCxnSpPr>
        <p:spPr>
          <a:xfrm>
            <a:off x="251520" y="2356342"/>
            <a:ext cx="0" cy="56860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/>
          <p:cNvCxnSpPr/>
          <p:nvPr/>
        </p:nvCxnSpPr>
        <p:spPr>
          <a:xfrm>
            <a:off x="251520" y="4725144"/>
            <a:ext cx="0" cy="57606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/>
          <p:cNvCxnSpPr/>
          <p:nvPr/>
        </p:nvCxnSpPr>
        <p:spPr>
          <a:xfrm>
            <a:off x="7090498" y="3201082"/>
            <a:ext cx="360040" cy="0"/>
          </a:xfrm>
          <a:prstGeom prst="line">
            <a:avLst/>
          </a:prstGeom>
          <a:ln w="2857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/>
          <p:cNvCxnSpPr/>
          <p:nvPr/>
        </p:nvCxnSpPr>
        <p:spPr>
          <a:xfrm>
            <a:off x="7740352" y="3201082"/>
            <a:ext cx="36004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/>
          <p:cNvCxnSpPr/>
          <p:nvPr/>
        </p:nvCxnSpPr>
        <p:spPr>
          <a:xfrm>
            <a:off x="8451711" y="3201082"/>
            <a:ext cx="37774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/>
          <p:cNvCxnSpPr/>
          <p:nvPr/>
        </p:nvCxnSpPr>
        <p:spPr>
          <a:xfrm>
            <a:off x="7324988" y="5497863"/>
            <a:ext cx="415364" cy="848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/>
          <p:cNvCxnSpPr/>
          <p:nvPr/>
        </p:nvCxnSpPr>
        <p:spPr>
          <a:xfrm>
            <a:off x="7956376" y="5497863"/>
            <a:ext cx="36004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/>
          <p:cNvCxnSpPr/>
          <p:nvPr/>
        </p:nvCxnSpPr>
        <p:spPr>
          <a:xfrm>
            <a:off x="8469413" y="5490254"/>
            <a:ext cx="36004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Connector 102"/>
          <p:cNvCxnSpPr/>
          <p:nvPr/>
        </p:nvCxnSpPr>
        <p:spPr>
          <a:xfrm>
            <a:off x="4860032" y="4725144"/>
            <a:ext cx="0" cy="57606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Connector 106"/>
          <p:cNvCxnSpPr/>
          <p:nvPr/>
        </p:nvCxnSpPr>
        <p:spPr>
          <a:xfrm>
            <a:off x="7025030" y="4725144"/>
            <a:ext cx="0" cy="57606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Connector 110"/>
          <p:cNvCxnSpPr/>
          <p:nvPr/>
        </p:nvCxnSpPr>
        <p:spPr>
          <a:xfrm>
            <a:off x="8927976" y="2356342"/>
            <a:ext cx="0" cy="56585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Connector 115"/>
          <p:cNvCxnSpPr/>
          <p:nvPr/>
        </p:nvCxnSpPr>
        <p:spPr>
          <a:xfrm>
            <a:off x="8927976" y="4725144"/>
            <a:ext cx="0" cy="576064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Straight Connector 123"/>
          <p:cNvCxnSpPr/>
          <p:nvPr/>
        </p:nvCxnSpPr>
        <p:spPr>
          <a:xfrm>
            <a:off x="8829453" y="4707758"/>
            <a:ext cx="0" cy="61083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0" name="TextBox 239"/>
          <p:cNvSpPr txBox="1"/>
          <p:nvPr/>
        </p:nvSpPr>
        <p:spPr>
          <a:xfrm>
            <a:off x="815510" y="2086304"/>
            <a:ext cx="33855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RS" sz="2400" b="1" dirty="0" smtClean="0">
                <a:latin typeface="Times New Roman" pitchFamily="18" charset="0"/>
                <a:cs typeface="Times New Roman" pitchFamily="18" charset="0"/>
              </a:rPr>
              <a:t>2</a:t>
            </a:r>
          </a:p>
          <a:p>
            <a:r>
              <a:rPr lang="sr-Cyrl-RS" sz="2400" b="1" dirty="0" smtClean="0">
                <a:latin typeface="Times New Roman" pitchFamily="18" charset="0"/>
                <a:cs typeface="Times New Roman" pitchFamily="18" charset="0"/>
              </a:rPr>
              <a:t>4</a:t>
            </a:r>
            <a:endParaRPr lang="sr-Cyrl-RS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1" name="TextBox 240"/>
          <p:cNvSpPr txBox="1"/>
          <p:nvPr/>
        </p:nvSpPr>
        <p:spPr>
          <a:xfrm>
            <a:off x="352693" y="3501008"/>
            <a:ext cx="86838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 smtClean="0"/>
              <a:t>        </a:t>
            </a:r>
            <a:endParaRPr lang="sr-Cyrl-RS" dirty="0"/>
          </a:p>
        </p:txBody>
      </p:sp>
      <p:sp>
        <p:nvSpPr>
          <p:cNvPr id="119" name="TextBox 118"/>
          <p:cNvSpPr txBox="1"/>
          <p:nvPr/>
        </p:nvSpPr>
        <p:spPr>
          <a:xfrm>
            <a:off x="2245326" y="2070649"/>
            <a:ext cx="569387" cy="129266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isometricOffAxis2Lef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sr-Cyrl-RS" sz="6000" b="1" dirty="0">
                <a:ln w="11430">
                  <a:solidFill>
                    <a:schemeClr val="tx1"/>
                  </a:solidFill>
                </a:ln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♪</a:t>
            </a:r>
            <a:endParaRPr lang="en-US" sz="6000" b="1" dirty="0">
              <a:ln w="11430">
                <a:solidFill>
                  <a:schemeClr val="tx1"/>
                </a:solidFill>
              </a:ln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sr-Cyrl-RS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20" name="TextBox 119"/>
          <p:cNvSpPr txBox="1"/>
          <p:nvPr/>
        </p:nvSpPr>
        <p:spPr>
          <a:xfrm>
            <a:off x="4338988" y="4434007"/>
            <a:ext cx="572593" cy="129266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isometricOffAxis2Lef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sr-Cyrl-RS" sz="6000" b="1" dirty="0">
                <a:ln w="11430">
                  <a:solidFill>
                    <a:schemeClr val="tx1"/>
                  </a:solidFill>
                </a:ln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♩</a:t>
            </a:r>
            <a:endParaRPr lang="en-US" sz="6000" b="1" dirty="0">
              <a:ln w="11430">
                <a:solidFill>
                  <a:schemeClr val="tx1"/>
                </a:solidFill>
              </a:ln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n-US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21" name="TextBox 120"/>
          <p:cNvSpPr txBox="1"/>
          <p:nvPr/>
        </p:nvSpPr>
        <p:spPr>
          <a:xfrm>
            <a:off x="4287439" y="2208346"/>
            <a:ext cx="572593" cy="129266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isometricOffAxis2Lef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sr-Cyrl-RS" sz="6000" b="1" dirty="0">
                <a:ln w="11430">
                  <a:solidFill>
                    <a:schemeClr val="tx1"/>
                  </a:solidFill>
                </a:ln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♩</a:t>
            </a:r>
            <a:endParaRPr lang="en-US" sz="6000" b="1" dirty="0">
              <a:ln w="11430">
                <a:solidFill>
                  <a:schemeClr val="tx1"/>
                </a:solidFill>
              </a:ln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n-US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22" name="TextBox 121"/>
          <p:cNvSpPr txBox="1"/>
          <p:nvPr/>
        </p:nvSpPr>
        <p:spPr>
          <a:xfrm>
            <a:off x="8396007" y="4792115"/>
            <a:ext cx="572593" cy="129266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isometricOffAxis2Lef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sr-Cyrl-RS" sz="6000" b="1" dirty="0">
                <a:ln w="11430">
                  <a:solidFill>
                    <a:schemeClr val="tx1"/>
                  </a:solidFill>
                </a:ln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♩</a:t>
            </a:r>
            <a:endParaRPr lang="en-US" sz="6000" b="1" dirty="0">
              <a:ln w="11430">
                <a:solidFill>
                  <a:schemeClr val="tx1"/>
                </a:solidFill>
              </a:ln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n-US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23" name="TextBox 122"/>
          <p:cNvSpPr txBox="1"/>
          <p:nvPr/>
        </p:nvSpPr>
        <p:spPr>
          <a:xfrm>
            <a:off x="8370095" y="2515566"/>
            <a:ext cx="572593" cy="129266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isometricOffAxis2Lef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sr-Cyrl-RS" sz="6000" b="1" dirty="0">
                <a:ln w="11430">
                  <a:solidFill>
                    <a:schemeClr val="tx1"/>
                  </a:solidFill>
                </a:ln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♩</a:t>
            </a:r>
            <a:endParaRPr lang="en-US" sz="6000" b="1" dirty="0">
              <a:ln w="11430">
                <a:solidFill>
                  <a:schemeClr val="tx1"/>
                </a:solidFill>
              </a:ln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n-US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25" name="TextBox 124"/>
          <p:cNvSpPr txBox="1"/>
          <p:nvPr/>
        </p:nvSpPr>
        <p:spPr>
          <a:xfrm>
            <a:off x="1130020" y="2060138"/>
            <a:ext cx="569387" cy="129266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isometricOffAxis2Lef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sr-Cyrl-RS" sz="6000" b="1" dirty="0">
                <a:ln w="11430">
                  <a:solidFill>
                    <a:schemeClr val="tx1"/>
                  </a:solidFill>
                </a:ln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♪</a:t>
            </a:r>
            <a:endParaRPr lang="en-US" sz="6000" b="1" dirty="0">
              <a:ln w="11430">
                <a:solidFill>
                  <a:schemeClr val="tx1"/>
                </a:solidFill>
              </a:ln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sr-Cyrl-RS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31" name="TextBox 130"/>
          <p:cNvSpPr txBox="1"/>
          <p:nvPr/>
        </p:nvSpPr>
        <p:spPr>
          <a:xfrm>
            <a:off x="1699407" y="2081159"/>
            <a:ext cx="569387" cy="129266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isometricOffAxis2Lef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sr-Cyrl-RS" sz="6000" b="1" dirty="0">
                <a:ln w="11430">
                  <a:solidFill>
                    <a:schemeClr val="tx1"/>
                  </a:solidFill>
                </a:ln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♪</a:t>
            </a:r>
            <a:endParaRPr lang="en-US" sz="6000" b="1" dirty="0">
              <a:ln w="11430">
                <a:solidFill>
                  <a:schemeClr val="tx1"/>
                </a:solidFill>
              </a:ln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sr-Cyrl-RS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33" name="TextBox 132"/>
          <p:cNvSpPr txBox="1"/>
          <p:nvPr/>
        </p:nvSpPr>
        <p:spPr>
          <a:xfrm>
            <a:off x="3746162" y="2165021"/>
            <a:ext cx="569387" cy="129266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isometricOffAxis2Lef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sr-Cyrl-RS" sz="6000" b="1" dirty="0">
                <a:ln w="11430">
                  <a:solidFill>
                    <a:schemeClr val="tx1"/>
                  </a:solidFill>
                </a:ln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♪</a:t>
            </a:r>
            <a:endParaRPr lang="en-US" sz="6000" b="1" dirty="0">
              <a:ln w="11430">
                <a:solidFill>
                  <a:schemeClr val="tx1"/>
                </a:solidFill>
              </a:ln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sr-Cyrl-RS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34" name="TextBox 133"/>
          <p:cNvSpPr txBox="1"/>
          <p:nvPr/>
        </p:nvSpPr>
        <p:spPr>
          <a:xfrm>
            <a:off x="3176775" y="2086304"/>
            <a:ext cx="569387" cy="129266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isometricOffAxis2Lef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sr-Cyrl-RS" sz="6000" b="1" dirty="0">
                <a:ln w="11430">
                  <a:solidFill>
                    <a:schemeClr val="tx1"/>
                  </a:solidFill>
                </a:ln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♪</a:t>
            </a:r>
            <a:endParaRPr lang="en-US" sz="6000" b="1" dirty="0">
              <a:ln w="11430">
                <a:solidFill>
                  <a:schemeClr val="tx1"/>
                </a:solidFill>
              </a:ln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sr-Cyrl-RS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35" name="TextBox 134"/>
          <p:cNvSpPr txBox="1"/>
          <p:nvPr/>
        </p:nvSpPr>
        <p:spPr>
          <a:xfrm>
            <a:off x="5427205" y="2138800"/>
            <a:ext cx="569387" cy="129266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isometricOffAxis2Lef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sr-Cyrl-RS" sz="6000" b="1" dirty="0">
                <a:ln w="11430">
                  <a:solidFill>
                    <a:schemeClr val="tx1"/>
                  </a:solidFill>
                </a:ln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♪</a:t>
            </a:r>
            <a:endParaRPr lang="en-US" sz="6000" b="1" dirty="0">
              <a:ln w="11430">
                <a:solidFill>
                  <a:schemeClr val="tx1"/>
                </a:solidFill>
              </a:ln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sr-Cyrl-RS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36" name="TextBox 135"/>
          <p:cNvSpPr txBox="1"/>
          <p:nvPr/>
        </p:nvSpPr>
        <p:spPr>
          <a:xfrm>
            <a:off x="4860032" y="2102014"/>
            <a:ext cx="569387" cy="129266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isometricOffAxis2Lef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sr-Cyrl-RS" sz="6000" b="1" dirty="0">
                <a:ln w="11430">
                  <a:solidFill>
                    <a:schemeClr val="tx1"/>
                  </a:solidFill>
                </a:ln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♪</a:t>
            </a:r>
            <a:endParaRPr lang="en-US" sz="6000" b="1" dirty="0">
              <a:ln w="11430">
                <a:solidFill>
                  <a:schemeClr val="tx1"/>
                </a:solidFill>
              </a:ln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sr-Cyrl-RS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37" name="TextBox 136"/>
          <p:cNvSpPr txBox="1"/>
          <p:nvPr/>
        </p:nvSpPr>
        <p:spPr>
          <a:xfrm>
            <a:off x="7705904" y="2503406"/>
            <a:ext cx="569387" cy="129266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isometricOffAxis2Lef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sr-Cyrl-RS" sz="6000" b="1" dirty="0">
                <a:ln w="11430">
                  <a:solidFill>
                    <a:schemeClr val="tx1"/>
                  </a:solidFill>
                </a:ln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♪</a:t>
            </a:r>
            <a:endParaRPr lang="en-US" sz="6000" b="1" dirty="0">
              <a:ln w="11430">
                <a:solidFill>
                  <a:schemeClr val="tx1"/>
                </a:solidFill>
              </a:ln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sr-Cyrl-RS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39" name="TextBox 138"/>
          <p:cNvSpPr txBox="1"/>
          <p:nvPr/>
        </p:nvSpPr>
        <p:spPr>
          <a:xfrm>
            <a:off x="5878324" y="2226787"/>
            <a:ext cx="569387" cy="129266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isometricOffAxis2Lef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sr-Cyrl-RS" sz="6000" b="1" dirty="0">
                <a:ln w="11430">
                  <a:solidFill>
                    <a:schemeClr val="tx1"/>
                  </a:solidFill>
                </a:ln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♪</a:t>
            </a:r>
            <a:endParaRPr lang="en-US" sz="6000" b="1" dirty="0">
              <a:ln w="11430">
                <a:solidFill>
                  <a:schemeClr val="tx1"/>
                </a:solidFill>
              </a:ln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sr-Cyrl-RS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41" name="TextBox 140"/>
          <p:cNvSpPr txBox="1"/>
          <p:nvPr/>
        </p:nvSpPr>
        <p:spPr>
          <a:xfrm>
            <a:off x="6440021" y="2320847"/>
            <a:ext cx="569387" cy="129266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isometricOffAxis2Lef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sr-Cyrl-RS" sz="6000" b="1" dirty="0">
                <a:ln w="11430">
                  <a:solidFill>
                    <a:schemeClr val="tx1"/>
                  </a:solidFill>
                </a:ln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♪</a:t>
            </a:r>
            <a:endParaRPr lang="en-US" sz="6000" b="1" dirty="0">
              <a:ln w="11430">
                <a:solidFill>
                  <a:schemeClr val="tx1"/>
                </a:solidFill>
              </a:ln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sr-Cyrl-RS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42" name="TextBox 141"/>
          <p:cNvSpPr txBox="1"/>
          <p:nvPr/>
        </p:nvSpPr>
        <p:spPr>
          <a:xfrm>
            <a:off x="7053457" y="2515566"/>
            <a:ext cx="479213" cy="129266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isometricOffAxis2Lef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sr-Cyrl-RS" sz="6000" b="1" dirty="0">
                <a:ln w="11430">
                  <a:solidFill>
                    <a:schemeClr val="tx1"/>
                  </a:solidFill>
                </a:ln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♪</a:t>
            </a:r>
            <a:endParaRPr lang="en-US" sz="6000" b="1" dirty="0">
              <a:ln w="11430">
                <a:solidFill>
                  <a:schemeClr val="tx1"/>
                </a:solidFill>
              </a:ln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sr-Cyrl-RS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92" name="TextBox 191"/>
          <p:cNvSpPr txBox="1"/>
          <p:nvPr/>
        </p:nvSpPr>
        <p:spPr>
          <a:xfrm>
            <a:off x="3727848" y="4661292"/>
            <a:ext cx="569387" cy="129266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isometricOffAxis2Lef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sr-Cyrl-RS" sz="6000" b="1" dirty="0">
                <a:ln w="11430">
                  <a:solidFill>
                    <a:schemeClr val="tx1"/>
                  </a:solidFill>
                </a:ln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♪</a:t>
            </a:r>
            <a:endParaRPr lang="en-US" sz="6000" b="1" dirty="0">
              <a:ln w="11430">
                <a:solidFill>
                  <a:schemeClr val="tx1"/>
                </a:solidFill>
              </a:ln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sr-Cyrl-RS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93" name="TextBox 192"/>
          <p:cNvSpPr txBox="1"/>
          <p:nvPr/>
        </p:nvSpPr>
        <p:spPr>
          <a:xfrm>
            <a:off x="2639326" y="2015429"/>
            <a:ext cx="569387" cy="129266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isometricOffAxis2Lef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sr-Cyrl-RS" sz="6000" b="1" dirty="0">
                <a:ln w="11430">
                  <a:solidFill>
                    <a:srgbClr val="C00000"/>
                  </a:solidFill>
                </a:ln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♪</a:t>
            </a:r>
            <a:endParaRPr lang="en-US" sz="6000" b="1" dirty="0">
              <a:ln w="11430">
                <a:solidFill>
                  <a:srgbClr val="C00000"/>
                </a:solidFill>
              </a:ln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sr-Cyrl-RS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94" name="TextBox 193"/>
          <p:cNvSpPr txBox="1"/>
          <p:nvPr/>
        </p:nvSpPr>
        <p:spPr>
          <a:xfrm>
            <a:off x="3059832" y="4682532"/>
            <a:ext cx="569387" cy="129266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isometricOffAxis2Lef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sr-Cyrl-RS" sz="6000" b="1" dirty="0">
                <a:ln w="11430">
                  <a:solidFill>
                    <a:schemeClr val="tx1"/>
                  </a:solidFill>
                </a:ln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♪</a:t>
            </a:r>
            <a:endParaRPr lang="en-US" sz="6000" b="1" dirty="0">
              <a:ln w="11430">
                <a:solidFill>
                  <a:schemeClr val="tx1"/>
                </a:solidFill>
              </a:ln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sr-Cyrl-RS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95" name="TextBox 194"/>
          <p:cNvSpPr txBox="1"/>
          <p:nvPr/>
        </p:nvSpPr>
        <p:spPr>
          <a:xfrm>
            <a:off x="2354632" y="4661292"/>
            <a:ext cx="569387" cy="129266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isometricOffAxis2Lef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sr-Cyrl-RS" sz="6000" b="1" dirty="0">
                <a:ln w="11430">
                  <a:solidFill>
                    <a:schemeClr val="tx1"/>
                  </a:solidFill>
                </a:ln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♪</a:t>
            </a:r>
            <a:endParaRPr lang="en-US" sz="6000" b="1" dirty="0">
              <a:ln w="11430">
                <a:solidFill>
                  <a:schemeClr val="tx1"/>
                </a:solidFill>
              </a:ln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sr-Cyrl-RS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96" name="TextBox 195"/>
          <p:cNvSpPr txBox="1"/>
          <p:nvPr/>
        </p:nvSpPr>
        <p:spPr>
          <a:xfrm>
            <a:off x="7900026" y="4792115"/>
            <a:ext cx="569387" cy="129266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isometricOffAxis2Lef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sr-Cyrl-RS" sz="6000" b="1" dirty="0">
                <a:ln w="11430">
                  <a:solidFill>
                    <a:schemeClr val="tx1"/>
                  </a:solidFill>
                </a:ln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♪</a:t>
            </a:r>
            <a:endParaRPr lang="en-US" sz="6000" b="1" dirty="0">
              <a:ln w="11430">
                <a:solidFill>
                  <a:schemeClr val="tx1"/>
                </a:solidFill>
              </a:ln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sr-Cyrl-RS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97" name="TextBox 196"/>
          <p:cNvSpPr txBox="1"/>
          <p:nvPr/>
        </p:nvSpPr>
        <p:spPr>
          <a:xfrm>
            <a:off x="7337153" y="4792115"/>
            <a:ext cx="569387" cy="129266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isometricOffAxis2Lef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sr-Cyrl-RS" sz="6000" b="1" dirty="0">
                <a:ln w="11430">
                  <a:solidFill>
                    <a:schemeClr val="tx1"/>
                  </a:solidFill>
                </a:ln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♪</a:t>
            </a:r>
            <a:endParaRPr lang="en-US" sz="6000" b="1" dirty="0">
              <a:ln w="11430">
                <a:solidFill>
                  <a:schemeClr val="tx1"/>
                </a:solidFill>
              </a:ln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sr-Cyrl-RS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98" name="TextBox 197"/>
          <p:cNvSpPr txBox="1"/>
          <p:nvPr/>
        </p:nvSpPr>
        <p:spPr>
          <a:xfrm>
            <a:off x="6501361" y="4661292"/>
            <a:ext cx="569387" cy="129266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isometricOffAxis2Lef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sr-Cyrl-RS" sz="6000" b="1" dirty="0">
                <a:ln w="11430">
                  <a:solidFill>
                    <a:schemeClr val="tx1"/>
                  </a:solidFill>
                </a:ln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♪</a:t>
            </a:r>
            <a:endParaRPr lang="en-US" sz="6000" b="1" dirty="0">
              <a:ln w="11430">
                <a:solidFill>
                  <a:schemeClr val="tx1"/>
                </a:solidFill>
              </a:ln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sr-Cyrl-RS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99" name="TextBox 198"/>
          <p:cNvSpPr txBox="1"/>
          <p:nvPr/>
        </p:nvSpPr>
        <p:spPr>
          <a:xfrm>
            <a:off x="5870633" y="4611197"/>
            <a:ext cx="569387" cy="129266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isometricOffAxis2Lef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sr-Cyrl-RS" sz="6000" b="1" dirty="0">
                <a:ln w="11430">
                  <a:solidFill>
                    <a:schemeClr val="tx1"/>
                  </a:solidFill>
                </a:ln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♪</a:t>
            </a:r>
            <a:endParaRPr lang="en-US" sz="6000" b="1" dirty="0">
              <a:ln w="11430">
                <a:solidFill>
                  <a:schemeClr val="tx1"/>
                </a:solidFill>
              </a:ln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sr-Cyrl-RS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200" name="TextBox 199"/>
          <p:cNvSpPr txBox="1"/>
          <p:nvPr/>
        </p:nvSpPr>
        <p:spPr>
          <a:xfrm>
            <a:off x="5308936" y="4510861"/>
            <a:ext cx="569387" cy="129266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isometricOffAxis2Lef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sr-Cyrl-RS" sz="6000" b="1" dirty="0">
                <a:ln w="11430">
                  <a:solidFill>
                    <a:schemeClr val="tx1"/>
                  </a:solidFill>
                </a:ln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♪</a:t>
            </a:r>
            <a:endParaRPr lang="en-US" sz="6000" b="1" dirty="0">
              <a:ln w="11430">
                <a:solidFill>
                  <a:schemeClr val="tx1"/>
                </a:solidFill>
              </a:ln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sr-Cyrl-RS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201" name="TextBox 200"/>
          <p:cNvSpPr txBox="1"/>
          <p:nvPr/>
        </p:nvSpPr>
        <p:spPr>
          <a:xfrm>
            <a:off x="4860032" y="4434007"/>
            <a:ext cx="569387" cy="129266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isometricOffAxis2Lef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sr-Cyrl-RS" sz="6000" b="1" dirty="0">
                <a:ln w="11430">
                  <a:solidFill>
                    <a:schemeClr val="tx1"/>
                  </a:solidFill>
                </a:ln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♪</a:t>
            </a:r>
            <a:endParaRPr lang="en-US" sz="6000" b="1" dirty="0">
              <a:ln w="11430">
                <a:solidFill>
                  <a:schemeClr val="tx1"/>
                </a:solidFill>
              </a:ln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sr-Cyrl-RS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202" name="TextBox 201"/>
          <p:cNvSpPr txBox="1"/>
          <p:nvPr/>
        </p:nvSpPr>
        <p:spPr>
          <a:xfrm>
            <a:off x="1855794" y="4678678"/>
            <a:ext cx="569387" cy="129266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isometricOffAxis2Lef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sr-Cyrl-RS" sz="6000" b="1" dirty="0">
                <a:ln w="11430">
                  <a:solidFill>
                    <a:schemeClr val="tx1"/>
                  </a:solidFill>
                </a:ln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♪</a:t>
            </a:r>
            <a:endParaRPr lang="en-US" sz="6000" b="1" dirty="0">
              <a:ln w="11430">
                <a:solidFill>
                  <a:schemeClr val="tx1"/>
                </a:solidFill>
              </a:ln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sr-Cyrl-RS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203" name="TextBox 202"/>
          <p:cNvSpPr txBox="1"/>
          <p:nvPr/>
        </p:nvSpPr>
        <p:spPr>
          <a:xfrm>
            <a:off x="1413104" y="4670569"/>
            <a:ext cx="569387" cy="129266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isometricOffAxis2Lef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sr-Cyrl-RS" sz="6000" b="1" dirty="0">
                <a:ln w="11430">
                  <a:solidFill>
                    <a:schemeClr val="tx1"/>
                  </a:solidFill>
                </a:ln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♪</a:t>
            </a:r>
            <a:endParaRPr lang="en-US" sz="6000" b="1" dirty="0">
              <a:ln w="11430">
                <a:solidFill>
                  <a:schemeClr val="tx1"/>
                </a:solidFill>
              </a:ln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sr-Cyrl-RS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204" name="TextBox 203"/>
          <p:cNvSpPr txBox="1"/>
          <p:nvPr/>
        </p:nvSpPr>
        <p:spPr>
          <a:xfrm>
            <a:off x="872160" y="4670569"/>
            <a:ext cx="569387" cy="129266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isometricOffAxis2Lef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sr-Cyrl-RS" sz="6000" b="1" dirty="0">
                <a:ln w="11430">
                  <a:solidFill>
                    <a:schemeClr val="tx1"/>
                  </a:solidFill>
                </a:ln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♪</a:t>
            </a:r>
            <a:endParaRPr lang="en-US" sz="6000" b="1" dirty="0">
              <a:ln w="11430">
                <a:solidFill>
                  <a:schemeClr val="tx1"/>
                </a:solidFill>
              </a:ln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sr-Cyrl-RS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96618" y="908720"/>
            <a:ext cx="16297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800" b="1" dirty="0" smtClean="0">
                <a:latin typeface="Times New Roman" pitchFamily="18" charset="0"/>
                <a:cs typeface="Times New Roman" pitchFamily="18" charset="0"/>
              </a:rPr>
              <a:t>3. група</a:t>
            </a:r>
            <a:endParaRPr lang="sr-Cyrl-RS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5" name="Freeform 204"/>
          <p:cNvSpPr/>
          <p:nvPr/>
        </p:nvSpPr>
        <p:spPr>
          <a:xfrm>
            <a:off x="1639770" y="169630"/>
            <a:ext cx="432048" cy="1296144"/>
          </a:xfrm>
          <a:custGeom>
            <a:avLst/>
            <a:gdLst>
              <a:gd name="connsiteX0" fmla="*/ 250260 w 645293"/>
              <a:gd name="connsiteY0" fmla="*/ 1122219 h 1967346"/>
              <a:gd name="connsiteX1" fmla="*/ 236405 w 645293"/>
              <a:gd name="connsiteY1" fmla="*/ 1052946 h 1967346"/>
              <a:gd name="connsiteX2" fmla="*/ 291823 w 645293"/>
              <a:gd name="connsiteY2" fmla="*/ 955964 h 1967346"/>
              <a:gd name="connsiteX3" fmla="*/ 333387 w 645293"/>
              <a:gd name="connsiteY3" fmla="*/ 928255 h 1967346"/>
              <a:gd name="connsiteX4" fmla="*/ 374951 w 645293"/>
              <a:gd name="connsiteY4" fmla="*/ 886691 h 1967346"/>
              <a:gd name="connsiteX5" fmla="*/ 596623 w 645293"/>
              <a:gd name="connsiteY5" fmla="*/ 955964 h 1967346"/>
              <a:gd name="connsiteX6" fmla="*/ 610478 w 645293"/>
              <a:gd name="connsiteY6" fmla="*/ 997528 h 1967346"/>
              <a:gd name="connsiteX7" fmla="*/ 596623 w 645293"/>
              <a:gd name="connsiteY7" fmla="*/ 1205346 h 1967346"/>
              <a:gd name="connsiteX8" fmla="*/ 555060 w 645293"/>
              <a:gd name="connsiteY8" fmla="*/ 1288473 h 1967346"/>
              <a:gd name="connsiteX9" fmla="*/ 471932 w 645293"/>
              <a:gd name="connsiteY9" fmla="*/ 1316182 h 1967346"/>
              <a:gd name="connsiteX10" fmla="*/ 430369 w 645293"/>
              <a:gd name="connsiteY10" fmla="*/ 1330037 h 1967346"/>
              <a:gd name="connsiteX11" fmla="*/ 347242 w 645293"/>
              <a:gd name="connsiteY11" fmla="*/ 1371600 h 1967346"/>
              <a:gd name="connsiteX12" fmla="*/ 222551 w 645293"/>
              <a:gd name="connsiteY12" fmla="*/ 1357746 h 1967346"/>
              <a:gd name="connsiteX13" fmla="*/ 180987 w 645293"/>
              <a:gd name="connsiteY13" fmla="*/ 1302328 h 1967346"/>
              <a:gd name="connsiteX14" fmla="*/ 125569 w 645293"/>
              <a:gd name="connsiteY14" fmla="*/ 1288473 h 1967346"/>
              <a:gd name="connsiteX15" fmla="*/ 84005 w 645293"/>
              <a:gd name="connsiteY15" fmla="*/ 1260764 h 1967346"/>
              <a:gd name="connsiteX16" fmla="*/ 878 w 645293"/>
              <a:gd name="connsiteY16" fmla="*/ 1163782 h 1967346"/>
              <a:gd name="connsiteX17" fmla="*/ 14732 w 645293"/>
              <a:gd name="connsiteY17" fmla="*/ 914400 h 1967346"/>
              <a:gd name="connsiteX18" fmla="*/ 111714 w 645293"/>
              <a:gd name="connsiteY18" fmla="*/ 817419 h 1967346"/>
              <a:gd name="connsiteX19" fmla="*/ 180987 w 645293"/>
              <a:gd name="connsiteY19" fmla="*/ 734291 h 1967346"/>
              <a:gd name="connsiteX20" fmla="*/ 222551 w 645293"/>
              <a:gd name="connsiteY20" fmla="*/ 678873 h 1967346"/>
              <a:gd name="connsiteX21" fmla="*/ 264114 w 645293"/>
              <a:gd name="connsiteY21" fmla="*/ 651164 h 1967346"/>
              <a:gd name="connsiteX22" fmla="*/ 361096 w 645293"/>
              <a:gd name="connsiteY22" fmla="*/ 581891 h 1967346"/>
              <a:gd name="connsiteX23" fmla="*/ 416514 w 645293"/>
              <a:gd name="connsiteY23" fmla="*/ 498764 h 1967346"/>
              <a:gd name="connsiteX24" fmla="*/ 499642 w 645293"/>
              <a:gd name="connsiteY24" fmla="*/ 415637 h 1967346"/>
              <a:gd name="connsiteX25" fmla="*/ 555060 w 645293"/>
              <a:gd name="connsiteY25" fmla="*/ 332509 h 1967346"/>
              <a:gd name="connsiteX26" fmla="*/ 582769 w 645293"/>
              <a:gd name="connsiteY26" fmla="*/ 290946 h 1967346"/>
              <a:gd name="connsiteX27" fmla="*/ 596623 w 645293"/>
              <a:gd name="connsiteY27" fmla="*/ 249382 h 1967346"/>
              <a:gd name="connsiteX28" fmla="*/ 610478 w 645293"/>
              <a:gd name="connsiteY28" fmla="*/ 41564 h 1967346"/>
              <a:gd name="connsiteX29" fmla="*/ 555060 w 645293"/>
              <a:gd name="connsiteY29" fmla="*/ 0 h 1967346"/>
              <a:gd name="connsiteX30" fmla="*/ 430369 w 645293"/>
              <a:gd name="connsiteY30" fmla="*/ 13855 h 1967346"/>
              <a:gd name="connsiteX31" fmla="*/ 402660 w 645293"/>
              <a:gd name="connsiteY31" fmla="*/ 55419 h 1967346"/>
              <a:gd name="connsiteX32" fmla="*/ 430369 w 645293"/>
              <a:gd name="connsiteY32" fmla="*/ 415637 h 1967346"/>
              <a:gd name="connsiteX33" fmla="*/ 444223 w 645293"/>
              <a:gd name="connsiteY33" fmla="*/ 623455 h 1967346"/>
              <a:gd name="connsiteX34" fmla="*/ 471932 w 645293"/>
              <a:gd name="connsiteY34" fmla="*/ 1080655 h 1967346"/>
              <a:gd name="connsiteX35" fmla="*/ 458078 w 645293"/>
              <a:gd name="connsiteY35" fmla="*/ 1911928 h 1967346"/>
              <a:gd name="connsiteX36" fmla="*/ 374951 w 645293"/>
              <a:gd name="connsiteY36" fmla="*/ 1967346 h 1967346"/>
              <a:gd name="connsiteX37" fmla="*/ 222551 w 645293"/>
              <a:gd name="connsiteY37" fmla="*/ 1953491 h 1967346"/>
              <a:gd name="connsiteX38" fmla="*/ 208696 w 645293"/>
              <a:gd name="connsiteY38" fmla="*/ 1911928 h 1967346"/>
              <a:gd name="connsiteX39" fmla="*/ 264114 w 645293"/>
              <a:gd name="connsiteY39" fmla="*/ 1717964 h 1967346"/>
              <a:gd name="connsiteX40" fmla="*/ 291823 w 645293"/>
              <a:gd name="connsiteY40" fmla="*/ 1704109 h 1967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645293" h="1967346">
                <a:moveTo>
                  <a:pt x="250260" y="1122219"/>
                </a:moveTo>
                <a:cubicBezTo>
                  <a:pt x="245642" y="1099128"/>
                  <a:pt x="236405" y="1076494"/>
                  <a:pt x="236405" y="1052946"/>
                </a:cubicBezTo>
                <a:cubicBezTo>
                  <a:pt x="236405" y="1002940"/>
                  <a:pt x="255943" y="985865"/>
                  <a:pt x="291823" y="955964"/>
                </a:cubicBezTo>
                <a:cubicBezTo>
                  <a:pt x="304615" y="945304"/>
                  <a:pt x="320595" y="938915"/>
                  <a:pt x="333387" y="928255"/>
                </a:cubicBezTo>
                <a:cubicBezTo>
                  <a:pt x="348439" y="915712"/>
                  <a:pt x="361096" y="900546"/>
                  <a:pt x="374951" y="886691"/>
                </a:cubicBezTo>
                <a:cubicBezTo>
                  <a:pt x="517883" y="907110"/>
                  <a:pt x="549899" y="862517"/>
                  <a:pt x="596623" y="955964"/>
                </a:cubicBezTo>
                <a:cubicBezTo>
                  <a:pt x="603154" y="969026"/>
                  <a:pt x="605860" y="983673"/>
                  <a:pt x="610478" y="997528"/>
                </a:cubicBezTo>
                <a:cubicBezTo>
                  <a:pt x="605860" y="1066801"/>
                  <a:pt x="604290" y="1136344"/>
                  <a:pt x="596623" y="1205346"/>
                </a:cubicBezTo>
                <a:cubicBezTo>
                  <a:pt x="594482" y="1224613"/>
                  <a:pt x="571510" y="1278191"/>
                  <a:pt x="555060" y="1288473"/>
                </a:cubicBezTo>
                <a:cubicBezTo>
                  <a:pt x="530292" y="1303953"/>
                  <a:pt x="499641" y="1306945"/>
                  <a:pt x="471932" y="1316182"/>
                </a:cubicBezTo>
                <a:cubicBezTo>
                  <a:pt x="458078" y="1320800"/>
                  <a:pt x="442520" y="1321936"/>
                  <a:pt x="430369" y="1330037"/>
                </a:cubicBezTo>
                <a:cubicBezTo>
                  <a:pt x="376654" y="1365847"/>
                  <a:pt x="404602" y="1352481"/>
                  <a:pt x="347242" y="1371600"/>
                </a:cubicBezTo>
                <a:cubicBezTo>
                  <a:pt x="305678" y="1366982"/>
                  <a:pt x="261154" y="1373830"/>
                  <a:pt x="222551" y="1357746"/>
                </a:cubicBezTo>
                <a:cubicBezTo>
                  <a:pt x="201236" y="1348865"/>
                  <a:pt x="199777" y="1315749"/>
                  <a:pt x="180987" y="1302328"/>
                </a:cubicBezTo>
                <a:cubicBezTo>
                  <a:pt x="165493" y="1291260"/>
                  <a:pt x="144042" y="1293091"/>
                  <a:pt x="125569" y="1288473"/>
                </a:cubicBezTo>
                <a:cubicBezTo>
                  <a:pt x="111714" y="1279237"/>
                  <a:pt x="96648" y="1271600"/>
                  <a:pt x="84005" y="1260764"/>
                </a:cubicBezTo>
                <a:cubicBezTo>
                  <a:pt x="31744" y="1215969"/>
                  <a:pt x="33561" y="1212807"/>
                  <a:pt x="878" y="1163782"/>
                </a:cubicBezTo>
                <a:cubicBezTo>
                  <a:pt x="5496" y="1080655"/>
                  <a:pt x="-10642" y="993695"/>
                  <a:pt x="14732" y="914400"/>
                </a:cubicBezTo>
                <a:cubicBezTo>
                  <a:pt x="28666" y="870858"/>
                  <a:pt x="86355" y="855458"/>
                  <a:pt x="111714" y="817419"/>
                </a:cubicBezTo>
                <a:cubicBezTo>
                  <a:pt x="172953" y="725560"/>
                  <a:pt x="100983" y="827628"/>
                  <a:pt x="180987" y="734291"/>
                </a:cubicBezTo>
                <a:cubicBezTo>
                  <a:pt x="196014" y="716759"/>
                  <a:pt x="206223" y="695201"/>
                  <a:pt x="222551" y="678873"/>
                </a:cubicBezTo>
                <a:cubicBezTo>
                  <a:pt x="234325" y="667099"/>
                  <a:pt x="251322" y="661824"/>
                  <a:pt x="264114" y="651164"/>
                </a:cubicBezTo>
                <a:cubicBezTo>
                  <a:pt x="348364" y="580955"/>
                  <a:pt x="258552" y="633163"/>
                  <a:pt x="361096" y="581891"/>
                </a:cubicBezTo>
                <a:cubicBezTo>
                  <a:pt x="379569" y="554182"/>
                  <a:pt x="392966" y="522312"/>
                  <a:pt x="416514" y="498764"/>
                </a:cubicBezTo>
                <a:cubicBezTo>
                  <a:pt x="444223" y="471055"/>
                  <a:pt x="477905" y="448242"/>
                  <a:pt x="499642" y="415637"/>
                </a:cubicBezTo>
                <a:lnTo>
                  <a:pt x="555060" y="332509"/>
                </a:lnTo>
                <a:lnTo>
                  <a:pt x="582769" y="290946"/>
                </a:lnTo>
                <a:cubicBezTo>
                  <a:pt x="587387" y="277091"/>
                  <a:pt x="590092" y="262444"/>
                  <a:pt x="596623" y="249382"/>
                </a:cubicBezTo>
                <a:cubicBezTo>
                  <a:pt x="641111" y="160405"/>
                  <a:pt x="672700" y="228232"/>
                  <a:pt x="610478" y="41564"/>
                </a:cubicBezTo>
                <a:cubicBezTo>
                  <a:pt x="603176" y="19658"/>
                  <a:pt x="573533" y="13855"/>
                  <a:pt x="555060" y="0"/>
                </a:cubicBezTo>
                <a:cubicBezTo>
                  <a:pt x="513496" y="4618"/>
                  <a:pt x="469671" y="-437"/>
                  <a:pt x="430369" y="13855"/>
                </a:cubicBezTo>
                <a:cubicBezTo>
                  <a:pt x="414720" y="19545"/>
                  <a:pt x="403383" y="38784"/>
                  <a:pt x="402660" y="55419"/>
                </a:cubicBezTo>
                <a:cubicBezTo>
                  <a:pt x="395294" y="224832"/>
                  <a:pt x="408182" y="282519"/>
                  <a:pt x="430369" y="415637"/>
                </a:cubicBezTo>
                <a:cubicBezTo>
                  <a:pt x="434987" y="484910"/>
                  <a:pt x="440997" y="554104"/>
                  <a:pt x="444223" y="623455"/>
                </a:cubicBezTo>
                <a:cubicBezTo>
                  <a:pt x="464707" y="1063858"/>
                  <a:pt x="431650" y="879236"/>
                  <a:pt x="471932" y="1080655"/>
                </a:cubicBezTo>
                <a:cubicBezTo>
                  <a:pt x="467314" y="1357746"/>
                  <a:pt x="488209" y="1636441"/>
                  <a:pt x="458078" y="1911928"/>
                </a:cubicBezTo>
                <a:cubicBezTo>
                  <a:pt x="454457" y="1945033"/>
                  <a:pt x="374951" y="1967346"/>
                  <a:pt x="374951" y="1967346"/>
                </a:cubicBezTo>
                <a:cubicBezTo>
                  <a:pt x="324151" y="1962728"/>
                  <a:pt x="270943" y="1969622"/>
                  <a:pt x="222551" y="1953491"/>
                </a:cubicBezTo>
                <a:cubicBezTo>
                  <a:pt x="208697" y="1948873"/>
                  <a:pt x="208696" y="1926532"/>
                  <a:pt x="208696" y="1911928"/>
                </a:cubicBezTo>
                <a:cubicBezTo>
                  <a:pt x="208696" y="1757778"/>
                  <a:pt x="180843" y="1767928"/>
                  <a:pt x="264114" y="1717964"/>
                </a:cubicBezTo>
                <a:cubicBezTo>
                  <a:pt x="272969" y="1712651"/>
                  <a:pt x="282587" y="1708727"/>
                  <a:pt x="291823" y="1704109"/>
                </a:cubicBezTo>
              </a:path>
            </a:pathLst>
          </a:custGeom>
          <a:ln w="57150">
            <a:solidFill>
              <a:schemeClr val="bg1">
                <a:lumMod val="85000"/>
              </a:schemeClr>
            </a:solidFill>
          </a:ln>
          <a:effectLst>
            <a:glow rad="228600">
              <a:schemeClr val="bg1">
                <a:alpha val="40000"/>
              </a:schemeClr>
            </a:glow>
          </a:effectLst>
          <a:scene3d>
            <a:camera prst="isometricOffAxis2Left"/>
            <a:lightRig rig="threePt" dir="t"/>
          </a:scene3d>
          <a:sp3d>
            <a:bevelT w="165100" prst="coolSlant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r-Cyrl-R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0" y="5506348"/>
            <a:ext cx="9144000" cy="1351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sr-Cyrl-RS" b="1" dirty="0">
              <a:ln>
                <a:solidFill>
                  <a:sysClr val="windowText" lastClr="000000"/>
                </a:solidFill>
              </a:ln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sr-Cyrl-RS" sz="3200" b="1" dirty="0">
                <a:latin typeface="Times New Roman" pitchFamily="18" charset="0"/>
                <a:cs typeface="Times New Roman" pitchFamily="18" charset="0"/>
              </a:rPr>
              <a:t>Задатак : Потруди се да научиш свирање мелодије ове нежне песме.</a:t>
            </a:r>
            <a:endParaRPr lang="sr-Cyrl-RS" sz="3200" dirty="0"/>
          </a:p>
        </p:txBody>
      </p:sp>
      <p:sp>
        <p:nvSpPr>
          <p:cNvPr id="4" name="Freeform 3"/>
          <p:cNvSpPr/>
          <p:nvPr/>
        </p:nvSpPr>
        <p:spPr>
          <a:xfrm>
            <a:off x="2661313" y="2088107"/>
            <a:ext cx="575314" cy="846752"/>
          </a:xfrm>
          <a:custGeom>
            <a:avLst/>
            <a:gdLst>
              <a:gd name="connsiteX0" fmla="*/ 368490 w 575314"/>
              <a:gd name="connsiteY0" fmla="*/ 27296 h 1056167"/>
              <a:gd name="connsiteX1" fmla="*/ 232012 w 575314"/>
              <a:gd name="connsiteY1" fmla="*/ 27296 h 1056167"/>
              <a:gd name="connsiteX2" fmla="*/ 191069 w 575314"/>
              <a:gd name="connsiteY2" fmla="*/ 54592 h 1056167"/>
              <a:gd name="connsiteX3" fmla="*/ 163774 w 575314"/>
              <a:gd name="connsiteY3" fmla="*/ 95535 h 1056167"/>
              <a:gd name="connsiteX4" fmla="*/ 81887 w 575314"/>
              <a:gd name="connsiteY4" fmla="*/ 272956 h 1056167"/>
              <a:gd name="connsiteX5" fmla="*/ 68239 w 575314"/>
              <a:gd name="connsiteY5" fmla="*/ 354842 h 1056167"/>
              <a:gd name="connsiteX6" fmla="*/ 54591 w 575314"/>
              <a:gd name="connsiteY6" fmla="*/ 395786 h 1056167"/>
              <a:gd name="connsiteX7" fmla="*/ 40944 w 575314"/>
              <a:gd name="connsiteY7" fmla="*/ 450377 h 1056167"/>
              <a:gd name="connsiteX8" fmla="*/ 27296 w 575314"/>
              <a:gd name="connsiteY8" fmla="*/ 518615 h 1056167"/>
              <a:gd name="connsiteX9" fmla="*/ 13648 w 575314"/>
              <a:gd name="connsiteY9" fmla="*/ 600502 h 1056167"/>
              <a:gd name="connsiteX10" fmla="*/ 0 w 575314"/>
              <a:gd name="connsiteY10" fmla="*/ 641445 h 1056167"/>
              <a:gd name="connsiteX11" fmla="*/ 13648 w 575314"/>
              <a:gd name="connsiteY11" fmla="*/ 928048 h 1056167"/>
              <a:gd name="connsiteX12" fmla="*/ 54591 w 575314"/>
              <a:gd name="connsiteY12" fmla="*/ 1037230 h 1056167"/>
              <a:gd name="connsiteX13" fmla="*/ 95535 w 575314"/>
              <a:gd name="connsiteY13" fmla="*/ 1050878 h 1056167"/>
              <a:gd name="connsiteX14" fmla="*/ 382138 w 575314"/>
              <a:gd name="connsiteY14" fmla="*/ 996287 h 1056167"/>
              <a:gd name="connsiteX15" fmla="*/ 423081 w 575314"/>
              <a:gd name="connsiteY15" fmla="*/ 941696 h 1056167"/>
              <a:gd name="connsiteX16" fmla="*/ 464024 w 575314"/>
              <a:gd name="connsiteY16" fmla="*/ 846162 h 1056167"/>
              <a:gd name="connsiteX17" fmla="*/ 491320 w 575314"/>
              <a:gd name="connsiteY17" fmla="*/ 805218 h 1056167"/>
              <a:gd name="connsiteX18" fmla="*/ 518615 w 575314"/>
              <a:gd name="connsiteY18" fmla="*/ 709684 h 1056167"/>
              <a:gd name="connsiteX19" fmla="*/ 545911 w 575314"/>
              <a:gd name="connsiteY19" fmla="*/ 668741 h 1056167"/>
              <a:gd name="connsiteX20" fmla="*/ 559559 w 575314"/>
              <a:gd name="connsiteY20" fmla="*/ 150126 h 1056167"/>
              <a:gd name="connsiteX21" fmla="*/ 545911 w 575314"/>
              <a:gd name="connsiteY21" fmla="*/ 109183 h 1056167"/>
              <a:gd name="connsiteX22" fmla="*/ 477672 w 575314"/>
              <a:gd name="connsiteY22" fmla="*/ 27296 h 1056167"/>
              <a:gd name="connsiteX23" fmla="*/ 450377 w 575314"/>
              <a:gd name="connsiteY23" fmla="*/ 0 h 10561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575314" h="1056167">
                <a:moveTo>
                  <a:pt x="368490" y="27296"/>
                </a:moveTo>
                <a:cubicBezTo>
                  <a:pt x="305196" y="14637"/>
                  <a:pt x="295306" y="3560"/>
                  <a:pt x="232012" y="27296"/>
                </a:cubicBezTo>
                <a:cubicBezTo>
                  <a:pt x="216654" y="33055"/>
                  <a:pt x="204717" y="45493"/>
                  <a:pt x="191069" y="54592"/>
                </a:cubicBezTo>
                <a:cubicBezTo>
                  <a:pt x="181971" y="68240"/>
                  <a:pt x="171628" y="81135"/>
                  <a:pt x="163774" y="95535"/>
                </a:cubicBezTo>
                <a:cubicBezTo>
                  <a:pt x="114614" y="185662"/>
                  <a:pt x="114429" y="191603"/>
                  <a:pt x="81887" y="272956"/>
                </a:cubicBezTo>
                <a:cubicBezTo>
                  <a:pt x="77338" y="300251"/>
                  <a:pt x="74242" y="327829"/>
                  <a:pt x="68239" y="354842"/>
                </a:cubicBezTo>
                <a:cubicBezTo>
                  <a:pt x="65118" y="368886"/>
                  <a:pt x="58543" y="381953"/>
                  <a:pt x="54591" y="395786"/>
                </a:cubicBezTo>
                <a:cubicBezTo>
                  <a:pt x="49438" y="413821"/>
                  <a:pt x="45013" y="432067"/>
                  <a:pt x="40944" y="450377"/>
                </a:cubicBezTo>
                <a:cubicBezTo>
                  <a:pt x="35912" y="473021"/>
                  <a:pt x="31446" y="495793"/>
                  <a:pt x="27296" y="518615"/>
                </a:cubicBezTo>
                <a:cubicBezTo>
                  <a:pt x="22346" y="545841"/>
                  <a:pt x="19651" y="573489"/>
                  <a:pt x="13648" y="600502"/>
                </a:cubicBezTo>
                <a:cubicBezTo>
                  <a:pt x="10527" y="614545"/>
                  <a:pt x="4549" y="627797"/>
                  <a:pt x="0" y="641445"/>
                </a:cubicBezTo>
                <a:cubicBezTo>
                  <a:pt x="4549" y="736979"/>
                  <a:pt x="6312" y="832687"/>
                  <a:pt x="13648" y="928048"/>
                </a:cubicBezTo>
                <a:cubicBezTo>
                  <a:pt x="16195" y="961156"/>
                  <a:pt x="24553" y="1013200"/>
                  <a:pt x="54591" y="1037230"/>
                </a:cubicBezTo>
                <a:cubicBezTo>
                  <a:pt x="65825" y="1046217"/>
                  <a:pt x="81887" y="1046329"/>
                  <a:pt x="95535" y="1050878"/>
                </a:cubicBezTo>
                <a:cubicBezTo>
                  <a:pt x="297400" y="1039663"/>
                  <a:pt x="298043" y="1094396"/>
                  <a:pt x="382138" y="996287"/>
                </a:cubicBezTo>
                <a:cubicBezTo>
                  <a:pt x="396941" y="979017"/>
                  <a:pt x="409433" y="959893"/>
                  <a:pt x="423081" y="941696"/>
                </a:cubicBezTo>
                <a:cubicBezTo>
                  <a:pt x="438392" y="895764"/>
                  <a:pt x="437042" y="893380"/>
                  <a:pt x="464024" y="846162"/>
                </a:cubicBezTo>
                <a:cubicBezTo>
                  <a:pt x="472162" y="831920"/>
                  <a:pt x="483984" y="819889"/>
                  <a:pt x="491320" y="805218"/>
                </a:cubicBezTo>
                <a:cubicBezTo>
                  <a:pt x="517885" y="752090"/>
                  <a:pt x="492372" y="770918"/>
                  <a:pt x="518615" y="709684"/>
                </a:cubicBezTo>
                <a:cubicBezTo>
                  <a:pt x="525076" y="694608"/>
                  <a:pt x="536812" y="682389"/>
                  <a:pt x="545911" y="668741"/>
                </a:cubicBezTo>
                <a:cubicBezTo>
                  <a:pt x="579871" y="397053"/>
                  <a:pt x="584405" y="460708"/>
                  <a:pt x="559559" y="150126"/>
                </a:cubicBezTo>
                <a:cubicBezTo>
                  <a:pt x="558412" y="135786"/>
                  <a:pt x="552345" y="122050"/>
                  <a:pt x="545911" y="109183"/>
                </a:cubicBezTo>
                <a:cubicBezTo>
                  <a:pt x="526909" y="71180"/>
                  <a:pt x="507857" y="57481"/>
                  <a:pt x="477672" y="27296"/>
                </a:cubicBezTo>
                <a:lnTo>
                  <a:pt x="450377" y="0"/>
                </a:lnTo>
              </a:path>
            </a:pathLst>
          </a:cu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r-Cyrl-RS"/>
          </a:p>
        </p:txBody>
      </p:sp>
      <p:pic>
        <p:nvPicPr>
          <p:cNvPr id="67" name="Picture 2" descr="C:\Users\Jimmy\Pictures\suza\suza 026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26545" y="2981689"/>
            <a:ext cx="2251840" cy="1688880"/>
          </a:xfrm>
          <a:prstGeom prst="ellipse">
            <a:avLst/>
          </a:prstGeom>
          <a:ln>
            <a:noFill/>
          </a:ln>
          <a:effectLst>
            <a:glow rad="228600">
              <a:schemeClr val="bg2"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  <a:softEdge rad="112500"/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1869459"/>
              </p:ext>
            </p:extLst>
          </p:nvPr>
        </p:nvGraphicFramePr>
        <p:xfrm>
          <a:off x="5212692" y="3478912"/>
          <a:ext cx="998411" cy="7828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853" name="Packager Shell Object" showAsIcon="1" r:id="rId5" imgW="736920" imgH="685800" progId="Package">
                  <p:embed/>
                </p:oleObj>
              </mc:Choice>
              <mc:Fallback>
                <p:oleObj name="Packager Shell Object" showAsIcon="1" r:id="rId5" imgW="736920" imgH="68580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212692" y="3478912"/>
                        <a:ext cx="998411" cy="78285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546422" y="-45387"/>
            <a:ext cx="6597578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CS" sz="2000" b="1" dirty="0">
                <a:latin typeface="Times New Roman" pitchFamily="18" charset="0"/>
                <a:cs typeface="Times New Roman" pitchFamily="18" charset="0"/>
              </a:rPr>
              <a:t>Трећу групу чинили су ученици који лако савладавају нотни запис и учење мелодије, чак и када се пред њих постави проблем, који се у овом случају састојао у  тону који није у плану да се обради ове школске године </a:t>
            </a:r>
            <a:endParaRPr lang="sr-Cyrl-CS" sz="20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sr-Cyrl-CS" sz="2000" b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sr-Cyrl-CS" sz="2000" b="1" dirty="0">
                <a:latin typeface="Times New Roman" pitchFamily="18" charset="0"/>
                <a:cs typeface="Times New Roman" pitchFamily="18" charset="0"/>
              </a:rPr>
              <a:t>тон ЛА).</a:t>
            </a: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  <a:p>
            <a:endParaRPr lang="sr-Cyrl-RS" dirty="0"/>
          </a:p>
        </p:txBody>
      </p:sp>
    </p:spTree>
    <p:extLst>
      <p:ext uri="{BB962C8B-B14F-4D97-AF65-F5344CB8AC3E}">
        <p14:creationId xmlns:p14="http://schemas.microsoft.com/office/powerpoint/2010/main" val="3993710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10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000"/>
                            </p:stCondLst>
                            <p:childTnLst>
                              <p:par>
                                <p:cTn id="51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3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8000"/>
                            </p:stCondLst>
                            <p:childTnLst>
                              <p:par>
                                <p:cTn id="61" presetID="35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62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3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3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3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3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" grpId="0" animBg="1"/>
      <p:bldP spid="4" grpId="0" animBg="1"/>
      <p:bldP spid="4" grpId="1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2500">
              <a:srgbClr val="44EBF0"/>
            </a:gs>
            <a:gs pos="0">
              <a:srgbClr val="66FFFF"/>
            </a:gs>
            <a:gs pos="25000">
              <a:srgbClr val="21D6E0"/>
            </a:gs>
            <a:gs pos="75000">
              <a:srgbClr val="0079CC"/>
            </a:gs>
            <a:gs pos="100000">
              <a:srgbClr val="004692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575593" y="2429518"/>
            <a:ext cx="4860032" cy="37702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Cyrl-RS" sz="239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CC99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sym typeface="Webdings"/>
              </a:rPr>
              <a:t></a:t>
            </a:r>
            <a:endParaRPr lang="sr-Cyrl-RS" sz="23900" dirty="0">
              <a:ln w="10160">
                <a:solidFill>
                  <a:schemeClr val="accent1"/>
                </a:solidFill>
                <a:prstDash val="solid"/>
              </a:ln>
              <a:solidFill>
                <a:srgbClr val="FFCC99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3059832" y="4293096"/>
            <a:ext cx="5688632" cy="57606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V="1">
            <a:off x="3059832" y="3983360"/>
            <a:ext cx="5472608" cy="15486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3059832" y="3094112"/>
            <a:ext cx="5256584" cy="88924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3094273" y="4427808"/>
            <a:ext cx="5438167" cy="116143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2977043" y="4530344"/>
            <a:ext cx="5638185" cy="158598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27"/>
          <p:cNvSpPr/>
          <p:nvPr/>
        </p:nvSpPr>
        <p:spPr>
          <a:xfrm rot="1122218">
            <a:off x="3272186" y="5633320"/>
            <a:ext cx="4831875" cy="400110"/>
          </a:xfrm>
          <a:prstGeom prst="rect">
            <a:avLst/>
          </a:prstGeom>
        </p:spPr>
        <p:txBody>
          <a:bodyPr wrap="square">
            <a:prstTxWarp prst="textCurveUp">
              <a:avLst>
                <a:gd name="adj" fmla="val 56338"/>
              </a:avLst>
            </a:prstTxWarp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sr-Cyrl-RS" sz="20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cs typeface="Times New Roman" pitchFamily="18" charset="0"/>
              </a:rPr>
              <a:t>Де  -  да,     де  -  да,        де  -   ди  </a:t>
            </a:r>
            <a:r>
              <a:rPr lang="sr-Cyrl-RS" sz="20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cs typeface="Times New Roman" pitchFamily="18" charset="0"/>
              </a:rPr>
              <a:t> -   </a:t>
            </a:r>
            <a:r>
              <a:rPr lang="sr-Cyrl-RS" sz="20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cs typeface="Times New Roman" pitchFamily="18" charset="0"/>
              </a:rPr>
              <a:t>це, </a:t>
            </a:r>
            <a:endParaRPr lang="sr-Cyrl-RS" sz="20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29" name="TextBox 28"/>
          <p:cNvSpPr txBox="1"/>
          <p:nvPr/>
        </p:nvSpPr>
        <p:spPr>
          <a:xfrm rot="1174240">
            <a:off x="3818832" y="4131073"/>
            <a:ext cx="626631" cy="1200329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isometricOffAxis2Left"/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  <a:scene3d>
              <a:camera prst="isometricOffAxis2Lef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sr-Cyrl-RS" sz="44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♪</a:t>
            </a:r>
            <a:endParaRPr lang="en-US" sz="44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sr-Cyrl-RS" sz="28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0" name="TextBox 29"/>
          <p:cNvSpPr txBox="1"/>
          <p:nvPr/>
        </p:nvSpPr>
        <p:spPr>
          <a:xfrm rot="991729">
            <a:off x="5830454" y="3879573"/>
            <a:ext cx="626631" cy="1877437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isometricOffAxis2Left"/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  <a:scene3d>
              <a:camera prst="isometricOffAxis2Lef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sr-Cyrl-RS" sz="8800" b="1" dirty="0">
                <a:ln/>
                <a:solidFill>
                  <a:schemeClr val="accent3"/>
                </a:solidFill>
              </a:rPr>
              <a:t>♪</a:t>
            </a:r>
            <a:endParaRPr lang="en-US" sz="8800" b="1" dirty="0">
              <a:ln/>
              <a:solidFill>
                <a:schemeClr val="accent3"/>
              </a:solidFill>
            </a:endParaRPr>
          </a:p>
          <a:p>
            <a:endParaRPr lang="sr-Cyrl-RS" sz="2800" b="1" dirty="0">
              <a:ln/>
              <a:solidFill>
                <a:schemeClr val="accent3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 rot="1152147">
            <a:off x="5132195" y="4118467"/>
            <a:ext cx="626631" cy="1631216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isometricOffAxis2Left"/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sr-Cyrl-RS" sz="72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♪</a:t>
            </a:r>
            <a:endParaRPr lang="en-US" sz="72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  <a:p>
            <a:endParaRPr lang="sr-Cyrl-RS" sz="28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32" name="TextBox 31"/>
          <p:cNvSpPr txBox="1"/>
          <p:nvPr/>
        </p:nvSpPr>
        <p:spPr>
          <a:xfrm rot="1347284">
            <a:off x="4340028" y="4077856"/>
            <a:ext cx="626631" cy="1446550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isometricOffAxis2Left"/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lang="sr-Cyrl-RS" sz="6000" b="1" cap="all" dirty="0">
                <a:ln/>
                <a:solidFill>
                  <a:srgbClr val="86DADE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♪</a:t>
            </a:r>
            <a:endParaRPr lang="en-US" sz="6000" b="1" cap="all" dirty="0">
              <a:ln/>
              <a:solidFill>
                <a:srgbClr val="86DADE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  <a:p>
            <a:endParaRPr lang="sr-Cyrl-RS" sz="2800" b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33" name="TextBox 32"/>
          <p:cNvSpPr txBox="1"/>
          <p:nvPr/>
        </p:nvSpPr>
        <p:spPr>
          <a:xfrm rot="1135308">
            <a:off x="6694668" y="4185776"/>
            <a:ext cx="626631" cy="2000548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isometricOffAxis2Left"/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r>
              <a:rPr lang="sr-Cyrl-RS" sz="9600" b="1" dirty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♪</a:t>
            </a:r>
            <a:endParaRPr lang="en-US" sz="9600" b="1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  <a:p>
            <a:endParaRPr lang="sr-Cyrl-RS" sz="2800" b="1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  <p:sp>
        <p:nvSpPr>
          <p:cNvPr id="34" name="TextBox 33"/>
          <p:cNvSpPr txBox="1"/>
          <p:nvPr/>
        </p:nvSpPr>
        <p:spPr>
          <a:xfrm rot="1229383">
            <a:off x="7315419" y="4330238"/>
            <a:ext cx="626631" cy="2292935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isometricOffAxis2Left"/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  <a:scene3d>
              <a:camera prst="isometricOffAxis2Lef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r>
              <a:rPr lang="sr-Cyrl-RS" sz="11500" b="1" dirty="0">
                <a:ln w="50800"/>
                <a:solidFill>
                  <a:schemeClr val="bg1">
                    <a:shade val="50000"/>
                  </a:schemeClr>
                </a:solidFill>
              </a:rPr>
              <a:t>♪</a:t>
            </a:r>
            <a:endParaRPr lang="en-US" sz="11500" b="1" dirty="0">
              <a:ln w="50800"/>
              <a:solidFill>
                <a:schemeClr val="bg1">
                  <a:shade val="50000"/>
                </a:schemeClr>
              </a:solidFill>
            </a:endParaRPr>
          </a:p>
          <a:p>
            <a:endParaRPr lang="sr-Cyrl-RS" sz="2800" b="1" dirty="0">
              <a:ln w="50800"/>
              <a:solidFill>
                <a:schemeClr val="bg1">
                  <a:shade val="50000"/>
                </a:schemeClr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 rot="1307529">
            <a:off x="7657808" y="4496890"/>
            <a:ext cx="1075936" cy="3139321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isometricOffAxis2Left"/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rtlCol="0">
            <a:spAutoFit/>
            <a:scene3d>
              <a:camera prst="isometricOffAxis2Lef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sr-Cyrl-RS" sz="13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♩</a:t>
            </a:r>
            <a:endParaRPr lang="en-US" sz="13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  <a:p>
            <a:endParaRPr lang="en-US" sz="6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4451751" y="1795865"/>
            <a:ext cx="4464496" cy="584775"/>
          </a:xfrm>
          <a:prstGeom prst="rect">
            <a:avLst/>
          </a:prstGeom>
          <a:noFill/>
        </p:spPr>
        <p:txBody>
          <a:bodyPr wrap="square" rtlCol="0">
            <a:prstTxWarp prst="textInflate">
              <a:avLst/>
            </a:prstTxWarp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sr-Cyrl-RS" sz="32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СЛУШАМО</a:t>
            </a:r>
            <a:endParaRPr lang="sr-Cyrl-RS" sz="32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" name="Picture 2" descr="C:\Users\Jimmy\Pictures\suza\suza 029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8571" y="692696"/>
            <a:ext cx="2664295" cy="1998221"/>
          </a:xfrm>
          <a:prstGeom prst="round2DiagRect">
            <a:avLst>
              <a:gd name="adj1" fmla="val 50000"/>
              <a:gd name="adj2" fmla="val 2631"/>
            </a:avLst>
          </a:prstGeom>
          <a:ln w="88900" cap="sq">
            <a:noFill/>
            <a:miter lim="800000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059832" y="116632"/>
            <a:ext cx="4824535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Cyrl-RS" sz="2000" b="1" dirty="0"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sr-Cyrl-RS" sz="2000" b="1" dirty="0" smtClean="0">
                <a:latin typeface="Times New Roman" pitchFamily="18" charset="0"/>
                <a:cs typeface="Times New Roman" pitchFamily="18" charset="0"/>
              </a:rPr>
              <a:t>лушање </a:t>
            </a:r>
            <a:r>
              <a:rPr lang="sr-Cyrl-RS" sz="2000" b="1" dirty="0">
                <a:latin typeface="Times New Roman" pitchFamily="18" charset="0"/>
                <a:cs typeface="Times New Roman" pitchFamily="18" charset="0"/>
              </a:rPr>
              <a:t>мелодије песме „Мој деда“ са 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CD-a </a:t>
            </a:r>
            <a:r>
              <a:rPr lang="sr-Cyrl-RS" sz="2000" b="1" dirty="0">
                <a:latin typeface="Times New Roman" pitchFamily="18" charset="0"/>
                <a:cs typeface="Times New Roman" pitchFamily="18" charset="0"/>
              </a:rPr>
              <a:t>(око 2 минута</a:t>
            </a:r>
            <a:r>
              <a:rPr lang="sr-Cyrl-RS" sz="2000" b="1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  <a:p>
            <a:endParaRPr lang="sr-Cyrl-RS" dirty="0"/>
          </a:p>
        </p:txBody>
      </p:sp>
    </p:spTree>
    <p:extLst>
      <p:ext uri="{BB962C8B-B14F-4D97-AF65-F5344CB8AC3E}">
        <p14:creationId xmlns:p14="http://schemas.microsoft.com/office/powerpoint/2010/main" val="1275282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 dir="in"/>
      </p:transition>
    </mc:Choice>
    <mc:Fallback xmlns="">
      <p:transition spd="slow">
        <p:zoom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100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10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" presetID="34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9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20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1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2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3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0" presetID="34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31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32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3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4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35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6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" presetID="34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43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44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5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6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47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8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4" presetID="34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55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56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57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58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59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0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6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6" presetID="34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7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68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9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0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1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2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7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7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7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8" presetID="34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9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0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1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2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3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4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8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8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8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0" presetID="34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91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92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3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4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95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6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>
                <a:lumMod val="75000"/>
              </a:schemeClr>
            </a:gs>
            <a:gs pos="7001">
              <a:srgbClr val="E6E6E6"/>
            </a:gs>
            <a:gs pos="39500">
              <a:srgbClr val="E0E0E0"/>
            </a:gs>
            <a:gs pos="32001">
              <a:schemeClr val="bg1">
                <a:lumMod val="85000"/>
              </a:schemeClr>
            </a:gs>
            <a:gs pos="47000">
              <a:srgbClr val="E6E6E6"/>
            </a:gs>
            <a:gs pos="96250">
              <a:srgbClr val="E0E0E0"/>
            </a:gs>
            <a:gs pos="92500">
              <a:schemeClr val="bg1">
                <a:lumMod val="85000"/>
              </a:schemeClr>
            </a:gs>
            <a:gs pos="85001">
              <a:schemeClr val="bg1">
                <a:lumMod val="95000"/>
              </a:schemeClr>
            </a:gs>
            <a:gs pos="100000">
              <a:srgbClr val="E6E6E6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251520" y="2356342"/>
            <a:ext cx="8676456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251520" y="2492896"/>
            <a:ext cx="8676456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251520" y="2616414"/>
            <a:ext cx="8676456" cy="29818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251520" y="2777092"/>
            <a:ext cx="8676456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251520" y="2934859"/>
            <a:ext cx="8676456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251520" y="4725144"/>
            <a:ext cx="8676456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251520" y="4869160"/>
            <a:ext cx="8676456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251520" y="5013176"/>
            <a:ext cx="8676456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251520" y="5157192"/>
            <a:ext cx="8676456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251520" y="5301208"/>
            <a:ext cx="8676456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6" name="Freeform 35"/>
          <p:cNvSpPr/>
          <p:nvPr/>
        </p:nvSpPr>
        <p:spPr>
          <a:xfrm>
            <a:off x="352693" y="4426531"/>
            <a:ext cx="432048" cy="1296144"/>
          </a:xfrm>
          <a:custGeom>
            <a:avLst/>
            <a:gdLst>
              <a:gd name="connsiteX0" fmla="*/ 250260 w 645293"/>
              <a:gd name="connsiteY0" fmla="*/ 1122219 h 1967346"/>
              <a:gd name="connsiteX1" fmla="*/ 236405 w 645293"/>
              <a:gd name="connsiteY1" fmla="*/ 1052946 h 1967346"/>
              <a:gd name="connsiteX2" fmla="*/ 291823 w 645293"/>
              <a:gd name="connsiteY2" fmla="*/ 955964 h 1967346"/>
              <a:gd name="connsiteX3" fmla="*/ 333387 w 645293"/>
              <a:gd name="connsiteY3" fmla="*/ 928255 h 1967346"/>
              <a:gd name="connsiteX4" fmla="*/ 374951 w 645293"/>
              <a:gd name="connsiteY4" fmla="*/ 886691 h 1967346"/>
              <a:gd name="connsiteX5" fmla="*/ 596623 w 645293"/>
              <a:gd name="connsiteY5" fmla="*/ 955964 h 1967346"/>
              <a:gd name="connsiteX6" fmla="*/ 610478 w 645293"/>
              <a:gd name="connsiteY6" fmla="*/ 997528 h 1967346"/>
              <a:gd name="connsiteX7" fmla="*/ 596623 w 645293"/>
              <a:gd name="connsiteY7" fmla="*/ 1205346 h 1967346"/>
              <a:gd name="connsiteX8" fmla="*/ 555060 w 645293"/>
              <a:gd name="connsiteY8" fmla="*/ 1288473 h 1967346"/>
              <a:gd name="connsiteX9" fmla="*/ 471932 w 645293"/>
              <a:gd name="connsiteY9" fmla="*/ 1316182 h 1967346"/>
              <a:gd name="connsiteX10" fmla="*/ 430369 w 645293"/>
              <a:gd name="connsiteY10" fmla="*/ 1330037 h 1967346"/>
              <a:gd name="connsiteX11" fmla="*/ 347242 w 645293"/>
              <a:gd name="connsiteY11" fmla="*/ 1371600 h 1967346"/>
              <a:gd name="connsiteX12" fmla="*/ 222551 w 645293"/>
              <a:gd name="connsiteY12" fmla="*/ 1357746 h 1967346"/>
              <a:gd name="connsiteX13" fmla="*/ 180987 w 645293"/>
              <a:gd name="connsiteY13" fmla="*/ 1302328 h 1967346"/>
              <a:gd name="connsiteX14" fmla="*/ 125569 w 645293"/>
              <a:gd name="connsiteY14" fmla="*/ 1288473 h 1967346"/>
              <a:gd name="connsiteX15" fmla="*/ 84005 w 645293"/>
              <a:gd name="connsiteY15" fmla="*/ 1260764 h 1967346"/>
              <a:gd name="connsiteX16" fmla="*/ 878 w 645293"/>
              <a:gd name="connsiteY16" fmla="*/ 1163782 h 1967346"/>
              <a:gd name="connsiteX17" fmla="*/ 14732 w 645293"/>
              <a:gd name="connsiteY17" fmla="*/ 914400 h 1967346"/>
              <a:gd name="connsiteX18" fmla="*/ 111714 w 645293"/>
              <a:gd name="connsiteY18" fmla="*/ 817419 h 1967346"/>
              <a:gd name="connsiteX19" fmla="*/ 180987 w 645293"/>
              <a:gd name="connsiteY19" fmla="*/ 734291 h 1967346"/>
              <a:gd name="connsiteX20" fmla="*/ 222551 w 645293"/>
              <a:gd name="connsiteY20" fmla="*/ 678873 h 1967346"/>
              <a:gd name="connsiteX21" fmla="*/ 264114 w 645293"/>
              <a:gd name="connsiteY21" fmla="*/ 651164 h 1967346"/>
              <a:gd name="connsiteX22" fmla="*/ 361096 w 645293"/>
              <a:gd name="connsiteY22" fmla="*/ 581891 h 1967346"/>
              <a:gd name="connsiteX23" fmla="*/ 416514 w 645293"/>
              <a:gd name="connsiteY23" fmla="*/ 498764 h 1967346"/>
              <a:gd name="connsiteX24" fmla="*/ 499642 w 645293"/>
              <a:gd name="connsiteY24" fmla="*/ 415637 h 1967346"/>
              <a:gd name="connsiteX25" fmla="*/ 555060 w 645293"/>
              <a:gd name="connsiteY25" fmla="*/ 332509 h 1967346"/>
              <a:gd name="connsiteX26" fmla="*/ 582769 w 645293"/>
              <a:gd name="connsiteY26" fmla="*/ 290946 h 1967346"/>
              <a:gd name="connsiteX27" fmla="*/ 596623 w 645293"/>
              <a:gd name="connsiteY27" fmla="*/ 249382 h 1967346"/>
              <a:gd name="connsiteX28" fmla="*/ 610478 w 645293"/>
              <a:gd name="connsiteY28" fmla="*/ 41564 h 1967346"/>
              <a:gd name="connsiteX29" fmla="*/ 555060 w 645293"/>
              <a:gd name="connsiteY29" fmla="*/ 0 h 1967346"/>
              <a:gd name="connsiteX30" fmla="*/ 430369 w 645293"/>
              <a:gd name="connsiteY30" fmla="*/ 13855 h 1967346"/>
              <a:gd name="connsiteX31" fmla="*/ 402660 w 645293"/>
              <a:gd name="connsiteY31" fmla="*/ 55419 h 1967346"/>
              <a:gd name="connsiteX32" fmla="*/ 430369 w 645293"/>
              <a:gd name="connsiteY32" fmla="*/ 415637 h 1967346"/>
              <a:gd name="connsiteX33" fmla="*/ 444223 w 645293"/>
              <a:gd name="connsiteY33" fmla="*/ 623455 h 1967346"/>
              <a:gd name="connsiteX34" fmla="*/ 471932 w 645293"/>
              <a:gd name="connsiteY34" fmla="*/ 1080655 h 1967346"/>
              <a:gd name="connsiteX35" fmla="*/ 458078 w 645293"/>
              <a:gd name="connsiteY35" fmla="*/ 1911928 h 1967346"/>
              <a:gd name="connsiteX36" fmla="*/ 374951 w 645293"/>
              <a:gd name="connsiteY36" fmla="*/ 1967346 h 1967346"/>
              <a:gd name="connsiteX37" fmla="*/ 222551 w 645293"/>
              <a:gd name="connsiteY37" fmla="*/ 1953491 h 1967346"/>
              <a:gd name="connsiteX38" fmla="*/ 208696 w 645293"/>
              <a:gd name="connsiteY38" fmla="*/ 1911928 h 1967346"/>
              <a:gd name="connsiteX39" fmla="*/ 264114 w 645293"/>
              <a:gd name="connsiteY39" fmla="*/ 1717964 h 1967346"/>
              <a:gd name="connsiteX40" fmla="*/ 291823 w 645293"/>
              <a:gd name="connsiteY40" fmla="*/ 1704109 h 1967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645293" h="1967346">
                <a:moveTo>
                  <a:pt x="250260" y="1122219"/>
                </a:moveTo>
                <a:cubicBezTo>
                  <a:pt x="245642" y="1099128"/>
                  <a:pt x="236405" y="1076494"/>
                  <a:pt x="236405" y="1052946"/>
                </a:cubicBezTo>
                <a:cubicBezTo>
                  <a:pt x="236405" y="1002940"/>
                  <a:pt x="255943" y="985865"/>
                  <a:pt x="291823" y="955964"/>
                </a:cubicBezTo>
                <a:cubicBezTo>
                  <a:pt x="304615" y="945304"/>
                  <a:pt x="320595" y="938915"/>
                  <a:pt x="333387" y="928255"/>
                </a:cubicBezTo>
                <a:cubicBezTo>
                  <a:pt x="348439" y="915712"/>
                  <a:pt x="361096" y="900546"/>
                  <a:pt x="374951" y="886691"/>
                </a:cubicBezTo>
                <a:cubicBezTo>
                  <a:pt x="517883" y="907110"/>
                  <a:pt x="549899" y="862517"/>
                  <a:pt x="596623" y="955964"/>
                </a:cubicBezTo>
                <a:cubicBezTo>
                  <a:pt x="603154" y="969026"/>
                  <a:pt x="605860" y="983673"/>
                  <a:pt x="610478" y="997528"/>
                </a:cubicBezTo>
                <a:cubicBezTo>
                  <a:pt x="605860" y="1066801"/>
                  <a:pt x="604290" y="1136344"/>
                  <a:pt x="596623" y="1205346"/>
                </a:cubicBezTo>
                <a:cubicBezTo>
                  <a:pt x="594482" y="1224613"/>
                  <a:pt x="571510" y="1278191"/>
                  <a:pt x="555060" y="1288473"/>
                </a:cubicBezTo>
                <a:cubicBezTo>
                  <a:pt x="530292" y="1303953"/>
                  <a:pt x="499641" y="1306945"/>
                  <a:pt x="471932" y="1316182"/>
                </a:cubicBezTo>
                <a:cubicBezTo>
                  <a:pt x="458078" y="1320800"/>
                  <a:pt x="442520" y="1321936"/>
                  <a:pt x="430369" y="1330037"/>
                </a:cubicBezTo>
                <a:cubicBezTo>
                  <a:pt x="376654" y="1365847"/>
                  <a:pt x="404602" y="1352481"/>
                  <a:pt x="347242" y="1371600"/>
                </a:cubicBezTo>
                <a:cubicBezTo>
                  <a:pt x="305678" y="1366982"/>
                  <a:pt x="261154" y="1373830"/>
                  <a:pt x="222551" y="1357746"/>
                </a:cubicBezTo>
                <a:cubicBezTo>
                  <a:pt x="201236" y="1348865"/>
                  <a:pt x="199777" y="1315749"/>
                  <a:pt x="180987" y="1302328"/>
                </a:cubicBezTo>
                <a:cubicBezTo>
                  <a:pt x="165493" y="1291260"/>
                  <a:pt x="144042" y="1293091"/>
                  <a:pt x="125569" y="1288473"/>
                </a:cubicBezTo>
                <a:cubicBezTo>
                  <a:pt x="111714" y="1279237"/>
                  <a:pt x="96648" y="1271600"/>
                  <a:pt x="84005" y="1260764"/>
                </a:cubicBezTo>
                <a:cubicBezTo>
                  <a:pt x="31744" y="1215969"/>
                  <a:pt x="33561" y="1212807"/>
                  <a:pt x="878" y="1163782"/>
                </a:cubicBezTo>
                <a:cubicBezTo>
                  <a:pt x="5496" y="1080655"/>
                  <a:pt x="-10642" y="993695"/>
                  <a:pt x="14732" y="914400"/>
                </a:cubicBezTo>
                <a:cubicBezTo>
                  <a:pt x="28666" y="870858"/>
                  <a:pt x="86355" y="855458"/>
                  <a:pt x="111714" y="817419"/>
                </a:cubicBezTo>
                <a:cubicBezTo>
                  <a:pt x="172953" y="725560"/>
                  <a:pt x="100983" y="827628"/>
                  <a:pt x="180987" y="734291"/>
                </a:cubicBezTo>
                <a:cubicBezTo>
                  <a:pt x="196014" y="716759"/>
                  <a:pt x="206223" y="695201"/>
                  <a:pt x="222551" y="678873"/>
                </a:cubicBezTo>
                <a:cubicBezTo>
                  <a:pt x="234325" y="667099"/>
                  <a:pt x="251322" y="661824"/>
                  <a:pt x="264114" y="651164"/>
                </a:cubicBezTo>
                <a:cubicBezTo>
                  <a:pt x="348364" y="580955"/>
                  <a:pt x="258552" y="633163"/>
                  <a:pt x="361096" y="581891"/>
                </a:cubicBezTo>
                <a:cubicBezTo>
                  <a:pt x="379569" y="554182"/>
                  <a:pt x="392966" y="522312"/>
                  <a:pt x="416514" y="498764"/>
                </a:cubicBezTo>
                <a:cubicBezTo>
                  <a:pt x="444223" y="471055"/>
                  <a:pt x="477905" y="448242"/>
                  <a:pt x="499642" y="415637"/>
                </a:cubicBezTo>
                <a:lnTo>
                  <a:pt x="555060" y="332509"/>
                </a:lnTo>
                <a:lnTo>
                  <a:pt x="582769" y="290946"/>
                </a:lnTo>
                <a:cubicBezTo>
                  <a:pt x="587387" y="277091"/>
                  <a:pt x="590092" y="262444"/>
                  <a:pt x="596623" y="249382"/>
                </a:cubicBezTo>
                <a:cubicBezTo>
                  <a:pt x="641111" y="160405"/>
                  <a:pt x="672700" y="228232"/>
                  <a:pt x="610478" y="41564"/>
                </a:cubicBezTo>
                <a:cubicBezTo>
                  <a:pt x="603176" y="19658"/>
                  <a:pt x="573533" y="13855"/>
                  <a:pt x="555060" y="0"/>
                </a:cubicBezTo>
                <a:cubicBezTo>
                  <a:pt x="513496" y="4618"/>
                  <a:pt x="469671" y="-437"/>
                  <a:pt x="430369" y="13855"/>
                </a:cubicBezTo>
                <a:cubicBezTo>
                  <a:pt x="414720" y="19545"/>
                  <a:pt x="403383" y="38784"/>
                  <a:pt x="402660" y="55419"/>
                </a:cubicBezTo>
                <a:cubicBezTo>
                  <a:pt x="395294" y="224832"/>
                  <a:pt x="408182" y="282519"/>
                  <a:pt x="430369" y="415637"/>
                </a:cubicBezTo>
                <a:cubicBezTo>
                  <a:pt x="434987" y="484910"/>
                  <a:pt x="440997" y="554104"/>
                  <a:pt x="444223" y="623455"/>
                </a:cubicBezTo>
                <a:cubicBezTo>
                  <a:pt x="464707" y="1063858"/>
                  <a:pt x="431650" y="879236"/>
                  <a:pt x="471932" y="1080655"/>
                </a:cubicBezTo>
                <a:cubicBezTo>
                  <a:pt x="467314" y="1357746"/>
                  <a:pt x="488209" y="1636441"/>
                  <a:pt x="458078" y="1911928"/>
                </a:cubicBezTo>
                <a:cubicBezTo>
                  <a:pt x="454457" y="1945033"/>
                  <a:pt x="374951" y="1967346"/>
                  <a:pt x="374951" y="1967346"/>
                </a:cubicBezTo>
                <a:cubicBezTo>
                  <a:pt x="324151" y="1962728"/>
                  <a:pt x="270943" y="1969622"/>
                  <a:pt x="222551" y="1953491"/>
                </a:cubicBezTo>
                <a:cubicBezTo>
                  <a:pt x="208697" y="1948873"/>
                  <a:pt x="208696" y="1926532"/>
                  <a:pt x="208696" y="1911928"/>
                </a:cubicBezTo>
                <a:cubicBezTo>
                  <a:pt x="208696" y="1757778"/>
                  <a:pt x="180843" y="1767928"/>
                  <a:pt x="264114" y="1717964"/>
                </a:cubicBezTo>
                <a:cubicBezTo>
                  <a:pt x="272969" y="1712651"/>
                  <a:pt x="282587" y="1708727"/>
                  <a:pt x="291823" y="1704109"/>
                </a:cubicBezTo>
              </a:path>
            </a:pathLst>
          </a:custGeom>
          <a:ln w="38100">
            <a:solidFill>
              <a:schemeClr val="tx1"/>
            </a:solidFill>
          </a:ln>
          <a:effectLst/>
          <a:scene3d>
            <a:camera prst="isometricOffAxis1Right"/>
            <a:lightRig rig="threePt" dir="t"/>
          </a:scene3d>
          <a:sp3d>
            <a:bevelT prst="convex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r-Cyrl-RS"/>
          </a:p>
        </p:txBody>
      </p:sp>
      <p:sp>
        <p:nvSpPr>
          <p:cNvPr id="37" name="Freeform 36"/>
          <p:cNvSpPr/>
          <p:nvPr/>
        </p:nvSpPr>
        <p:spPr>
          <a:xfrm>
            <a:off x="330298" y="2056656"/>
            <a:ext cx="432048" cy="1296144"/>
          </a:xfrm>
          <a:custGeom>
            <a:avLst/>
            <a:gdLst>
              <a:gd name="connsiteX0" fmla="*/ 250260 w 645293"/>
              <a:gd name="connsiteY0" fmla="*/ 1122219 h 1967346"/>
              <a:gd name="connsiteX1" fmla="*/ 236405 w 645293"/>
              <a:gd name="connsiteY1" fmla="*/ 1052946 h 1967346"/>
              <a:gd name="connsiteX2" fmla="*/ 291823 w 645293"/>
              <a:gd name="connsiteY2" fmla="*/ 955964 h 1967346"/>
              <a:gd name="connsiteX3" fmla="*/ 333387 w 645293"/>
              <a:gd name="connsiteY3" fmla="*/ 928255 h 1967346"/>
              <a:gd name="connsiteX4" fmla="*/ 374951 w 645293"/>
              <a:gd name="connsiteY4" fmla="*/ 886691 h 1967346"/>
              <a:gd name="connsiteX5" fmla="*/ 596623 w 645293"/>
              <a:gd name="connsiteY5" fmla="*/ 955964 h 1967346"/>
              <a:gd name="connsiteX6" fmla="*/ 610478 w 645293"/>
              <a:gd name="connsiteY6" fmla="*/ 997528 h 1967346"/>
              <a:gd name="connsiteX7" fmla="*/ 596623 w 645293"/>
              <a:gd name="connsiteY7" fmla="*/ 1205346 h 1967346"/>
              <a:gd name="connsiteX8" fmla="*/ 555060 w 645293"/>
              <a:gd name="connsiteY8" fmla="*/ 1288473 h 1967346"/>
              <a:gd name="connsiteX9" fmla="*/ 471932 w 645293"/>
              <a:gd name="connsiteY9" fmla="*/ 1316182 h 1967346"/>
              <a:gd name="connsiteX10" fmla="*/ 430369 w 645293"/>
              <a:gd name="connsiteY10" fmla="*/ 1330037 h 1967346"/>
              <a:gd name="connsiteX11" fmla="*/ 347242 w 645293"/>
              <a:gd name="connsiteY11" fmla="*/ 1371600 h 1967346"/>
              <a:gd name="connsiteX12" fmla="*/ 222551 w 645293"/>
              <a:gd name="connsiteY12" fmla="*/ 1357746 h 1967346"/>
              <a:gd name="connsiteX13" fmla="*/ 180987 w 645293"/>
              <a:gd name="connsiteY13" fmla="*/ 1302328 h 1967346"/>
              <a:gd name="connsiteX14" fmla="*/ 125569 w 645293"/>
              <a:gd name="connsiteY14" fmla="*/ 1288473 h 1967346"/>
              <a:gd name="connsiteX15" fmla="*/ 84005 w 645293"/>
              <a:gd name="connsiteY15" fmla="*/ 1260764 h 1967346"/>
              <a:gd name="connsiteX16" fmla="*/ 878 w 645293"/>
              <a:gd name="connsiteY16" fmla="*/ 1163782 h 1967346"/>
              <a:gd name="connsiteX17" fmla="*/ 14732 w 645293"/>
              <a:gd name="connsiteY17" fmla="*/ 914400 h 1967346"/>
              <a:gd name="connsiteX18" fmla="*/ 111714 w 645293"/>
              <a:gd name="connsiteY18" fmla="*/ 817419 h 1967346"/>
              <a:gd name="connsiteX19" fmla="*/ 180987 w 645293"/>
              <a:gd name="connsiteY19" fmla="*/ 734291 h 1967346"/>
              <a:gd name="connsiteX20" fmla="*/ 222551 w 645293"/>
              <a:gd name="connsiteY20" fmla="*/ 678873 h 1967346"/>
              <a:gd name="connsiteX21" fmla="*/ 264114 w 645293"/>
              <a:gd name="connsiteY21" fmla="*/ 651164 h 1967346"/>
              <a:gd name="connsiteX22" fmla="*/ 361096 w 645293"/>
              <a:gd name="connsiteY22" fmla="*/ 581891 h 1967346"/>
              <a:gd name="connsiteX23" fmla="*/ 416514 w 645293"/>
              <a:gd name="connsiteY23" fmla="*/ 498764 h 1967346"/>
              <a:gd name="connsiteX24" fmla="*/ 499642 w 645293"/>
              <a:gd name="connsiteY24" fmla="*/ 415637 h 1967346"/>
              <a:gd name="connsiteX25" fmla="*/ 555060 w 645293"/>
              <a:gd name="connsiteY25" fmla="*/ 332509 h 1967346"/>
              <a:gd name="connsiteX26" fmla="*/ 582769 w 645293"/>
              <a:gd name="connsiteY26" fmla="*/ 290946 h 1967346"/>
              <a:gd name="connsiteX27" fmla="*/ 596623 w 645293"/>
              <a:gd name="connsiteY27" fmla="*/ 249382 h 1967346"/>
              <a:gd name="connsiteX28" fmla="*/ 610478 w 645293"/>
              <a:gd name="connsiteY28" fmla="*/ 41564 h 1967346"/>
              <a:gd name="connsiteX29" fmla="*/ 555060 w 645293"/>
              <a:gd name="connsiteY29" fmla="*/ 0 h 1967346"/>
              <a:gd name="connsiteX30" fmla="*/ 430369 w 645293"/>
              <a:gd name="connsiteY30" fmla="*/ 13855 h 1967346"/>
              <a:gd name="connsiteX31" fmla="*/ 402660 w 645293"/>
              <a:gd name="connsiteY31" fmla="*/ 55419 h 1967346"/>
              <a:gd name="connsiteX32" fmla="*/ 430369 w 645293"/>
              <a:gd name="connsiteY32" fmla="*/ 415637 h 1967346"/>
              <a:gd name="connsiteX33" fmla="*/ 444223 w 645293"/>
              <a:gd name="connsiteY33" fmla="*/ 623455 h 1967346"/>
              <a:gd name="connsiteX34" fmla="*/ 471932 w 645293"/>
              <a:gd name="connsiteY34" fmla="*/ 1080655 h 1967346"/>
              <a:gd name="connsiteX35" fmla="*/ 458078 w 645293"/>
              <a:gd name="connsiteY35" fmla="*/ 1911928 h 1967346"/>
              <a:gd name="connsiteX36" fmla="*/ 374951 w 645293"/>
              <a:gd name="connsiteY36" fmla="*/ 1967346 h 1967346"/>
              <a:gd name="connsiteX37" fmla="*/ 222551 w 645293"/>
              <a:gd name="connsiteY37" fmla="*/ 1953491 h 1967346"/>
              <a:gd name="connsiteX38" fmla="*/ 208696 w 645293"/>
              <a:gd name="connsiteY38" fmla="*/ 1911928 h 1967346"/>
              <a:gd name="connsiteX39" fmla="*/ 264114 w 645293"/>
              <a:gd name="connsiteY39" fmla="*/ 1717964 h 1967346"/>
              <a:gd name="connsiteX40" fmla="*/ 291823 w 645293"/>
              <a:gd name="connsiteY40" fmla="*/ 1704109 h 1967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645293" h="1967346">
                <a:moveTo>
                  <a:pt x="250260" y="1122219"/>
                </a:moveTo>
                <a:cubicBezTo>
                  <a:pt x="245642" y="1099128"/>
                  <a:pt x="236405" y="1076494"/>
                  <a:pt x="236405" y="1052946"/>
                </a:cubicBezTo>
                <a:cubicBezTo>
                  <a:pt x="236405" y="1002940"/>
                  <a:pt x="255943" y="985865"/>
                  <a:pt x="291823" y="955964"/>
                </a:cubicBezTo>
                <a:cubicBezTo>
                  <a:pt x="304615" y="945304"/>
                  <a:pt x="320595" y="938915"/>
                  <a:pt x="333387" y="928255"/>
                </a:cubicBezTo>
                <a:cubicBezTo>
                  <a:pt x="348439" y="915712"/>
                  <a:pt x="361096" y="900546"/>
                  <a:pt x="374951" y="886691"/>
                </a:cubicBezTo>
                <a:cubicBezTo>
                  <a:pt x="517883" y="907110"/>
                  <a:pt x="549899" y="862517"/>
                  <a:pt x="596623" y="955964"/>
                </a:cubicBezTo>
                <a:cubicBezTo>
                  <a:pt x="603154" y="969026"/>
                  <a:pt x="605860" y="983673"/>
                  <a:pt x="610478" y="997528"/>
                </a:cubicBezTo>
                <a:cubicBezTo>
                  <a:pt x="605860" y="1066801"/>
                  <a:pt x="604290" y="1136344"/>
                  <a:pt x="596623" y="1205346"/>
                </a:cubicBezTo>
                <a:cubicBezTo>
                  <a:pt x="594482" y="1224613"/>
                  <a:pt x="571510" y="1278191"/>
                  <a:pt x="555060" y="1288473"/>
                </a:cubicBezTo>
                <a:cubicBezTo>
                  <a:pt x="530292" y="1303953"/>
                  <a:pt x="499641" y="1306945"/>
                  <a:pt x="471932" y="1316182"/>
                </a:cubicBezTo>
                <a:cubicBezTo>
                  <a:pt x="458078" y="1320800"/>
                  <a:pt x="442520" y="1321936"/>
                  <a:pt x="430369" y="1330037"/>
                </a:cubicBezTo>
                <a:cubicBezTo>
                  <a:pt x="376654" y="1365847"/>
                  <a:pt x="404602" y="1352481"/>
                  <a:pt x="347242" y="1371600"/>
                </a:cubicBezTo>
                <a:cubicBezTo>
                  <a:pt x="305678" y="1366982"/>
                  <a:pt x="261154" y="1373830"/>
                  <a:pt x="222551" y="1357746"/>
                </a:cubicBezTo>
                <a:cubicBezTo>
                  <a:pt x="201236" y="1348865"/>
                  <a:pt x="199777" y="1315749"/>
                  <a:pt x="180987" y="1302328"/>
                </a:cubicBezTo>
                <a:cubicBezTo>
                  <a:pt x="165493" y="1291260"/>
                  <a:pt x="144042" y="1293091"/>
                  <a:pt x="125569" y="1288473"/>
                </a:cubicBezTo>
                <a:cubicBezTo>
                  <a:pt x="111714" y="1279237"/>
                  <a:pt x="96648" y="1271600"/>
                  <a:pt x="84005" y="1260764"/>
                </a:cubicBezTo>
                <a:cubicBezTo>
                  <a:pt x="31744" y="1215969"/>
                  <a:pt x="33561" y="1212807"/>
                  <a:pt x="878" y="1163782"/>
                </a:cubicBezTo>
                <a:cubicBezTo>
                  <a:pt x="5496" y="1080655"/>
                  <a:pt x="-10642" y="993695"/>
                  <a:pt x="14732" y="914400"/>
                </a:cubicBezTo>
                <a:cubicBezTo>
                  <a:pt x="28666" y="870858"/>
                  <a:pt x="86355" y="855458"/>
                  <a:pt x="111714" y="817419"/>
                </a:cubicBezTo>
                <a:cubicBezTo>
                  <a:pt x="172953" y="725560"/>
                  <a:pt x="100983" y="827628"/>
                  <a:pt x="180987" y="734291"/>
                </a:cubicBezTo>
                <a:cubicBezTo>
                  <a:pt x="196014" y="716759"/>
                  <a:pt x="206223" y="695201"/>
                  <a:pt x="222551" y="678873"/>
                </a:cubicBezTo>
                <a:cubicBezTo>
                  <a:pt x="234325" y="667099"/>
                  <a:pt x="251322" y="661824"/>
                  <a:pt x="264114" y="651164"/>
                </a:cubicBezTo>
                <a:cubicBezTo>
                  <a:pt x="348364" y="580955"/>
                  <a:pt x="258552" y="633163"/>
                  <a:pt x="361096" y="581891"/>
                </a:cubicBezTo>
                <a:cubicBezTo>
                  <a:pt x="379569" y="554182"/>
                  <a:pt x="392966" y="522312"/>
                  <a:pt x="416514" y="498764"/>
                </a:cubicBezTo>
                <a:cubicBezTo>
                  <a:pt x="444223" y="471055"/>
                  <a:pt x="477905" y="448242"/>
                  <a:pt x="499642" y="415637"/>
                </a:cubicBezTo>
                <a:lnTo>
                  <a:pt x="555060" y="332509"/>
                </a:lnTo>
                <a:lnTo>
                  <a:pt x="582769" y="290946"/>
                </a:lnTo>
                <a:cubicBezTo>
                  <a:pt x="587387" y="277091"/>
                  <a:pt x="590092" y="262444"/>
                  <a:pt x="596623" y="249382"/>
                </a:cubicBezTo>
                <a:cubicBezTo>
                  <a:pt x="641111" y="160405"/>
                  <a:pt x="672700" y="228232"/>
                  <a:pt x="610478" y="41564"/>
                </a:cubicBezTo>
                <a:cubicBezTo>
                  <a:pt x="603176" y="19658"/>
                  <a:pt x="573533" y="13855"/>
                  <a:pt x="555060" y="0"/>
                </a:cubicBezTo>
                <a:cubicBezTo>
                  <a:pt x="513496" y="4618"/>
                  <a:pt x="469671" y="-437"/>
                  <a:pt x="430369" y="13855"/>
                </a:cubicBezTo>
                <a:cubicBezTo>
                  <a:pt x="414720" y="19545"/>
                  <a:pt x="403383" y="38784"/>
                  <a:pt x="402660" y="55419"/>
                </a:cubicBezTo>
                <a:cubicBezTo>
                  <a:pt x="395294" y="224832"/>
                  <a:pt x="408182" y="282519"/>
                  <a:pt x="430369" y="415637"/>
                </a:cubicBezTo>
                <a:cubicBezTo>
                  <a:pt x="434987" y="484910"/>
                  <a:pt x="440997" y="554104"/>
                  <a:pt x="444223" y="623455"/>
                </a:cubicBezTo>
                <a:cubicBezTo>
                  <a:pt x="464707" y="1063858"/>
                  <a:pt x="431650" y="879236"/>
                  <a:pt x="471932" y="1080655"/>
                </a:cubicBezTo>
                <a:cubicBezTo>
                  <a:pt x="467314" y="1357746"/>
                  <a:pt x="488209" y="1636441"/>
                  <a:pt x="458078" y="1911928"/>
                </a:cubicBezTo>
                <a:cubicBezTo>
                  <a:pt x="454457" y="1945033"/>
                  <a:pt x="374951" y="1967346"/>
                  <a:pt x="374951" y="1967346"/>
                </a:cubicBezTo>
                <a:cubicBezTo>
                  <a:pt x="324151" y="1962728"/>
                  <a:pt x="270943" y="1969622"/>
                  <a:pt x="222551" y="1953491"/>
                </a:cubicBezTo>
                <a:cubicBezTo>
                  <a:pt x="208697" y="1948873"/>
                  <a:pt x="208696" y="1926532"/>
                  <a:pt x="208696" y="1911928"/>
                </a:cubicBezTo>
                <a:cubicBezTo>
                  <a:pt x="208696" y="1757778"/>
                  <a:pt x="180843" y="1767928"/>
                  <a:pt x="264114" y="1717964"/>
                </a:cubicBezTo>
                <a:cubicBezTo>
                  <a:pt x="272969" y="1712651"/>
                  <a:pt x="282587" y="1708727"/>
                  <a:pt x="291823" y="1704109"/>
                </a:cubicBezTo>
              </a:path>
            </a:pathLst>
          </a:custGeom>
          <a:ln w="38100">
            <a:solidFill>
              <a:schemeClr val="tx1"/>
            </a:solidFill>
          </a:ln>
          <a:effectLst/>
          <a:scene3d>
            <a:camera prst="isometricOffAxis1Right"/>
            <a:lightRig rig="threePt" dir="t"/>
          </a:scene3d>
          <a:sp3d>
            <a:bevelT w="139700" prst="cross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r-Cyrl-R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63921" y="-99392"/>
            <a:ext cx="5166226" cy="1341730"/>
          </a:xfrm>
          <a:prstGeom prst="rect">
            <a:avLst/>
          </a:prstGeom>
          <a:noFill/>
        </p:spPr>
        <p:txBody>
          <a:bodyPr wrap="square" rtlCol="0">
            <a:prstTxWarp prst="textWave2">
              <a:avLst/>
            </a:prstTxWarp>
            <a:spAutoFit/>
          </a:bodyPr>
          <a:lstStyle/>
          <a:p>
            <a:pPr algn="ctr"/>
            <a:endParaRPr lang="sr-Cyrl-RS" dirty="0" smtClean="0"/>
          </a:p>
          <a:p>
            <a:pPr algn="ctr"/>
            <a:r>
              <a:rPr lang="sr-Cyrl-R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МОЈ   ДЕДА</a:t>
            </a:r>
            <a:endParaRPr lang="sr-Cyrl-RS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4030855" y="1407523"/>
            <a:ext cx="1800200" cy="523220"/>
          </a:xfrm>
          <a:prstGeom prst="rect">
            <a:avLst/>
          </a:prstGeom>
          <a:noFill/>
        </p:spPr>
        <p:txBody>
          <a:bodyPr wrap="square" rtlCol="0">
            <a:prstTxWarp prst="textCanDown">
              <a:avLst/>
            </a:prstTxWarp>
            <a:spAutoFit/>
          </a:bodyPr>
          <a:lstStyle/>
          <a:p>
            <a:pPr algn="r"/>
            <a:r>
              <a:rPr lang="sr-Cyrl-RS" sz="1400" b="1" dirty="0" smtClean="0">
                <a:cs typeface="Times New Roman" pitchFamily="18" charset="0"/>
              </a:rPr>
              <a:t>Текст и музика:</a:t>
            </a:r>
          </a:p>
          <a:p>
            <a:pPr algn="r"/>
            <a:r>
              <a:rPr lang="sr-Cyrl-RS" sz="1400" b="1" dirty="0" smtClean="0">
                <a:cs typeface="Times New Roman" pitchFamily="18" charset="0"/>
              </a:rPr>
              <a:t>М. Петров</a:t>
            </a:r>
            <a:endParaRPr lang="sr-Cyrl-RS" sz="1400" b="1" dirty="0">
              <a:cs typeface="Times New Roman" pitchFamily="18" charset="0"/>
            </a:endParaRPr>
          </a:p>
        </p:txBody>
      </p:sp>
      <p:cxnSp>
        <p:nvCxnSpPr>
          <p:cNvPr id="54" name="Straight Connector 53"/>
          <p:cNvCxnSpPr/>
          <p:nvPr/>
        </p:nvCxnSpPr>
        <p:spPr>
          <a:xfrm>
            <a:off x="3176775" y="2359462"/>
            <a:ext cx="0" cy="56860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>
            <a:off x="4860032" y="2370270"/>
            <a:ext cx="0" cy="55192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7020272" y="2356342"/>
            <a:ext cx="0" cy="61083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/>
          <p:nvPr/>
        </p:nvCxnSpPr>
        <p:spPr>
          <a:xfrm>
            <a:off x="3059832" y="4725144"/>
            <a:ext cx="0" cy="57606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/>
          <p:nvPr/>
        </p:nvCxnSpPr>
        <p:spPr>
          <a:xfrm>
            <a:off x="251520" y="2356342"/>
            <a:ext cx="0" cy="56860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/>
          <p:cNvCxnSpPr/>
          <p:nvPr/>
        </p:nvCxnSpPr>
        <p:spPr>
          <a:xfrm>
            <a:off x="251520" y="4725144"/>
            <a:ext cx="0" cy="57606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/>
          <p:cNvCxnSpPr/>
          <p:nvPr/>
        </p:nvCxnSpPr>
        <p:spPr>
          <a:xfrm>
            <a:off x="7090498" y="3201082"/>
            <a:ext cx="360040" cy="0"/>
          </a:xfrm>
          <a:prstGeom prst="line">
            <a:avLst/>
          </a:prstGeom>
          <a:ln w="2857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/>
          <p:cNvCxnSpPr/>
          <p:nvPr/>
        </p:nvCxnSpPr>
        <p:spPr>
          <a:xfrm>
            <a:off x="7740352" y="3201082"/>
            <a:ext cx="36004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/>
          <p:cNvCxnSpPr/>
          <p:nvPr/>
        </p:nvCxnSpPr>
        <p:spPr>
          <a:xfrm>
            <a:off x="8451711" y="3201082"/>
            <a:ext cx="37774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/>
          <p:cNvCxnSpPr/>
          <p:nvPr/>
        </p:nvCxnSpPr>
        <p:spPr>
          <a:xfrm>
            <a:off x="7324988" y="5497863"/>
            <a:ext cx="415364" cy="848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/>
          <p:cNvCxnSpPr/>
          <p:nvPr/>
        </p:nvCxnSpPr>
        <p:spPr>
          <a:xfrm>
            <a:off x="7956376" y="5497863"/>
            <a:ext cx="36004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/>
          <p:cNvCxnSpPr/>
          <p:nvPr/>
        </p:nvCxnSpPr>
        <p:spPr>
          <a:xfrm>
            <a:off x="8469413" y="5490254"/>
            <a:ext cx="36004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Connector 102"/>
          <p:cNvCxnSpPr/>
          <p:nvPr/>
        </p:nvCxnSpPr>
        <p:spPr>
          <a:xfrm>
            <a:off x="4860032" y="4725144"/>
            <a:ext cx="0" cy="57606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Connector 106"/>
          <p:cNvCxnSpPr/>
          <p:nvPr/>
        </p:nvCxnSpPr>
        <p:spPr>
          <a:xfrm>
            <a:off x="7025030" y="4725144"/>
            <a:ext cx="0" cy="57606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Connector 110"/>
          <p:cNvCxnSpPr/>
          <p:nvPr/>
        </p:nvCxnSpPr>
        <p:spPr>
          <a:xfrm>
            <a:off x="8927976" y="2356342"/>
            <a:ext cx="0" cy="56585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Connector 115"/>
          <p:cNvCxnSpPr/>
          <p:nvPr/>
        </p:nvCxnSpPr>
        <p:spPr>
          <a:xfrm>
            <a:off x="8927976" y="4725144"/>
            <a:ext cx="0" cy="576064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Straight Connector 123"/>
          <p:cNvCxnSpPr/>
          <p:nvPr/>
        </p:nvCxnSpPr>
        <p:spPr>
          <a:xfrm>
            <a:off x="8829453" y="4707758"/>
            <a:ext cx="0" cy="61083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0" name="TextBox 239"/>
          <p:cNvSpPr txBox="1"/>
          <p:nvPr/>
        </p:nvSpPr>
        <p:spPr>
          <a:xfrm>
            <a:off x="815510" y="2266910"/>
            <a:ext cx="3145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RS" sz="2000" b="1" dirty="0" smtClean="0"/>
              <a:t>2</a:t>
            </a:r>
          </a:p>
          <a:p>
            <a:r>
              <a:rPr lang="sr-Cyrl-RS" sz="2000" b="1" dirty="0" smtClean="0"/>
              <a:t>4</a:t>
            </a:r>
            <a:endParaRPr lang="sr-Cyrl-RS" sz="2000" b="1" dirty="0"/>
          </a:p>
        </p:txBody>
      </p:sp>
      <p:sp>
        <p:nvSpPr>
          <p:cNvPr id="241" name="TextBox 240"/>
          <p:cNvSpPr txBox="1"/>
          <p:nvPr/>
        </p:nvSpPr>
        <p:spPr>
          <a:xfrm>
            <a:off x="352693" y="3501008"/>
            <a:ext cx="86838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 smtClean="0"/>
              <a:t>        </a:t>
            </a:r>
            <a:endParaRPr lang="sr-Cyrl-RS" dirty="0"/>
          </a:p>
        </p:txBody>
      </p:sp>
      <p:sp>
        <p:nvSpPr>
          <p:cNvPr id="244" name="TextBox 243"/>
          <p:cNvSpPr txBox="1"/>
          <p:nvPr/>
        </p:nvSpPr>
        <p:spPr>
          <a:xfrm>
            <a:off x="762346" y="3280488"/>
            <a:ext cx="82517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800" b="1" dirty="0" smtClean="0"/>
              <a:t>     </a:t>
            </a:r>
            <a:r>
              <a:rPr lang="sr-Cyrl-RS" b="1" dirty="0" smtClean="0">
                <a:cs typeface="Times New Roman" pitchFamily="18" charset="0"/>
              </a:rPr>
              <a:t>Де - да,   де  -  да,     де  -   ди  -  це,        ја      ти     пру - жам      ру   -   чи  -    це,</a:t>
            </a:r>
            <a:endParaRPr lang="sr-Cyrl-RS" sz="2800" b="1" dirty="0"/>
          </a:p>
        </p:txBody>
      </p:sp>
      <p:sp>
        <p:nvSpPr>
          <p:cNvPr id="248" name="TextBox 247"/>
          <p:cNvSpPr txBox="1"/>
          <p:nvPr/>
        </p:nvSpPr>
        <p:spPr>
          <a:xfrm>
            <a:off x="0" y="5708620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 smtClean="0"/>
              <a:t>                  </a:t>
            </a:r>
            <a:r>
              <a:rPr lang="sr-Cyrl-RS" b="1" dirty="0" smtClean="0"/>
              <a:t>а       ти     ме  -  ни      о    -  смех    свој,    ти    си       до  –  бри         де  -   да     мој.</a:t>
            </a:r>
            <a:endParaRPr lang="sr-Cyrl-RS" b="1" dirty="0"/>
          </a:p>
        </p:txBody>
      </p:sp>
      <p:sp>
        <p:nvSpPr>
          <p:cNvPr id="119" name="TextBox 118"/>
          <p:cNvSpPr txBox="1"/>
          <p:nvPr/>
        </p:nvSpPr>
        <p:spPr>
          <a:xfrm>
            <a:off x="2245326" y="2070649"/>
            <a:ext cx="569387" cy="129266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isometricOffAxis2Lef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sr-Cyrl-RS" sz="6000" b="1" dirty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♪</a:t>
            </a:r>
            <a:endParaRPr lang="en-US" sz="6000" b="1" dirty="0">
              <a:ln w="11430"/>
              <a:solidFill>
                <a:srgbClr val="0070C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sr-Cyrl-RS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20" name="TextBox 119"/>
          <p:cNvSpPr txBox="1"/>
          <p:nvPr/>
        </p:nvSpPr>
        <p:spPr>
          <a:xfrm>
            <a:off x="4338988" y="4434007"/>
            <a:ext cx="572593" cy="129266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isometricOffAxis2Lef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sr-Cyrl-RS" sz="6000" b="1" dirty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♩</a:t>
            </a:r>
            <a:endParaRPr lang="en-US" sz="6000" b="1" dirty="0">
              <a:ln w="11430"/>
              <a:solidFill>
                <a:srgbClr val="0070C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n-US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21" name="TextBox 120"/>
          <p:cNvSpPr txBox="1"/>
          <p:nvPr/>
        </p:nvSpPr>
        <p:spPr>
          <a:xfrm>
            <a:off x="4287439" y="2208346"/>
            <a:ext cx="572593" cy="129266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isometricOffAxis2Lef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sr-Cyrl-RS" sz="6000" b="1" dirty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♩</a:t>
            </a:r>
            <a:endParaRPr lang="en-US" sz="6000" b="1" dirty="0">
              <a:ln w="11430"/>
              <a:solidFill>
                <a:srgbClr val="0070C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n-US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22" name="TextBox 121"/>
          <p:cNvSpPr txBox="1"/>
          <p:nvPr/>
        </p:nvSpPr>
        <p:spPr>
          <a:xfrm>
            <a:off x="8396007" y="4792115"/>
            <a:ext cx="572593" cy="129266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isometricOffAxis2Lef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sr-Cyrl-RS" sz="6000" b="1" dirty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♩</a:t>
            </a:r>
            <a:endParaRPr lang="en-US" sz="6000" b="1" dirty="0">
              <a:ln w="11430"/>
              <a:solidFill>
                <a:srgbClr val="0070C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n-US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23" name="TextBox 122"/>
          <p:cNvSpPr txBox="1"/>
          <p:nvPr/>
        </p:nvSpPr>
        <p:spPr>
          <a:xfrm>
            <a:off x="8370095" y="2515566"/>
            <a:ext cx="572593" cy="129266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isometricOffAxis2Lef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sr-Cyrl-RS" sz="6000" b="1" dirty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♩</a:t>
            </a:r>
            <a:endParaRPr lang="en-US" sz="6000" b="1" dirty="0">
              <a:ln w="11430"/>
              <a:solidFill>
                <a:srgbClr val="0070C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n-US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25" name="TextBox 124"/>
          <p:cNvSpPr txBox="1"/>
          <p:nvPr/>
        </p:nvSpPr>
        <p:spPr>
          <a:xfrm>
            <a:off x="1130020" y="2060138"/>
            <a:ext cx="569387" cy="129266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isometricOffAxis2Lef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sr-Cyrl-RS" sz="6000" b="1" dirty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♪</a:t>
            </a:r>
            <a:endParaRPr lang="en-US" sz="6000" b="1" dirty="0">
              <a:ln w="11430"/>
              <a:solidFill>
                <a:srgbClr val="0070C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sr-Cyrl-RS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31" name="TextBox 130"/>
          <p:cNvSpPr txBox="1"/>
          <p:nvPr/>
        </p:nvSpPr>
        <p:spPr>
          <a:xfrm>
            <a:off x="1699407" y="2081159"/>
            <a:ext cx="569387" cy="129266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isometricOffAxis2Lef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sr-Cyrl-RS" sz="6000" b="1" dirty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♪</a:t>
            </a:r>
            <a:endParaRPr lang="en-US" sz="6000" b="1" dirty="0">
              <a:ln w="11430"/>
              <a:solidFill>
                <a:srgbClr val="0070C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sr-Cyrl-RS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33" name="TextBox 132"/>
          <p:cNvSpPr txBox="1"/>
          <p:nvPr/>
        </p:nvSpPr>
        <p:spPr>
          <a:xfrm>
            <a:off x="3746162" y="2165021"/>
            <a:ext cx="569387" cy="129266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isometricOffAxis2Lef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sr-Cyrl-RS" sz="6000" b="1" dirty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♪</a:t>
            </a:r>
            <a:endParaRPr lang="en-US" sz="6000" b="1" dirty="0">
              <a:ln w="11430"/>
              <a:solidFill>
                <a:srgbClr val="0070C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sr-Cyrl-RS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34" name="TextBox 133"/>
          <p:cNvSpPr txBox="1"/>
          <p:nvPr/>
        </p:nvSpPr>
        <p:spPr>
          <a:xfrm>
            <a:off x="3176775" y="2086304"/>
            <a:ext cx="569387" cy="129266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isometricOffAxis2Lef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sr-Cyrl-RS" sz="6000" b="1" dirty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♪</a:t>
            </a:r>
            <a:endParaRPr lang="en-US" sz="6000" b="1" dirty="0">
              <a:ln w="11430"/>
              <a:solidFill>
                <a:srgbClr val="0070C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sr-Cyrl-RS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35" name="TextBox 134"/>
          <p:cNvSpPr txBox="1"/>
          <p:nvPr/>
        </p:nvSpPr>
        <p:spPr>
          <a:xfrm>
            <a:off x="5427205" y="2138800"/>
            <a:ext cx="569387" cy="129266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isometricOffAxis2Lef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sr-Cyrl-RS" sz="6000" b="1" dirty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♪</a:t>
            </a:r>
            <a:endParaRPr lang="en-US" sz="6000" b="1" dirty="0">
              <a:ln w="11430"/>
              <a:solidFill>
                <a:srgbClr val="0070C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sr-Cyrl-RS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36" name="TextBox 135"/>
          <p:cNvSpPr txBox="1"/>
          <p:nvPr/>
        </p:nvSpPr>
        <p:spPr>
          <a:xfrm>
            <a:off x="4860032" y="2102014"/>
            <a:ext cx="569387" cy="129266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isometricOffAxis2Lef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sr-Cyrl-RS" sz="6000" b="1" dirty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♪</a:t>
            </a:r>
            <a:endParaRPr lang="en-US" sz="6000" b="1" dirty="0">
              <a:ln w="11430"/>
              <a:solidFill>
                <a:srgbClr val="0070C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sr-Cyrl-RS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37" name="TextBox 136"/>
          <p:cNvSpPr txBox="1"/>
          <p:nvPr/>
        </p:nvSpPr>
        <p:spPr>
          <a:xfrm>
            <a:off x="7705904" y="2503406"/>
            <a:ext cx="569387" cy="129266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isometricOffAxis2Lef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sr-Cyrl-RS" sz="6000" b="1" dirty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♪</a:t>
            </a:r>
            <a:endParaRPr lang="en-US" sz="6000" b="1" dirty="0">
              <a:ln w="11430"/>
              <a:solidFill>
                <a:srgbClr val="0070C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sr-Cyrl-RS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39" name="TextBox 138"/>
          <p:cNvSpPr txBox="1"/>
          <p:nvPr/>
        </p:nvSpPr>
        <p:spPr>
          <a:xfrm>
            <a:off x="5870632" y="2259781"/>
            <a:ext cx="569387" cy="129266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isometricOffAxis2Lef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sr-Cyrl-RS" sz="6000" b="1" dirty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♪</a:t>
            </a:r>
            <a:endParaRPr lang="en-US" sz="6000" b="1" dirty="0">
              <a:ln w="11430"/>
              <a:solidFill>
                <a:srgbClr val="0070C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sr-Cyrl-RS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41" name="TextBox 140"/>
          <p:cNvSpPr txBox="1"/>
          <p:nvPr/>
        </p:nvSpPr>
        <p:spPr>
          <a:xfrm>
            <a:off x="6440021" y="2320847"/>
            <a:ext cx="569387" cy="129266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isometricOffAxis2Lef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sr-Cyrl-RS" sz="6000" b="1" dirty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♪</a:t>
            </a:r>
            <a:endParaRPr lang="en-US" sz="6000" b="1" dirty="0">
              <a:ln w="11430"/>
              <a:solidFill>
                <a:srgbClr val="0070C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sr-Cyrl-RS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42" name="TextBox 141"/>
          <p:cNvSpPr txBox="1"/>
          <p:nvPr/>
        </p:nvSpPr>
        <p:spPr>
          <a:xfrm>
            <a:off x="7053457" y="2515566"/>
            <a:ext cx="479213" cy="129266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isometricOffAxis2Lef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sr-Cyrl-RS" sz="6000" b="1" dirty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♪</a:t>
            </a:r>
            <a:endParaRPr lang="en-US" sz="6000" b="1" dirty="0">
              <a:ln w="11430"/>
              <a:solidFill>
                <a:srgbClr val="0070C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sr-Cyrl-RS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92" name="TextBox 191"/>
          <p:cNvSpPr txBox="1"/>
          <p:nvPr/>
        </p:nvSpPr>
        <p:spPr>
          <a:xfrm>
            <a:off x="3727848" y="4661292"/>
            <a:ext cx="569387" cy="129266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isometricOffAxis2Lef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sr-Cyrl-RS" sz="6000" b="1" dirty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♪</a:t>
            </a:r>
            <a:endParaRPr lang="en-US" sz="6000" b="1" dirty="0">
              <a:ln w="11430"/>
              <a:solidFill>
                <a:srgbClr val="0070C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sr-Cyrl-RS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93" name="TextBox 192"/>
          <p:cNvSpPr txBox="1"/>
          <p:nvPr/>
        </p:nvSpPr>
        <p:spPr>
          <a:xfrm>
            <a:off x="2639326" y="2015429"/>
            <a:ext cx="569387" cy="129266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isometricOffAxis2Lef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sr-Cyrl-RS" sz="6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♪</a:t>
            </a:r>
            <a:endParaRPr lang="en-US" sz="6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sr-Cyrl-RS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94" name="TextBox 193"/>
          <p:cNvSpPr txBox="1"/>
          <p:nvPr/>
        </p:nvSpPr>
        <p:spPr>
          <a:xfrm>
            <a:off x="3059832" y="4682532"/>
            <a:ext cx="569387" cy="129266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isometricOffAxis2Lef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sr-Cyrl-RS" sz="6000" b="1" dirty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♪</a:t>
            </a:r>
            <a:endParaRPr lang="en-US" sz="6000" b="1" dirty="0">
              <a:ln w="11430"/>
              <a:solidFill>
                <a:srgbClr val="0070C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sr-Cyrl-RS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95" name="TextBox 194"/>
          <p:cNvSpPr txBox="1"/>
          <p:nvPr/>
        </p:nvSpPr>
        <p:spPr>
          <a:xfrm>
            <a:off x="2354632" y="4661292"/>
            <a:ext cx="569387" cy="129266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isometricOffAxis2Lef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sr-Cyrl-RS" sz="6000" b="1" dirty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♪</a:t>
            </a:r>
            <a:endParaRPr lang="en-US" sz="6000" b="1" dirty="0">
              <a:ln w="11430"/>
              <a:solidFill>
                <a:srgbClr val="0070C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sr-Cyrl-RS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96" name="TextBox 195"/>
          <p:cNvSpPr txBox="1"/>
          <p:nvPr/>
        </p:nvSpPr>
        <p:spPr>
          <a:xfrm>
            <a:off x="7900026" y="4792115"/>
            <a:ext cx="569387" cy="129266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isometricOffAxis2Lef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sr-Cyrl-RS" sz="6000" b="1" dirty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♪</a:t>
            </a:r>
            <a:endParaRPr lang="en-US" sz="6000" b="1" dirty="0">
              <a:ln w="11430"/>
              <a:solidFill>
                <a:srgbClr val="0070C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sr-Cyrl-RS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97" name="TextBox 196"/>
          <p:cNvSpPr txBox="1"/>
          <p:nvPr/>
        </p:nvSpPr>
        <p:spPr>
          <a:xfrm>
            <a:off x="7337153" y="4792115"/>
            <a:ext cx="569387" cy="129266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isometricOffAxis2Lef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sr-Cyrl-RS" sz="6000" b="1" dirty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♪</a:t>
            </a:r>
            <a:endParaRPr lang="en-US" sz="6000" b="1" dirty="0">
              <a:ln w="11430"/>
              <a:solidFill>
                <a:srgbClr val="0070C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sr-Cyrl-RS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98" name="TextBox 197"/>
          <p:cNvSpPr txBox="1"/>
          <p:nvPr/>
        </p:nvSpPr>
        <p:spPr>
          <a:xfrm>
            <a:off x="6501361" y="4661292"/>
            <a:ext cx="569387" cy="129266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isometricOffAxis2Lef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sr-Cyrl-RS" sz="6000" b="1" dirty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♪</a:t>
            </a:r>
            <a:endParaRPr lang="en-US" sz="6000" b="1" dirty="0">
              <a:ln w="11430"/>
              <a:solidFill>
                <a:srgbClr val="0070C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sr-Cyrl-RS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99" name="TextBox 198"/>
          <p:cNvSpPr txBox="1"/>
          <p:nvPr/>
        </p:nvSpPr>
        <p:spPr>
          <a:xfrm>
            <a:off x="5870633" y="4611197"/>
            <a:ext cx="569387" cy="129266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isometricOffAxis2Lef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sr-Cyrl-RS" sz="6000" b="1" dirty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♪</a:t>
            </a:r>
            <a:endParaRPr lang="en-US" sz="6000" b="1" dirty="0">
              <a:ln w="11430"/>
              <a:solidFill>
                <a:srgbClr val="0070C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sr-Cyrl-RS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200" name="TextBox 199"/>
          <p:cNvSpPr txBox="1"/>
          <p:nvPr/>
        </p:nvSpPr>
        <p:spPr>
          <a:xfrm>
            <a:off x="5308936" y="4510861"/>
            <a:ext cx="569387" cy="129266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isometricOffAxis2Lef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sr-Cyrl-RS" sz="6000" b="1" dirty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♪</a:t>
            </a:r>
            <a:endParaRPr lang="en-US" sz="6000" b="1" dirty="0">
              <a:ln w="11430"/>
              <a:solidFill>
                <a:srgbClr val="0070C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sr-Cyrl-RS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201" name="TextBox 200"/>
          <p:cNvSpPr txBox="1"/>
          <p:nvPr/>
        </p:nvSpPr>
        <p:spPr>
          <a:xfrm>
            <a:off x="4860032" y="4434007"/>
            <a:ext cx="569387" cy="129266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isometricOffAxis2Lef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sr-Cyrl-RS" sz="6000" b="1" dirty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♪</a:t>
            </a:r>
            <a:endParaRPr lang="en-US" sz="6000" b="1" dirty="0">
              <a:ln w="11430"/>
              <a:solidFill>
                <a:srgbClr val="0070C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sr-Cyrl-RS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202" name="TextBox 201"/>
          <p:cNvSpPr txBox="1"/>
          <p:nvPr/>
        </p:nvSpPr>
        <p:spPr>
          <a:xfrm>
            <a:off x="1855794" y="4678678"/>
            <a:ext cx="569387" cy="129266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isometricOffAxis2Lef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sr-Cyrl-RS" sz="6000" b="1" dirty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♪</a:t>
            </a:r>
            <a:endParaRPr lang="en-US" sz="6000" b="1" dirty="0">
              <a:ln w="11430"/>
              <a:solidFill>
                <a:srgbClr val="0070C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sr-Cyrl-RS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203" name="TextBox 202"/>
          <p:cNvSpPr txBox="1"/>
          <p:nvPr/>
        </p:nvSpPr>
        <p:spPr>
          <a:xfrm>
            <a:off x="1413104" y="4670569"/>
            <a:ext cx="569387" cy="129266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isometricOffAxis2Lef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sr-Cyrl-RS" sz="6000" b="1" dirty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♪</a:t>
            </a:r>
            <a:endParaRPr lang="en-US" sz="6000" b="1" dirty="0">
              <a:ln w="11430"/>
              <a:solidFill>
                <a:srgbClr val="0070C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sr-Cyrl-RS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204" name="TextBox 203"/>
          <p:cNvSpPr txBox="1"/>
          <p:nvPr/>
        </p:nvSpPr>
        <p:spPr>
          <a:xfrm>
            <a:off x="872160" y="4670569"/>
            <a:ext cx="569387" cy="129266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isometricOffAxis2Lef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sr-Cyrl-RS" sz="6000" b="1" dirty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♪</a:t>
            </a:r>
            <a:endParaRPr lang="en-US" sz="6000" b="1" dirty="0">
              <a:ln w="11430"/>
              <a:solidFill>
                <a:srgbClr val="0070C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sr-Cyrl-RS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65" name="Rectangle 64"/>
          <p:cNvSpPr/>
          <p:nvPr/>
        </p:nvSpPr>
        <p:spPr>
          <a:xfrm rot="21365344">
            <a:off x="-142375" y="3044958"/>
            <a:ext cx="1422184" cy="1569660"/>
          </a:xfrm>
          <a:prstGeom prst="rect">
            <a:avLst/>
          </a:prstGeom>
          <a:scene3d>
            <a:camera prst="isometricOffAxis1Right"/>
            <a:lightRig rig="threePt" dir="t"/>
          </a:scene3d>
        </p:spPr>
        <p:txBody>
          <a:bodyPr wrap="none">
            <a:spAutoFit/>
            <a:scene3d>
              <a:camera prst="isometricOffAxis1Righ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sr-Cyrl-RS" sz="9600" b="1" dirty="0">
                <a:ln w="11430"/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sym typeface="Webdings"/>
              </a:rPr>
              <a:t></a:t>
            </a:r>
            <a:endParaRPr lang="sr-Cyrl-RS" b="1" dirty="0">
              <a:ln w="11430"/>
              <a:solidFill>
                <a:schemeClr val="accent6">
                  <a:lumMod val="20000"/>
                  <a:lumOff val="8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66" name="Picture 2" descr="C:\Users\Jimmy\Pictures\suza\suza 030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12801" y="139891"/>
            <a:ext cx="2700173" cy="2025130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  <a:softEdge rad="112500"/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/>
        </p:spPr>
      </p:pic>
      <p:sp>
        <p:nvSpPr>
          <p:cNvPr id="2" name="TextBox 1"/>
          <p:cNvSpPr txBox="1"/>
          <p:nvPr/>
        </p:nvSpPr>
        <p:spPr>
          <a:xfrm>
            <a:off x="0" y="6309320"/>
            <a:ext cx="914400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Cyrl-RS" sz="2000" b="1" dirty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sr-Cyrl-RS" sz="2000" b="1" dirty="0" smtClean="0">
                <a:latin typeface="Times New Roman" pitchFamily="18" charset="0"/>
                <a:cs typeface="Times New Roman" pitchFamily="18" charset="0"/>
              </a:rPr>
              <a:t>евање </a:t>
            </a:r>
            <a:r>
              <a:rPr lang="sr-Cyrl-RS" sz="2000" b="1" dirty="0">
                <a:latin typeface="Times New Roman" pitchFamily="18" charset="0"/>
                <a:cs typeface="Times New Roman" pitchFamily="18" charset="0"/>
              </a:rPr>
              <a:t>песме од стране свих ученика (око 3 минута</a:t>
            </a:r>
            <a:r>
              <a:rPr lang="sr-Cyrl-RS" sz="2000" b="1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  <a:p>
            <a:endParaRPr lang="sr-Cyrl-RS" dirty="0"/>
          </a:p>
        </p:txBody>
      </p:sp>
    </p:spTree>
    <p:extLst>
      <p:ext uri="{BB962C8B-B14F-4D97-AF65-F5344CB8AC3E}">
        <p14:creationId xmlns:p14="http://schemas.microsoft.com/office/powerpoint/2010/main" val="1924379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800" decel="1000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800" decel="1000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800" decel="1000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800" decel="100000"/>
                                        <p:tgtEl>
                                          <p:spTgt spid="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800" decel="100000" fill="hold"/>
                                        <p:tgtEl>
                                          <p:spTgt spid="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800" decel="100000" fill="hold"/>
                                        <p:tgtEl>
                                          <p:spTgt spid="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800" decel="100000" fill="hold"/>
                                        <p:tgtEl>
                                          <p:spTgt spid="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3399"/>
            </a:gs>
            <a:gs pos="25000">
              <a:srgbClr val="FF6633"/>
            </a:gs>
            <a:gs pos="50000">
              <a:srgbClr val="92D050"/>
            </a:gs>
            <a:gs pos="75000">
              <a:srgbClr val="01A78F"/>
            </a:gs>
            <a:gs pos="100000">
              <a:schemeClr val="tx2">
                <a:lumMod val="40000"/>
                <a:lumOff val="6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Jimmy\Pictures\suza\suza 013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9553" b="15025"/>
          <a:stretch/>
        </p:blipFill>
        <p:spPr bwMode="auto">
          <a:xfrm>
            <a:off x="4211960" y="68773"/>
            <a:ext cx="3529812" cy="259403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  <a:extLst/>
        </p:spPr>
      </p:pic>
      <p:pic>
        <p:nvPicPr>
          <p:cNvPr id="2" name="Picture 7" descr="C:\Users\Jimmy\Pictures\Suzana,ogledni čas\suza 009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8794" t="22759" r="24655" b="23563"/>
          <a:stretch/>
        </p:blipFill>
        <p:spPr bwMode="auto">
          <a:xfrm>
            <a:off x="86221" y="43306"/>
            <a:ext cx="3128448" cy="2227110"/>
          </a:xfrm>
          <a:prstGeom prst="ellipse">
            <a:avLst/>
          </a:prstGeom>
          <a:ln w="63500" cap="rnd">
            <a:solidFill>
              <a:schemeClr val="bg2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 descr="C:\Users\Jimmy\Pictures\suza\suza 011.jpg"/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24219"/>
          <a:stretch/>
        </p:blipFill>
        <p:spPr bwMode="auto">
          <a:xfrm>
            <a:off x="323528" y="2004555"/>
            <a:ext cx="3012294" cy="1712050"/>
          </a:xfrm>
          <a:prstGeom prst="ellipse">
            <a:avLst/>
          </a:prstGeom>
          <a:ln w="63500" cap="rnd">
            <a:solidFill>
              <a:schemeClr val="bg2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/>
        </p:spPr>
      </p:pic>
      <p:pic>
        <p:nvPicPr>
          <p:cNvPr id="5" name="Picture 4" descr="C:\Users\Jimmy\Pictures\suza\suza 012.jpg"/>
          <p:cNvPicPr>
            <a:picLocks noChangeAspect="1" noChangeArrowheads="1"/>
          </p:cNvPicPr>
          <p:nvPr/>
        </p:nvPicPr>
        <p:blipFill rotWithShape="1"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3284" t="14726" r="3134" b="10548"/>
          <a:stretch/>
        </p:blipFill>
        <p:spPr bwMode="auto">
          <a:xfrm>
            <a:off x="2957715" y="1869199"/>
            <a:ext cx="3918541" cy="234675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  <a:extLst/>
        </p:spPr>
      </p:pic>
      <p:pic>
        <p:nvPicPr>
          <p:cNvPr id="7" name="Picture 2" descr="C:\Users\Jimmy\Pictures\suza\suza 020.jpg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36296" y="2247944"/>
            <a:ext cx="1751140" cy="131335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C:\Users\Jimmy\Pictures\suza\suza 021.jpg"/>
          <p:cNvPicPr>
            <a:picLocks noChangeAspect="1" noChangeArrowheads="1"/>
          </p:cNvPicPr>
          <p:nvPr/>
        </p:nvPicPr>
        <p:blipFill rotWithShape="1">
          <a:blip r:embed="rId11" cstate="email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7759" t="38621" r="11896" b="2758"/>
          <a:stretch/>
        </p:blipFill>
        <p:spPr bwMode="auto">
          <a:xfrm>
            <a:off x="6365157" y="3505011"/>
            <a:ext cx="2019343" cy="142187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Users\Jimmy\Pictures\suza\suza 026.jpg"/>
          <p:cNvPicPr>
            <a:picLocks noChangeAspect="1" noChangeArrowheads="1"/>
          </p:cNvPicPr>
          <p:nvPr/>
        </p:nvPicPr>
        <p:blipFill>
          <a:blip r:embed="rId13" cstate="email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22989" y="4838214"/>
            <a:ext cx="2251840" cy="168888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C:\Users\Jimmy\Pictures\suza\suza 014.jpg"/>
          <p:cNvPicPr>
            <a:picLocks noChangeAspect="1" noChangeArrowheads="1"/>
          </p:cNvPicPr>
          <p:nvPr/>
        </p:nvPicPr>
        <p:blipFill rotWithShape="1"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7869"/>
          <a:stretch/>
        </p:blipFill>
        <p:spPr bwMode="auto">
          <a:xfrm>
            <a:off x="538139" y="4005064"/>
            <a:ext cx="4218841" cy="259873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323543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4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4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4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4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accel="1000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00" accel="1000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0"/>
                            </p:stCondLst>
                            <p:childTnLst>
                              <p:par>
                                <p:cTn id="26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1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Edges/>
                    </a14:imgEffect>
                  </a14:imgLayer>
                </a14:imgProps>
              </a:ext>
            </a:extLst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1" name="Picture 3" descr="C:\Users\Jimmy\Pictures\suza\suza 034.jpg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3448" t="10346" r="28622"/>
          <a:stretch/>
        </p:blipFill>
        <p:spPr bwMode="auto">
          <a:xfrm rot="21317060">
            <a:off x="378220" y="495221"/>
            <a:ext cx="2781727" cy="2753485"/>
          </a:xfrm>
          <a:prstGeom prst="round2DiagRect">
            <a:avLst>
              <a:gd name="adj1" fmla="val 0"/>
              <a:gd name="adj2" fmla="val 50000"/>
            </a:avLst>
          </a:prstGeom>
          <a:ln w="88900" cap="sq">
            <a:noFill/>
            <a:miter lim="800000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0" name="Picture 2" descr="C:\Users\Jimmy\Pictures\suza\suza 037.jpg"/>
          <p:cNvPicPr>
            <a:picLocks noChangeAspect="1" noChangeArrowheads="1"/>
          </p:cNvPicPr>
          <p:nvPr/>
        </p:nvPicPr>
        <p:blipFill rotWithShape="1">
          <a:blip r:embed="rId6" cstate="email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2241" t="7356" r="36207"/>
          <a:stretch/>
        </p:blipFill>
        <p:spPr bwMode="auto">
          <a:xfrm>
            <a:off x="6876256" y="269651"/>
            <a:ext cx="1997271" cy="2254622"/>
          </a:xfrm>
          <a:prstGeom prst="round2DiagRect">
            <a:avLst>
              <a:gd name="adj1" fmla="val 50000"/>
              <a:gd name="adj2" fmla="val 0"/>
            </a:avLst>
          </a:prstGeom>
          <a:ln w="88900" cap="sq">
            <a:noFill/>
            <a:miter lim="800000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 rot="736980">
            <a:off x="592766" y="316958"/>
            <a:ext cx="8028384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sr-Cyrl-RS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Latn-RS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                          </a:t>
            </a:r>
            <a:endParaRPr lang="en-US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6" name="Picture 3" descr="C:\Users\Jimmy\Pictures\Suzana,ogledni čas\suza 038.jpg"/>
          <p:cNvPicPr>
            <a:picLocks noChangeAspect="1" noChangeArrowheads="1"/>
          </p:cNvPicPr>
          <p:nvPr/>
        </p:nvPicPr>
        <p:blipFill rotWithShape="1">
          <a:blip r:embed="rId8" cstate="email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0862" t="10670" r="39444" b="6750"/>
          <a:stretch/>
        </p:blipFill>
        <p:spPr bwMode="auto">
          <a:xfrm rot="1293670">
            <a:off x="6556512" y="3824689"/>
            <a:ext cx="2167038" cy="2700820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perspectiveHeroicExtremeRightFacing"/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:\Users\Jimmy\Pictures\Suzana,ogledni čas\suza 039.jpg"/>
          <p:cNvPicPr>
            <a:picLocks noChangeAspect="1" noChangeArrowheads="1"/>
          </p:cNvPicPr>
          <p:nvPr/>
        </p:nvPicPr>
        <p:blipFill rotWithShape="1">
          <a:blip r:embed="rId10" cstate="email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7930" t="18620" r="35862" b="12184"/>
          <a:stretch/>
        </p:blipFill>
        <p:spPr bwMode="auto">
          <a:xfrm rot="427073">
            <a:off x="445852" y="3705559"/>
            <a:ext cx="2651440" cy="2977924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isometricOffAxis1Right"/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3734724" y="643715"/>
            <a:ext cx="750205" cy="5016758"/>
          </a:xfrm>
          <a:prstGeom prst="rect">
            <a:avLst/>
          </a:prstGeom>
        </p:spPr>
        <p:txBody>
          <a:bodyPr wrap="square">
            <a:spAutoFit/>
            <a:scene3d>
              <a:camera prst="isometricOffAxis2Lef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lvl="0" algn="just"/>
            <a:r>
              <a:rPr lang="sr-Cyrl-RS" sz="3200" b="1" dirty="0" smtClean="0">
                <a:ln w="11430"/>
                <a:solidFill>
                  <a:srgbClr val="FF006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</a:t>
            </a:r>
            <a:endParaRPr lang="sr-Cyrl-RS" sz="3200" b="1" dirty="0" smtClean="0">
              <a:ln w="11430"/>
              <a:solidFill>
                <a:srgbClr val="FF0066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sr-Cyrl-RS" sz="3200" b="1" dirty="0" smtClean="0">
                <a:ln w="11430"/>
                <a:solidFill>
                  <a:srgbClr val="FF006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RS" sz="3200" b="1" dirty="0" smtClean="0">
                <a:ln w="11430"/>
                <a:solidFill>
                  <a:srgbClr val="FF006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</a:t>
            </a:r>
            <a:endParaRPr lang="sr-Cyrl-RS" sz="3200" b="1" dirty="0" smtClean="0">
              <a:ln w="11430"/>
              <a:solidFill>
                <a:srgbClr val="FF0066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sr-Cyrl-RS" sz="3200" b="1" dirty="0" smtClean="0">
                <a:ln w="11430"/>
                <a:solidFill>
                  <a:srgbClr val="FF006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</a:t>
            </a:r>
            <a:endParaRPr lang="sr-Cyrl-RS" sz="3200" b="1" dirty="0" smtClean="0">
              <a:ln w="11430"/>
              <a:solidFill>
                <a:srgbClr val="FF0066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sr-Cyrl-RS" sz="3200" b="1" dirty="0" smtClean="0">
                <a:ln w="11430"/>
                <a:solidFill>
                  <a:srgbClr val="FF006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RS" sz="3200" b="1" dirty="0" smtClean="0">
                <a:ln w="11430"/>
                <a:solidFill>
                  <a:srgbClr val="FF006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Л</a:t>
            </a:r>
            <a:endParaRPr lang="sr-Cyrl-RS" sz="3200" b="1" dirty="0" smtClean="0">
              <a:ln w="11430"/>
              <a:solidFill>
                <a:srgbClr val="FF0066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sr-Cyrl-RS" sz="3200" b="1" dirty="0" smtClean="0">
                <a:ln w="11430"/>
                <a:solidFill>
                  <a:srgbClr val="FF006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</a:t>
            </a:r>
          </a:p>
          <a:p>
            <a:pPr lvl="0" algn="just"/>
            <a:r>
              <a:rPr lang="sr-Cyrl-RS" sz="3200" b="1" dirty="0" smtClean="0">
                <a:ln w="11430"/>
                <a:solidFill>
                  <a:srgbClr val="FF006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А</a:t>
            </a:r>
          </a:p>
          <a:p>
            <a:pPr lvl="0" algn="just"/>
            <a:r>
              <a:rPr lang="sr-Cyrl-RS" sz="3200" b="1" dirty="0" smtClean="0">
                <a:ln w="11430"/>
                <a:solidFill>
                  <a:srgbClr val="FF006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Ц</a:t>
            </a:r>
          </a:p>
          <a:p>
            <a:pPr lvl="0" algn="just"/>
            <a:r>
              <a:rPr lang="sr-Cyrl-RS" sz="3200" b="1" dirty="0" smtClean="0">
                <a:ln w="11430"/>
                <a:solidFill>
                  <a:srgbClr val="FF006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И</a:t>
            </a:r>
          </a:p>
          <a:p>
            <a:pPr lvl="0" algn="just"/>
            <a:r>
              <a:rPr lang="sr-Cyrl-RS" sz="3200" b="1" dirty="0" smtClean="0">
                <a:ln w="11430"/>
                <a:solidFill>
                  <a:srgbClr val="FF006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Ј</a:t>
            </a:r>
          </a:p>
          <a:p>
            <a:pPr lvl="0" algn="just"/>
            <a:r>
              <a:rPr lang="sr-Cyrl-RS" sz="3200" b="1" dirty="0" smtClean="0">
                <a:ln w="11430"/>
                <a:solidFill>
                  <a:srgbClr val="FF006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А</a:t>
            </a:r>
            <a:endParaRPr lang="sr-Cyrl-RS" sz="3200" b="1" dirty="0">
              <a:ln w="11430"/>
              <a:solidFill>
                <a:srgbClr val="FF0066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449139" y="1567045"/>
            <a:ext cx="2168581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Cyrl-CS" sz="2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</a:t>
            </a:r>
            <a:r>
              <a:rPr lang="sr-Cyrl-CS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ира </a:t>
            </a:r>
            <a:r>
              <a:rPr lang="sr-Cyrl-CS" sz="2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се заставица која одговара ставу ученика о  одржаном часу на овакав начин и забадају је око исте такве, веће </a:t>
            </a:r>
            <a:r>
              <a:rPr lang="sr-Cyrl-CS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заставице</a:t>
            </a:r>
            <a:r>
              <a:rPr lang="sr-Cyrl-RS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sr-Cyrl-RS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( </a:t>
            </a:r>
            <a:r>
              <a:rPr lang="sr-Cyrl-RS" sz="2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око 5 минута</a:t>
            </a:r>
            <a:r>
              <a:rPr lang="sr-Cyrl-RS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).</a:t>
            </a:r>
            <a:endParaRPr lang="sr-Cyrl-RS" sz="20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8717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3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6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5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2000"/>
                            </p:stCondLst>
                            <p:childTnLst>
                              <p:par>
                                <p:cTn id="7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174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3000"/>
                            </p:stCondLst>
                            <p:childTnLst>
                              <p:par>
                                <p:cTn id="8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:\Users\Jimmy\Pictures\suza\suza 043.jpg"/>
          <p:cNvPicPr>
            <a:picLocks noChangeAspect="1" noChangeArrowheads="1"/>
          </p:cNvPicPr>
          <p:nvPr/>
        </p:nvPicPr>
        <p:blipFill>
          <a:blip r:embed="rId2" cstate="email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  <p:sp>
        <p:nvSpPr>
          <p:cNvPr id="3" name="TextBox 2"/>
          <p:cNvSpPr txBox="1"/>
          <p:nvPr/>
        </p:nvSpPr>
        <p:spPr>
          <a:xfrm>
            <a:off x="136916" y="410761"/>
            <a:ext cx="963469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isometricOffAxis1Righ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sr-Cyrl-RS" sz="4000" b="1" dirty="0" smtClean="0">
                <a:ln/>
                <a:solidFill>
                  <a:srgbClr val="1CBE43"/>
                </a:solidFill>
                <a:latin typeface="Times New Roman" pitchFamily="18" charset="0"/>
                <a:cs typeface="Times New Roman" pitchFamily="18" charset="0"/>
              </a:rPr>
              <a:t>ФА</a:t>
            </a:r>
            <a:endParaRPr lang="sr-Cyrl-RS" sz="4000" b="1" dirty="0">
              <a:ln/>
              <a:solidFill>
                <a:srgbClr val="1CBE43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954973" y="195317"/>
            <a:ext cx="881973" cy="92333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sr-Cyrl-RS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до</a:t>
            </a:r>
            <a:endParaRPr lang="sr-Cyrl-RS" sz="5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304497" y="410761"/>
            <a:ext cx="1310102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isometricOffAxis2Lef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sr-Cyrl-RS" sz="40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СОЛ</a:t>
            </a:r>
            <a:endParaRPr lang="sr-Cyrl-RS" sz="40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Freeform 5"/>
          <p:cNvSpPr/>
          <p:nvPr/>
        </p:nvSpPr>
        <p:spPr>
          <a:xfrm rot="1218125">
            <a:off x="615543" y="3091125"/>
            <a:ext cx="653270" cy="1800200"/>
          </a:xfrm>
          <a:custGeom>
            <a:avLst/>
            <a:gdLst>
              <a:gd name="connsiteX0" fmla="*/ 250260 w 645293"/>
              <a:gd name="connsiteY0" fmla="*/ 1122219 h 1967346"/>
              <a:gd name="connsiteX1" fmla="*/ 236405 w 645293"/>
              <a:gd name="connsiteY1" fmla="*/ 1052946 h 1967346"/>
              <a:gd name="connsiteX2" fmla="*/ 291823 w 645293"/>
              <a:gd name="connsiteY2" fmla="*/ 955964 h 1967346"/>
              <a:gd name="connsiteX3" fmla="*/ 333387 w 645293"/>
              <a:gd name="connsiteY3" fmla="*/ 928255 h 1967346"/>
              <a:gd name="connsiteX4" fmla="*/ 374951 w 645293"/>
              <a:gd name="connsiteY4" fmla="*/ 886691 h 1967346"/>
              <a:gd name="connsiteX5" fmla="*/ 596623 w 645293"/>
              <a:gd name="connsiteY5" fmla="*/ 955964 h 1967346"/>
              <a:gd name="connsiteX6" fmla="*/ 610478 w 645293"/>
              <a:gd name="connsiteY6" fmla="*/ 997528 h 1967346"/>
              <a:gd name="connsiteX7" fmla="*/ 596623 w 645293"/>
              <a:gd name="connsiteY7" fmla="*/ 1205346 h 1967346"/>
              <a:gd name="connsiteX8" fmla="*/ 555060 w 645293"/>
              <a:gd name="connsiteY8" fmla="*/ 1288473 h 1967346"/>
              <a:gd name="connsiteX9" fmla="*/ 471932 w 645293"/>
              <a:gd name="connsiteY9" fmla="*/ 1316182 h 1967346"/>
              <a:gd name="connsiteX10" fmla="*/ 430369 w 645293"/>
              <a:gd name="connsiteY10" fmla="*/ 1330037 h 1967346"/>
              <a:gd name="connsiteX11" fmla="*/ 347242 w 645293"/>
              <a:gd name="connsiteY11" fmla="*/ 1371600 h 1967346"/>
              <a:gd name="connsiteX12" fmla="*/ 222551 w 645293"/>
              <a:gd name="connsiteY12" fmla="*/ 1357746 h 1967346"/>
              <a:gd name="connsiteX13" fmla="*/ 180987 w 645293"/>
              <a:gd name="connsiteY13" fmla="*/ 1302328 h 1967346"/>
              <a:gd name="connsiteX14" fmla="*/ 125569 w 645293"/>
              <a:gd name="connsiteY14" fmla="*/ 1288473 h 1967346"/>
              <a:gd name="connsiteX15" fmla="*/ 84005 w 645293"/>
              <a:gd name="connsiteY15" fmla="*/ 1260764 h 1967346"/>
              <a:gd name="connsiteX16" fmla="*/ 878 w 645293"/>
              <a:gd name="connsiteY16" fmla="*/ 1163782 h 1967346"/>
              <a:gd name="connsiteX17" fmla="*/ 14732 w 645293"/>
              <a:gd name="connsiteY17" fmla="*/ 914400 h 1967346"/>
              <a:gd name="connsiteX18" fmla="*/ 111714 w 645293"/>
              <a:gd name="connsiteY18" fmla="*/ 817419 h 1967346"/>
              <a:gd name="connsiteX19" fmla="*/ 180987 w 645293"/>
              <a:gd name="connsiteY19" fmla="*/ 734291 h 1967346"/>
              <a:gd name="connsiteX20" fmla="*/ 222551 w 645293"/>
              <a:gd name="connsiteY20" fmla="*/ 678873 h 1967346"/>
              <a:gd name="connsiteX21" fmla="*/ 264114 w 645293"/>
              <a:gd name="connsiteY21" fmla="*/ 651164 h 1967346"/>
              <a:gd name="connsiteX22" fmla="*/ 361096 w 645293"/>
              <a:gd name="connsiteY22" fmla="*/ 581891 h 1967346"/>
              <a:gd name="connsiteX23" fmla="*/ 416514 w 645293"/>
              <a:gd name="connsiteY23" fmla="*/ 498764 h 1967346"/>
              <a:gd name="connsiteX24" fmla="*/ 499642 w 645293"/>
              <a:gd name="connsiteY24" fmla="*/ 415637 h 1967346"/>
              <a:gd name="connsiteX25" fmla="*/ 555060 w 645293"/>
              <a:gd name="connsiteY25" fmla="*/ 332509 h 1967346"/>
              <a:gd name="connsiteX26" fmla="*/ 582769 w 645293"/>
              <a:gd name="connsiteY26" fmla="*/ 290946 h 1967346"/>
              <a:gd name="connsiteX27" fmla="*/ 596623 w 645293"/>
              <a:gd name="connsiteY27" fmla="*/ 249382 h 1967346"/>
              <a:gd name="connsiteX28" fmla="*/ 610478 w 645293"/>
              <a:gd name="connsiteY28" fmla="*/ 41564 h 1967346"/>
              <a:gd name="connsiteX29" fmla="*/ 555060 w 645293"/>
              <a:gd name="connsiteY29" fmla="*/ 0 h 1967346"/>
              <a:gd name="connsiteX30" fmla="*/ 430369 w 645293"/>
              <a:gd name="connsiteY30" fmla="*/ 13855 h 1967346"/>
              <a:gd name="connsiteX31" fmla="*/ 402660 w 645293"/>
              <a:gd name="connsiteY31" fmla="*/ 55419 h 1967346"/>
              <a:gd name="connsiteX32" fmla="*/ 430369 w 645293"/>
              <a:gd name="connsiteY32" fmla="*/ 415637 h 1967346"/>
              <a:gd name="connsiteX33" fmla="*/ 444223 w 645293"/>
              <a:gd name="connsiteY33" fmla="*/ 623455 h 1967346"/>
              <a:gd name="connsiteX34" fmla="*/ 471932 w 645293"/>
              <a:gd name="connsiteY34" fmla="*/ 1080655 h 1967346"/>
              <a:gd name="connsiteX35" fmla="*/ 458078 w 645293"/>
              <a:gd name="connsiteY35" fmla="*/ 1911928 h 1967346"/>
              <a:gd name="connsiteX36" fmla="*/ 374951 w 645293"/>
              <a:gd name="connsiteY36" fmla="*/ 1967346 h 1967346"/>
              <a:gd name="connsiteX37" fmla="*/ 222551 w 645293"/>
              <a:gd name="connsiteY37" fmla="*/ 1953491 h 1967346"/>
              <a:gd name="connsiteX38" fmla="*/ 208696 w 645293"/>
              <a:gd name="connsiteY38" fmla="*/ 1911928 h 1967346"/>
              <a:gd name="connsiteX39" fmla="*/ 264114 w 645293"/>
              <a:gd name="connsiteY39" fmla="*/ 1717964 h 1967346"/>
              <a:gd name="connsiteX40" fmla="*/ 291823 w 645293"/>
              <a:gd name="connsiteY40" fmla="*/ 1704109 h 1967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645293" h="1967346">
                <a:moveTo>
                  <a:pt x="250260" y="1122219"/>
                </a:moveTo>
                <a:cubicBezTo>
                  <a:pt x="245642" y="1099128"/>
                  <a:pt x="236405" y="1076494"/>
                  <a:pt x="236405" y="1052946"/>
                </a:cubicBezTo>
                <a:cubicBezTo>
                  <a:pt x="236405" y="1002940"/>
                  <a:pt x="255943" y="985865"/>
                  <a:pt x="291823" y="955964"/>
                </a:cubicBezTo>
                <a:cubicBezTo>
                  <a:pt x="304615" y="945304"/>
                  <a:pt x="320595" y="938915"/>
                  <a:pt x="333387" y="928255"/>
                </a:cubicBezTo>
                <a:cubicBezTo>
                  <a:pt x="348439" y="915712"/>
                  <a:pt x="361096" y="900546"/>
                  <a:pt x="374951" y="886691"/>
                </a:cubicBezTo>
                <a:cubicBezTo>
                  <a:pt x="517883" y="907110"/>
                  <a:pt x="549899" y="862517"/>
                  <a:pt x="596623" y="955964"/>
                </a:cubicBezTo>
                <a:cubicBezTo>
                  <a:pt x="603154" y="969026"/>
                  <a:pt x="605860" y="983673"/>
                  <a:pt x="610478" y="997528"/>
                </a:cubicBezTo>
                <a:cubicBezTo>
                  <a:pt x="605860" y="1066801"/>
                  <a:pt x="604290" y="1136344"/>
                  <a:pt x="596623" y="1205346"/>
                </a:cubicBezTo>
                <a:cubicBezTo>
                  <a:pt x="594482" y="1224613"/>
                  <a:pt x="571510" y="1278191"/>
                  <a:pt x="555060" y="1288473"/>
                </a:cubicBezTo>
                <a:cubicBezTo>
                  <a:pt x="530292" y="1303953"/>
                  <a:pt x="499641" y="1306945"/>
                  <a:pt x="471932" y="1316182"/>
                </a:cubicBezTo>
                <a:cubicBezTo>
                  <a:pt x="458078" y="1320800"/>
                  <a:pt x="442520" y="1321936"/>
                  <a:pt x="430369" y="1330037"/>
                </a:cubicBezTo>
                <a:cubicBezTo>
                  <a:pt x="376654" y="1365847"/>
                  <a:pt x="404602" y="1352481"/>
                  <a:pt x="347242" y="1371600"/>
                </a:cubicBezTo>
                <a:cubicBezTo>
                  <a:pt x="305678" y="1366982"/>
                  <a:pt x="261154" y="1373830"/>
                  <a:pt x="222551" y="1357746"/>
                </a:cubicBezTo>
                <a:cubicBezTo>
                  <a:pt x="201236" y="1348865"/>
                  <a:pt x="199777" y="1315749"/>
                  <a:pt x="180987" y="1302328"/>
                </a:cubicBezTo>
                <a:cubicBezTo>
                  <a:pt x="165493" y="1291260"/>
                  <a:pt x="144042" y="1293091"/>
                  <a:pt x="125569" y="1288473"/>
                </a:cubicBezTo>
                <a:cubicBezTo>
                  <a:pt x="111714" y="1279237"/>
                  <a:pt x="96648" y="1271600"/>
                  <a:pt x="84005" y="1260764"/>
                </a:cubicBezTo>
                <a:cubicBezTo>
                  <a:pt x="31744" y="1215969"/>
                  <a:pt x="33561" y="1212807"/>
                  <a:pt x="878" y="1163782"/>
                </a:cubicBezTo>
                <a:cubicBezTo>
                  <a:pt x="5496" y="1080655"/>
                  <a:pt x="-10642" y="993695"/>
                  <a:pt x="14732" y="914400"/>
                </a:cubicBezTo>
                <a:cubicBezTo>
                  <a:pt x="28666" y="870858"/>
                  <a:pt x="86355" y="855458"/>
                  <a:pt x="111714" y="817419"/>
                </a:cubicBezTo>
                <a:cubicBezTo>
                  <a:pt x="172953" y="725560"/>
                  <a:pt x="100983" y="827628"/>
                  <a:pt x="180987" y="734291"/>
                </a:cubicBezTo>
                <a:cubicBezTo>
                  <a:pt x="196014" y="716759"/>
                  <a:pt x="206223" y="695201"/>
                  <a:pt x="222551" y="678873"/>
                </a:cubicBezTo>
                <a:cubicBezTo>
                  <a:pt x="234325" y="667099"/>
                  <a:pt x="251322" y="661824"/>
                  <a:pt x="264114" y="651164"/>
                </a:cubicBezTo>
                <a:cubicBezTo>
                  <a:pt x="348364" y="580955"/>
                  <a:pt x="258552" y="633163"/>
                  <a:pt x="361096" y="581891"/>
                </a:cubicBezTo>
                <a:cubicBezTo>
                  <a:pt x="379569" y="554182"/>
                  <a:pt x="392966" y="522312"/>
                  <a:pt x="416514" y="498764"/>
                </a:cubicBezTo>
                <a:cubicBezTo>
                  <a:pt x="444223" y="471055"/>
                  <a:pt x="477905" y="448242"/>
                  <a:pt x="499642" y="415637"/>
                </a:cubicBezTo>
                <a:lnTo>
                  <a:pt x="555060" y="332509"/>
                </a:lnTo>
                <a:lnTo>
                  <a:pt x="582769" y="290946"/>
                </a:lnTo>
                <a:cubicBezTo>
                  <a:pt x="587387" y="277091"/>
                  <a:pt x="590092" y="262444"/>
                  <a:pt x="596623" y="249382"/>
                </a:cubicBezTo>
                <a:cubicBezTo>
                  <a:pt x="641111" y="160405"/>
                  <a:pt x="672700" y="228232"/>
                  <a:pt x="610478" y="41564"/>
                </a:cubicBezTo>
                <a:cubicBezTo>
                  <a:pt x="603176" y="19658"/>
                  <a:pt x="573533" y="13855"/>
                  <a:pt x="555060" y="0"/>
                </a:cubicBezTo>
                <a:cubicBezTo>
                  <a:pt x="513496" y="4618"/>
                  <a:pt x="469671" y="-437"/>
                  <a:pt x="430369" y="13855"/>
                </a:cubicBezTo>
                <a:cubicBezTo>
                  <a:pt x="414720" y="19545"/>
                  <a:pt x="403383" y="38784"/>
                  <a:pt x="402660" y="55419"/>
                </a:cubicBezTo>
                <a:cubicBezTo>
                  <a:pt x="395294" y="224832"/>
                  <a:pt x="408182" y="282519"/>
                  <a:pt x="430369" y="415637"/>
                </a:cubicBezTo>
                <a:cubicBezTo>
                  <a:pt x="434987" y="484910"/>
                  <a:pt x="440997" y="554104"/>
                  <a:pt x="444223" y="623455"/>
                </a:cubicBezTo>
                <a:cubicBezTo>
                  <a:pt x="464707" y="1063858"/>
                  <a:pt x="431650" y="879236"/>
                  <a:pt x="471932" y="1080655"/>
                </a:cubicBezTo>
                <a:cubicBezTo>
                  <a:pt x="467314" y="1357746"/>
                  <a:pt x="488209" y="1636441"/>
                  <a:pt x="458078" y="1911928"/>
                </a:cubicBezTo>
                <a:cubicBezTo>
                  <a:pt x="454457" y="1945033"/>
                  <a:pt x="374951" y="1967346"/>
                  <a:pt x="374951" y="1967346"/>
                </a:cubicBezTo>
                <a:cubicBezTo>
                  <a:pt x="324151" y="1962728"/>
                  <a:pt x="270943" y="1969622"/>
                  <a:pt x="222551" y="1953491"/>
                </a:cubicBezTo>
                <a:cubicBezTo>
                  <a:pt x="208697" y="1948873"/>
                  <a:pt x="208696" y="1926532"/>
                  <a:pt x="208696" y="1911928"/>
                </a:cubicBezTo>
                <a:cubicBezTo>
                  <a:pt x="208696" y="1757778"/>
                  <a:pt x="180843" y="1767928"/>
                  <a:pt x="264114" y="1717964"/>
                </a:cubicBezTo>
                <a:cubicBezTo>
                  <a:pt x="272969" y="1712651"/>
                  <a:pt x="282587" y="1708727"/>
                  <a:pt x="291823" y="1704109"/>
                </a:cubicBezTo>
              </a:path>
            </a:pathLst>
          </a:custGeom>
          <a:ln w="57150">
            <a:solidFill>
              <a:srgbClr val="20DCF0"/>
            </a:solidFill>
          </a:ln>
          <a:effectLst>
            <a:glow rad="228600">
              <a:schemeClr val="bg1">
                <a:alpha val="40000"/>
              </a:schemeClr>
            </a:glow>
          </a:effectLst>
          <a:scene3d>
            <a:camera prst="isometricOffAxis2Left"/>
            <a:lightRig rig="threePt" dir="t"/>
          </a:scene3d>
          <a:sp3d>
            <a:bevelT w="165100" prst="coolSlant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r-Cyrl-RS" sz="2000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8" name="Freeform 7"/>
          <p:cNvSpPr/>
          <p:nvPr/>
        </p:nvSpPr>
        <p:spPr>
          <a:xfrm rot="19693224">
            <a:off x="4683923" y="4738151"/>
            <a:ext cx="653270" cy="1800200"/>
          </a:xfrm>
          <a:custGeom>
            <a:avLst/>
            <a:gdLst>
              <a:gd name="connsiteX0" fmla="*/ 250260 w 645293"/>
              <a:gd name="connsiteY0" fmla="*/ 1122219 h 1967346"/>
              <a:gd name="connsiteX1" fmla="*/ 236405 w 645293"/>
              <a:gd name="connsiteY1" fmla="*/ 1052946 h 1967346"/>
              <a:gd name="connsiteX2" fmla="*/ 291823 w 645293"/>
              <a:gd name="connsiteY2" fmla="*/ 955964 h 1967346"/>
              <a:gd name="connsiteX3" fmla="*/ 333387 w 645293"/>
              <a:gd name="connsiteY3" fmla="*/ 928255 h 1967346"/>
              <a:gd name="connsiteX4" fmla="*/ 374951 w 645293"/>
              <a:gd name="connsiteY4" fmla="*/ 886691 h 1967346"/>
              <a:gd name="connsiteX5" fmla="*/ 596623 w 645293"/>
              <a:gd name="connsiteY5" fmla="*/ 955964 h 1967346"/>
              <a:gd name="connsiteX6" fmla="*/ 610478 w 645293"/>
              <a:gd name="connsiteY6" fmla="*/ 997528 h 1967346"/>
              <a:gd name="connsiteX7" fmla="*/ 596623 w 645293"/>
              <a:gd name="connsiteY7" fmla="*/ 1205346 h 1967346"/>
              <a:gd name="connsiteX8" fmla="*/ 555060 w 645293"/>
              <a:gd name="connsiteY8" fmla="*/ 1288473 h 1967346"/>
              <a:gd name="connsiteX9" fmla="*/ 471932 w 645293"/>
              <a:gd name="connsiteY9" fmla="*/ 1316182 h 1967346"/>
              <a:gd name="connsiteX10" fmla="*/ 430369 w 645293"/>
              <a:gd name="connsiteY10" fmla="*/ 1330037 h 1967346"/>
              <a:gd name="connsiteX11" fmla="*/ 347242 w 645293"/>
              <a:gd name="connsiteY11" fmla="*/ 1371600 h 1967346"/>
              <a:gd name="connsiteX12" fmla="*/ 222551 w 645293"/>
              <a:gd name="connsiteY12" fmla="*/ 1357746 h 1967346"/>
              <a:gd name="connsiteX13" fmla="*/ 180987 w 645293"/>
              <a:gd name="connsiteY13" fmla="*/ 1302328 h 1967346"/>
              <a:gd name="connsiteX14" fmla="*/ 125569 w 645293"/>
              <a:gd name="connsiteY14" fmla="*/ 1288473 h 1967346"/>
              <a:gd name="connsiteX15" fmla="*/ 84005 w 645293"/>
              <a:gd name="connsiteY15" fmla="*/ 1260764 h 1967346"/>
              <a:gd name="connsiteX16" fmla="*/ 878 w 645293"/>
              <a:gd name="connsiteY16" fmla="*/ 1163782 h 1967346"/>
              <a:gd name="connsiteX17" fmla="*/ 14732 w 645293"/>
              <a:gd name="connsiteY17" fmla="*/ 914400 h 1967346"/>
              <a:gd name="connsiteX18" fmla="*/ 111714 w 645293"/>
              <a:gd name="connsiteY18" fmla="*/ 817419 h 1967346"/>
              <a:gd name="connsiteX19" fmla="*/ 180987 w 645293"/>
              <a:gd name="connsiteY19" fmla="*/ 734291 h 1967346"/>
              <a:gd name="connsiteX20" fmla="*/ 222551 w 645293"/>
              <a:gd name="connsiteY20" fmla="*/ 678873 h 1967346"/>
              <a:gd name="connsiteX21" fmla="*/ 264114 w 645293"/>
              <a:gd name="connsiteY21" fmla="*/ 651164 h 1967346"/>
              <a:gd name="connsiteX22" fmla="*/ 361096 w 645293"/>
              <a:gd name="connsiteY22" fmla="*/ 581891 h 1967346"/>
              <a:gd name="connsiteX23" fmla="*/ 416514 w 645293"/>
              <a:gd name="connsiteY23" fmla="*/ 498764 h 1967346"/>
              <a:gd name="connsiteX24" fmla="*/ 499642 w 645293"/>
              <a:gd name="connsiteY24" fmla="*/ 415637 h 1967346"/>
              <a:gd name="connsiteX25" fmla="*/ 555060 w 645293"/>
              <a:gd name="connsiteY25" fmla="*/ 332509 h 1967346"/>
              <a:gd name="connsiteX26" fmla="*/ 582769 w 645293"/>
              <a:gd name="connsiteY26" fmla="*/ 290946 h 1967346"/>
              <a:gd name="connsiteX27" fmla="*/ 596623 w 645293"/>
              <a:gd name="connsiteY27" fmla="*/ 249382 h 1967346"/>
              <a:gd name="connsiteX28" fmla="*/ 610478 w 645293"/>
              <a:gd name="connsiteY28" fmla="*/ 41564 h 1967346"/>
              <a:gd name="connsiteX29" fmla="*/ 555060 w 645293"/>
              <a:gd name="connsiteY29" fmla="*/ 0 h 1967346"/>
              <a:gd name="connsiteX30" fmla="*/ 430369 w 645293"/>
              <a:gd name="connsiteY30" fmla="*/ 13855 h 1967346"/>
              <a:gd name="connsiteX31" fmla="*/ 402660 w 645293"/>
              <a:gd name="connsiteY31" fmla="*/ 55419 h 1967346"/>
              <a:gd name="connsiteX32" fmla="*/ 430369 w 645293"/>
              <a:gd name="connsiteY32" fmla="*/ 415637 h 1967346"/>
              <a:gd name="connsiteX33" fmla="*/ 444223 w 645293"/>
              <a:gd name="connsiteY33" fmla="*/ 623455 h 1967346"/>
              <a:gd name="connsiteX34" fmla="*/ 471932 w 645293"/>
              <a:gd name="connsiteY34" fmla="*/ 1080655 h 1967346"/>
              <a:gd name="connsiteX35" fmla="*/ 458078 w 645293"/>
              <a:gd name="connsiteY35" fmla="*/ 1911928 h 1967346"/>
              <a:gd name="connsiteX36" fmla="*/ 374951 w 645293"/>
              <a:gd name="connsiteY36" fmla="*/ 1967346 h 1967346"/>
              <a:gd name="connsiteX37" fmla="*/ 222551 w 645293"/>
              <a:gd name="connsiteY37" fmla="*/ 1953491 h 1967346"/>
              <a:gd name="connsiteX38" fmla="*/ 208696 w 645293"/>
              <a:gd name="connsiteY38" fmla="*/ 1911928 h 1967346"/>
              <a:gd name="connsiteX39" fmla="*/ 264114 w 645293"/>
              <a:gd name="connsiteY39" fmla="*/ 1717964 h 1967346"/>
              <a:gd name="connsiteX40" fmla="*/ 291823 w 645293"/>
              <a:gd name="connsiteY40" fmla="*/ 1704109 h 1967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645293" h="1967346">
                <a:moveTo>
                  <a:pt x="250260" y="1122219"/>
                </a:moveTo>
                <a:cubicBezTo>
                  <a:pt x="245642" y="1099128"/>
                  <a:pt x="236405" y="1076494"/>
                  <a:pt x="236405" y="1052946"/>
                </a:cubicBezTo>
                <a:cubicBezTo>
                  <a:pt x="236405" y="1002940"/>
                  <a:pt x="255943" y="985865"/>
                  <a:pt x="291823" y="955964"/>
                </a:cubicBezTo>
                <a:cubicBezTo>
                  <a:pt x="304615" y="945304"/>
                  <a:pt x="320595" y="938915"/>
                  <a:pt x="333387" y="928255"/>
                </a:cubicBezTo>
                <a:cubicBezTo>
                  <a:pt x="348439" y="915712"/>
                  <a:pt x="361096" y="900546"/>
                  <a:pt x="374951" y="886691"/>
                </a:cubicBezTo>
                <a:cubicBezTo>
                  <a:pt x="517883" y="907110"/>
                  <a:pt x="549899" y="862517"/>
                  <a:pt x="596623" y="955964"/>
                </a:cubicBezTo>
                <a:cubicBezTo>
                  <a:pt x="603154" y="969026"/>
                  <a:pt x="605860" y="983673"/>
                  <a:pt x="610478" y="997528"/>
                </a:cubicBezTo>
                <a:cubicBezTo>
                  <a:pt x="605860" y="1066801"/>
                  <a:pt x="604290" y="1136344"/>
                  <a:pt x="596623" y="1205346"/>
                </a:cubicBezTo>
                <a:cubicBezTo>
                  <a:pt x="594482" y="1224613"/>
                  <a:pt x="571510" y="1278191"/>
                  <a:pt x="555060" y="1288473"/>
                </a:cubicBezTo>
                <a:cubicBezTo>
                  <a:pt x="530292" y="1303953"/>
                  <a:pt x="499641" y="1306945"/>
                  <a:pt x="471932" y="1316182"/>
                </a:cubicBezTo>
                <a:cubicBezTo>
                  <a:pt x="458078" y="1320800"/>
                  <a:pt x="442520" y="1321936"/>
                  <a:pt x="430369" y="1330037"/>
                </a:cubicBezTo>
                <a:cubicBezTo>
                  <a:pt x="376654" y="1365847"/>
                  <a:pt x="404602" y="1352481"/>
                  <a:pt x="347242" y="1371600"/>
                </a:cubicBezTo>
                <a:cubicBezTo>
                  <a:pt x="305678" y="1366982"/>
                  <a:pt x="261154" y="1373830"/>
                  <a:pt x="222551" y="1357746"/>
                </a:cubicBezTo>
                <a:cubicBezTo>
                  <a:pt x="201236" y="1348865"/>
                  <a:pt x="199777" y="1315749"/>
                  <a:pt x="180987" y="1302328"/>
                </a:cubicBezTo>
                <a:cubicBezTo>
                  <a:pt x="165493" y="1291260"/>
                  <a:pt x="144042" y="1293091"/>
                  <a:pt x="125569" y="1288473"/>
                </a:cubicBezTo>
                <a:cubicBezTo>
                  <a:pt x="111714" y="1279237"/>
                  <a:pt x="96648" y="1271600"/>
                  <a:pt x="84005" y="1260764"/>
                </a:cubicBezTo>
                <a:cubicBezTo>
                  <a:pt x="31744" y="1215969"/>
                  <a:pt x="33561" y="1212807"/>
                  <a:pt x="878" y="1163782"/>
                </a:cubicBezTo>
                <a:cubicBezTo>
                  <a:pt x="5496" y="1080655"/>
                  <a:pt x="-10642" y="993695"/>
                  <a:pt x="14732" y="914400"/>
                </a:cubicBezTo>
                <a:cubicBezTo>
                  <a:pt x="28666" y="870858"/>
                  <a:pt x="86355" y="855458"/>
                  <a:pt x="111714" y="817419"/>
                </a:cubicBezTo>
                <a:cubicBezTo>
                  <a:pt x="172953" y="725560"/>
                  <a:pt x="100983" y="827628"/>
                  <a:pt x="180987" y="734291"/>
                </a:cubicBezTo>
                <a:cubicBezTo>
                  <a:pt x="196014" y="716759"/>
                  <a:pt x="206223" y="695201"/>
                  <a:pt x="222551" y="678873"/>
                </a:cubicBezTo>
                <a:cubicBezTo>
                  <a:pt x="234325" y="667099"/>
                  <a:pt x="251322" y="661824"/>
                  <a:pt x="264114" y="651164"/>
                </a:cubicBezTo>
                <a:cubicBezTo>
                  <a:pt x="348364" y="580955"/>
                  <a:pt x="258552" y="633163"/>
                  <a:pt x="361096" y="581891"/>
                </a:cubicBezTo>
                <a:cubicBezTo>
                  <a:pt x="379569" y="554182"/>
                  <a:pt x="392966" y="522312"/>
                  <a:pt x="416514" y="498764"/>
                </a:cubicBezTo>
                <a:cubicBezTo>
                  <a:pt x="444223" y="471055"/>
                  <a:pt x="477905" y="448242"/>
                  <a:pt x="499642" y="415637"/>
                </a:cubicBezTo>
                <a:lnTo>
                  <a:pt x="555060" y="332509"/>
                </a:lnTo>
                <a:lnTo>
                  <a:pt x="582769" y="290946"/>
                </a:lnTo>
                <a:cubicBezTo>
                  <a:pt x="587387" y="277091"/>
                  <a:pt x="590092" y="262444"/>
                  <a:pt x="596623" y="249382"/>
                </a:cubicBezTo>
                <a:cubicBezTo>
                  <a:pt x="641111" y="160405"/>
                  <a:pt x="672700" y="228232"/>
                  <a:pt x="610478" y="41564"/>
                </a:cubicBezTo>
                <a:cubicBezTo>
                  <a:pt x="603176" y="19658"/>
                  <a:pt x="573533" y="13855"/>
                  <a:pt x="555060" y="0"/>
                </a:cubicBezTo>
                <a:cubicBezTo>
                  <a:pt x="513496" y="4618"/>
                  <a:pt x="469671" y="-437"/>
                  <a:pt x="430369" y="13855"/>
                </a:cubicBezTo>
                <a:cubicBezTo>
                  <a:pt x="414720" y="19545"/>
                  <a:pt x="403383" y="38784"/>
                  <a:pt x="402660" y="55419"/>
                </a:cubicBezTo>
                <a:cubicBezTo>
                  <a:pt x="395294" y="224832"/>
                  <a:pt x="408182" y="282519"/>
                  <a:pt x="430369" y="415637"/>
                </a:cubicBezTo>
                <a:cubicBezTo>
                  <a:pt x="434987" y="484910"/>
                  <a:pt x="440997" y="554104"/>
                  <a:pt x="444223" y="623455"/>
                </a:cubicBezTo>
                <a:cubicBezTo>
                  <a:pt x="464707" y="1063858"/>
                  <a:pt x="431650" y="879236"/>
                  <a:pt x="471932" y="1080655"/>
                </a:cubicBezTo>
                <a:cubicBezTo>
                  <a:pt x="467314" y="1357746"/>
                  <a:pt x="488209" y="1636441"/>
                  <a:pt x="458078" y="1911928"/>
                </a:cubicBezTo>
                <a:cubicBezTo>
                  <a:pt x="454457" y="1945033"/>
                  <a:pt x="374951" y="1967346"/>
                  <a:pt x="374951" y="1967346"/>
                </a:cubicBezTo>
                <a:cubicBezTo>
                  <a:pt x="324151" y="1962728"/>
                  <a:pt x="270943" y="1969622"/>
                  <a:pt x="222551" y="1953491"/>
                </a:cubicBezTo>
                <a:cubicBezTo>
                  <a:pt x="208697" y="1948873"/>
                  <a:pt x="208696" y="1926532"/>
                  <a:pt x="208696" y="1911928"/>
                </a:cubicBezTo>
                <a:cubicBezTo>
                  <a:pt x="208696" y="1757778"/>
                  <a:pt x="180843" y="1767928"/>
                  <a:pt x="264114" y="1717964"/>
                </a:cubicBezTo>
                <a:cubicBezTo>
                  <a:pt x="272969" y="1712651"/>
                  <a:pt x="282587" y="1708727"/>
                  <a:pt x="291823" y="1704109"/>
                </a:cubicBezTo>
              </a:path>
            </a:pathLst>
          </a:custGeom>
          <a:ln w="57150">
            <a:solidFill>
              <a:schemeClr val="bg1">
                <a:lumMod val="85000"/>
              </a:schemeClr>
            </a:solidFill>
          </a:ln>
          <a:effectLst>
            <a:glow rad="228600">
              <a:schemeClr val="bg1">
                <a:alpha val="40000"/>
              </a:schemeClr>
            </a:glow>
          </a:effectLst>
          <a:scene3d>
            <a:camera prst="isometricOffAxis2Left"/>
            <a:lightRig rig="threePt" dir="t"/>
          </a:scene3d>
          <a:sp3d>
            <a:bevelT w="165100" prst="coolSlant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r-Cyrl-RS" sz="2000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806481" y="5745694"/>
            <a:ext cx="1018227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isometricOffAxis1Righ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sr-Cyrl-RS" sz="3600" b="1" dirty="0" smtClean="0">
                <a:ln w="11430"/>
                <a:solidFill>
                  <a:srgbClr val="FF006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МИ</a:t>
            </a:r>
            <a:endParaRPr lang="sr-Cyrl-RS" sz="3600" b="1" dirty="0">
              <a:ln w="11430"/>
              <a:solidFill>
                <a:srgbClr val="FF0066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065456" y="4890699"/>
            <a:ext cx="838691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isometricOffAxis2Lef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sr-Cyrl-RS" sz="4000" b="1" dirty="0" smtClean="0">
                <a:ln w="11430"/>
                <a:solidFill>
                  <a:srgbClr val="3399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РЕ</a:t>
            </a:r>
            <a:endParaRPr lang="sr-Cyrl-RS" sz="4000" b="1" dirty="0">
              <a:ln w="11430"/>
              <a:solidFill>
                <a:srgbClr val="3399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7964881" y="3987063"/>
            <a:ext cx="653270" cy="1800200"/>
          </a:xfrm>
          <a:custGeom>
            <a:avLst/>
            <a:gdLst>
              <a:gd name="connsiteX0" fmla="*/ 250260 w 645293"/>
              <a:gd name="connsiteY0" fmla="*/ 1122219 h 1967346"/>
              <a:gd name="connsiteX1" fmla="*/ 236405 w 645293"/>
              <a:gd name="connsiteY1" fmla="*/ 1052946 h 1967346"/>
              <a:gd name="connsiteX2" fmla="*/ 291823 w 645293"/>
              <a:gd name="connsiteY2" fmla="*/ 955964 h 1967346"/>
              <a:gd name="connsiteX3" fmla="*/ 333387 w 645293"/>
              <a:gd name="connsiteY3" fmla="*/ 928255 h 1967346"/>
              <a:gd name="connsiteX4" fmla="*/ 374951 w 645293"/>
              <a:gd name="connsiteY4" fmla="*/ 886691 h 1967346"/>
              <a:gd name="connsiteX5" fmla="*/ 596623 w 645293"/>
              <a:gd name="connsiteY5" fmla="*/ 955964 h 1967346"/>
              <a:gd name="connsiteX6" fmla="*/ 610478 w 645293"/>
              <a:gd name="connsiteY6" fmla="*/ 997528 h 1967346"/>
              <a:gd name="connsiteX7" fmla="*/ 596623 w 645293"/>
              <a:gd name="connsiteY7" fmla="*/ 1205346 h 1967346"/>
              <a:gd name="connsiteX8" fmla="*/ 555060 w 645293"/>
              <a:gd name="connsiteY8" fmla="*/ 1288473 h 1967346"/>
              <a:gd name="connsiteX9" fmla="*/ 471932 w 645293"/>
              <a:gd name="connsiteY9" fmla="*/ 1316182 h 1967346"/>
              <a:gd name="connsiteX10" fmla="*/ 430369 w 645293"/>
              <a:gd name="connsiteY10" fmla="*/ 1330037 h 1967346"/>
              <a:gd name="connsiteX11" fmla="*/ 347242 w 645293"/>
              <a:gd name="connsiteY11" fmla="*/ 1371600 h 1967346"/>
              <a:gd name="connsiteX12" fmla="*/ 222551 w 645293"/>
              <a:gd name="connsiteY12" fmla="*/ 1357746 h 1967346"/>
              <a:gd name="connsiteX13" fmla="*/ 180987 w 645293"/>
              <a:gd name="connsiteY13" fmla="*/ 1302328 h 1967346"/>
              <a:gd name="connsiteX14" fmla="*/ 125569 w 645293"/>
              <a:gd name="connsiteY14" fmla="*/ 1288473 h 1967346"/>
              <a:gd name="connsiteX15" fmla="*/ 84005 w 645293"/>
              <a:gd name="connsiteY15" fmla="*/ 1260764 h 1967346"/>
              <a:gd name="connsiteX16" fmla="*/ 878 w 645293"/>
              <a:gd name="connsiteY16" fmla="*/ 1163782 h 1967346"/>
              <a:gd name="connsiteX17" fmla="*/ 14732 w 645293"/>
              <a:gd name="connsiteY17" fmla="*/ 914400 h 1967346"/>
              <a:gd name="connsiteX18" fmla="*/ 111714 w 645293"/>
              <a:gd name="connsiteY18" fmla="*/ 817419 h 1967346"/>
              <a:gd name="connsiteX19" fmla="*/ 180987 w 645293"/>
              <a:gd name="connsiteY19" fmla="*/ 734291 h 1967346"/>
              <a:gd name="connsiteX20" fmla="*/ 222551 w 645293"/>
              <a:gd name="connsiteY20" fmla="*/ 678873 h 1967346"/>
              <a:gd name="connsiteX21" fmla="*/ 264114 w 645293"/>
              <a:gd name="connsiteY21" fmla="*/ 651164 h 1967346"/>
              <a:gd name="connsiteX22" fmla="*/ 361096 w 645293"/>
              <a:gd name="connsiteY22" fmla="*/ 581891 h 1967346"/>
              <a:gd name="connsiteX23" fmla="*/ 416514 w 645293"/>
              <a:gd name="connsiteY23" fmla="*/ 498764 h 1967346"/>
              <a:gd name="connsiteX24" fmla="*/ 499642 w 645293"/>
              <a:gd name="connsiteY24" fmla="*/ 415637 h 1967346"/>
              <a:gd name="connsiteX25" fmla="*/ 555060 w 645293"/>
              <a:gd name="connsiteY25" fmla="*/ 332509 h 1967346"/>
              <a:gd name="connsiteX26" fmla="*/ 582769 w 645293"/>
              <a:gd name="connsiteY26" fmla="*/ 290946 h 1967346"/>
              <a:gd name="connsiteX27" fmla="*/ 596623 w 645293"/>
              <a:gd name="connsiteY27" fmla="*/ 249382 h 1967346"/>
              <a:gd name="connsiteX28" fmla="*/ 610478 w 645293"/>
              <a:gd name="connsiteY28" fmla="*/ 41564 h 1967346"/>
              <a:gd name="connsiteX29" fmla="*/ 555060 w 645293"/>
              <a:gd name="connsiteY29" fmla="*/ 0 h 1967346"/>
              <a:gd name="connsiteX30" fmla="*/ 430369 w 645293"/>
              <a:gd name="connsiteY30" fmla="*/ 13855 h 1967346"/>
              <a:gd name="connsiteX31" fmla="*/ 402660 w 645293"/>
              <a:gd name="connsiteY31" fmla="*/ 55419 h 1967346"/>
              <a:gd name="connsiteX32" fmla="*/ 430369 w 645293"/>
              <a:gd name="connsiteY32" fmla="*/ 415637 h 1967346"/>
              <a:gd name="connsiteX33" fmla="*/ 444223 w 645293"/>
              <a:gd name="connsiteY33" fmla="*/ 623455 h 1967346"/>
              <a:gd name="connsiteX34" fmla="*/ 471932 w 645293"/>
              <a:gd name="connsiteY34" fmla="*/ 1080655 h 1967346"/>
              <a:gd name="connsiteX35" fmla="*/ 458078 w 645293"/>
              <a:gd name="connsiteY35" fmla="*/ 1911928 h 1967346"/>
              <a:gd name="connsiteX36" fmla="*/ 374951 w 645293"/>
              <a:gd name="connsiteY36" fmla="*/ 1967346 h 1967346"/>
              <a:gd name="connsiteX37" fmla="*/ 222551 w 645293"/>
              <a:gd name="connsiteY37" fmla="*/ 1953491 h 1967346"/>
              <a:gd name="connsiteX38" fmla="*/ 208696 w 645293"/>
              <a:gd name="connsiteY38" fmla="*/ 1911928 h 1967346"/>
              <a:gd name="connsiteX39" fmla="*/ 264114 w 645293"/>
              <a:gd name="connsiteY39" fmla="*/ 1717964 h 1967346"/>
              <a:gd name="connsiteX40" fmla="*/ 291823 w 645293"/>
              <a:gd name="connsiteY40" fmla="*/ 1704109 h 1967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645293" h="1967346">
                <a:moveTo>
                  <a:pt x="250260" y="1122219"/>
                </a:moveTo>
                <a:cubicBezTo>
                  <a:pt x="245642" y="1099128"/>
                  <a:pt x="236405" y="1076494"/>
                  <a:pt x="236405" y="1052946"/>
                </a:cubicBezTo>
                <a:cubicBezTo>
                  <a:pt x="236405" y="1002940"/>
                  <a:pt x="255943" y="985865"/>
                  <a:pt x="291823" y="955964"/>
                </a:cubicBezTo>
                <a:cubicBezTo>
                  <a:pt x="304615" y="945304"/>
                  <a:pt x="320595" y="938915"/>
                  <a:pt x="333387" y="928255"/>
                </a:cubicBezTo>
                <a:cubicBezTo>
                  <a:pt x="348439" y="915712"/>
                  <a:pt x="361096" y="900546"/>
                  <a:pt x="374951" y="886691"/>
                </a:cubicBezTo>
                <a:cubicBezTo>
                  <a:pt x="517883" y="907110"/>
                  <a:pt x="549899" y="862517"/>
                  <a:pt x="596623" y="955964"/>
                </a:cubicBezTo>
                <a:cubicBezTo>
                  <a:pt x="603154" y="969026"/>
                  <a:pt x="605860" y="983673"/>
                  <a:pt x="610478" y="997528"/>
                </a:cubicBezTo>
                <a:cubicBezTo>
                  <a:pt x="605860" y="1066801"/>
                  <a:pt x="604290" y="1136344"/>
                  <a:pt x="596623" y="1205346"/>
                </a:cubicBezTo>
                <a:cubicBezTo>
                  <a:pt x="594482" y="1224613"/>
                  <a:pt x="571510" y="1278191"/>
                  <a:pt x="555060" y="1288473"/>
                </a:cubicBezTo>
                <a:cubicBezTo>
                  <a:pt x="530292" y="1303953"/>
                  <a:pt x="499641" y="1306945"/>
                  <a:pt x="471932" y="1316182"/>
                </a:cubicBezTo>
                <a:cubicBezTo>
                  <a:pt x="458078" y="1320800"/>
                  <a:pt x="442520" y="1321936"/>
                  <a:pt x="430369" y="1330037"/>
                </a:cubicBezTo>
                <a:cubicBezTo>
                  <a:pt x="376654" y="1365847"/>
                  <a:pt x="404602" y="1352481"/>
                  <a:pt x="347242" y="1371600"/>
                </a:cubicBezTo>
                <a:cubicBezTo>
                  <a:pt x="305678" y="1366982"/>
                  <a:pt x="261154" y="1373830"/>
                  <a:pt x="222551" y="1357746"/>
                </a:cubicBezTo>
                <a:cubicBezTo>
                  <a:pt x="201236" y="1348865"/>
                  <a:pt x="199777" y="1315749"/>
                  <a:pt x="180987" y="1302328"/>
                </a:cubicBezTo>
                <a:cubicBezTo>
                  <a:pt x="165493" y="1291260"/>
                  <a:pt x="144042" y="1293091"/>
                  <a:pt x="125569" y="1288473"/>
                </a:cubicBezTo>
                <a:cubicBezTo>
                  <a:pt x="111714" y="1279237"/>
                  <a:pt x="96648" y="1271600"/>
                  <a:pt x="84005" y="1260764"/>
                </a:cubicBezTo>
                <a:cubicBezTo>
                  <a:pt x="31744" y="1215969"/>
                  <a:pt x="33561" y="1212807"/>
                  <a:pt x="878" y="1163782"/>
                </a:cubicBezTo>
                <a:cubicBezTo>
                  <a:pt x="5496" y="1080655"/>
                  <a:pt x="-10642" y="993695"/>
                  <a:pt x="14732" y="914400"/>
                </a:cubicBezTo>
                <a:cubicBezTo>
                  <a:pt x="28666" y="870858"/>
                  <a:pt x="86355" y="855458"/>
                  <a:pt x="111714" y="817419"/>
                </a:cubicBezTo>
                <a:cubicBezTo>
                  <a:pt x="172953" y="725560"/>
                  <a:pt x="100983" y="827628"/>
                  <a:pt x="180987" y="734291"/>
                </a:cubicBezTo>
                <a:cubicBezTo>
                  <a:pt x="196014" y="716759"/>
                  <a:pt x="206223" y="695201"/>
                  <a:pt x="222551" y="678873"/>
                </a:cubicBezTo>
                <a:cubicBezTo>
                  <a:pt x="234325" y="667099"/>
                  <a:pt x="251322" y="661824"/>
                  <a:pt x="264114" y="651164"/>
                </a:cubicBezTo>
                <a:cubicBezTo>
                  <a:pt x="348364" y="580955"/>
                  <a:pt x="258552" y="633163"/>
                  <a:pt x="361096" y="581891"/>
                </a:cubicBezTo>
                <a:cubicBezTo>
                  <a:pt x="379569" y="554182"/>
                  <a:pt x="392966" y="522312"/>
                  <a:pt x="416514" y="498764"/>
                </a:cubicBezTo>
                <a:cubicBezTo>
                  <a:pt x="444223" y="471055"/>
                  <a:pt x="477905" y="448242"/>
                  <a:pt x="499642" y="415637"/>
                </a:cubicBezTo>
                <a:lnTo>
                  <a:pt x="555060" y="332509"/>
                </a:lnTo>
                <a:lnTo>
                  <a:pt x="582769" y="290946"/>
                </a:lnTo>
                <a:cubicBezTo>
                  <a:pt x="587387" y="277091"/>
                  <a:pt x="590092" y="262444"/>
                  <a:pt x="596623" y="249382"/>
                </a:cubicBezTo>
                <a:cubicBezTo>
                  <a:pt x="641111" y="160405"/>
                  <a:pt x="672700" y="228232"/>
                  <a:pt x="610478" y="41564"/>
                </a:cubicBezTo>
                <a:cubicBezTo>
                  <a:pt x="603176" y="19658"/>
                  <a:pt x="573533" y="13855"/>
                  <a:pt x="555060" y="0"/>
                </a:cubicBezTo>
                <a:cubicBezTo>
                  <a:pt x="513496" y="4618"/>
                  <a:pt x="469671" y="-437"/>
                  <a:pt x="430369" y="13855"/>
                </a:cubicBezTo>
                <a:cubicBezTo>
                  <a:pt x="414720" y="19545"/>
                  <a:pt x="403383" y="38784"/>
                  <a:pt x="402660" y="55419"/>
                </a:cubicBezTo>
                <a:cubicBezTo>
                  <a:pt x="395294" y="224832"/>
                  <a:pt x="408182" y="282519"/>
                  <a:pt x="430369" y="415637"/>
                </a:cubicBezTo>
                <a:cubicBezTo>
                  <a:pt x="434987" y="484910"/>
                  <a:pt x="440997" y="554104"/>
                  <a:pt x="444223" y="623455"/>
                </a:cubicBezTo>
                <a:cubicBezTo>
                  <a:pt x="464707" y="1063858"/>
                  <a:pt x="431650" y="879236"/>
                  <a:pt x="471932" y="1080655"/>
                </a:cubicBezTo>
                <a:cubicBezTo>
                  <a:pt x="467314" y="1357746"/>
                  <a:pt x="488209" y="1636441"/>
                  <a:pt x="458078" y="1911928"/>
                </a:cubicBezTo>
                <a:cubicBezTo>
                  <a:pt x="454457" y="1945033"/>
                  <a:pt x="374951" y="1967346"/>
                  <a:pt x="374951" y="1967346"/>
                </a:cubicBezTo>
                <a:cubicBezTo>
                  <a:pt x="324151" y="1962728"/>
                  <a:pt x="270943" y="1969622"/>
                  <a:pt x="222551" y="1953491"/>
                </a:cubicBezTo>
                <a:cubicBezTo>
                  <a:pt x="208697" y="1948873"/>
                  <a:pt x="208696" y="1926532"/>
                  <a:pt x="208696" y="1911928"/>
                </a:cubicBezTo>
                <a:cubicBezTo>
                  <a:pt x="208696" y="1757778"/>
                  <a:pt x="180843" y="1767928"/>
                  <a:pt x="264114" y="1717964"/>
                </a:cubicBezTo>
                <a:cubicBezTo>
                  <a:pt x="272969" y="1712651"/>
                  <a:pt x="282587" y="1708727"/>
                  <a:pt x="291823" y="1704109"/>
                </a:cubicBezTo>
              </a:path>
            </a:pathLst>
          </a:custGeom>
          <a:ln w="57150">
            <a:solidFill>
              <a:srgbClr val="FF0000"/>
            </a:solidFill>
          </a:ln>
          <a:effectLst>
            <a:glow rad="228600">
              <a:schemeClr val="bg1">
                <a:alpha val="40000"/>
              </a:schemeClr>
            </a:glow>
          </a:effectLst>
          <a:scene3d>
            <a:camera prst="isometricOffAxis2Left"/>
            <a:lightRig rig="threePt" dir="t"/>
          </a:scene3d>
          <a:sp3d>
            <a:bevelT w="165100" prst="coolSlant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r-Cyrl-RS" sz="2000">
              <a:ln>
                <a:solidFill>
                  <a:sysClr val="windowText" lastClr="000000"/>
                </a:solidFill>
              </a:ln>
            </a:endParaRPr>
          </a:p>
        </p:txBody>
      </p:sp>
      <p:cxnSp>
        <p:nvCxnSpPr>
          <p:cNvPr id="19" name="Curved Connector 18"/>
          <p:cNvCxnSpPr/>
          <p:nvPr/>
        </p:nvCxnSpPr>
        <p:spPr>
          <a:xfrm flipV="1">
            <a:off x="2147999" y="1772816"/>
            <a:ext cx="6996001" cy="3456381"/>
          </a:xfrm>
          <a:prstGeom prst="curvedConnector3">
            <a:avLst>
              <a:gd name="adj1" fmla="val 40085"/>
            </a:avLst>
          </a:prstGeom>
          <a:ln w="38100">
            <a:solidFill>
              <a:srgbClr val="20DCF0"/>
            </a:solidFill>
          </a:ln>
          <a:effectLst>
            <a:glow rad="139700">
              <a:schemeClr val="bg1"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urved Connector 19"/>
          <p:cNvCxnSpPr/>
          <p:nvPr/>
        </p:nvCxnSpPr>
        <p:spPr>
          <a:xfrm flipV="1">
            <a:off x="2147999" y="2166925"/>
            <a:ext cx="6996001" cy="3062272"/>
          </a:xfrm>
          <a:prstGeom prst="curvedConnector3">
            <a:avLst>
              <a:gd name="adj1" fmla="val 43916"/>
            </a:avLst>
          </a:prstGeom>
          <a:ln w="38100">
            <a:solidFill>
              <a:srgbClr val="FFFF00"/>
            </a:solidFill>
          </a:ln>
          <a:effectLst>
            <a:glow rad="139700">
              <a:schemeClr val="bg1"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urved Connector 20"/>
          <p:cNvCxnSpPr/>
          <p:nvPr/>
        </p:nvCxnSpPr>
        <p:spPr>
          <a:xfrm flipV="1">
            <a:off x="2315594" y="2732434"/>
            <a:ext cx="6828406" cy="2496762"/>
          </a:xfrm>
          <a:prstGeom prst="curvedConnector3">
            <a:avLst>
              <a:gd name="adj1" fmla="val 44690"/>
            </a:avLst>
          </a:prstGeom>
          <a:ln w="38100">
            <a:solidFill>
              <a:srgbClr val="FF00FF"/>
            </a:solidFill>
          </a:ln>
          <a:effectLst>
            <a:glow rad="139700">
              <a:schemeClr val="bg1"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urved Connector 21"/>
          <p:cNvCxnSpPr/>
          <p:nvPr/>
        </p:nvCxnSpPr>
        <p:spPr>
          <a:xfrm flipV="1">
            <a:off x="2429693" y="3118865"/>
            <a:ext cx="6714307" cy="2110331"/>
          </a:xfrm>
          <a:prstGeom prst="curvedConnector3">
            <a:avLst>
              <a:gd name="adj1" fmla="val 46243"/>
            </a:avLst>
          </a:prstGeom>
          <a:ln w="38100">
            <a:solidFill>
              <a:srgbClr val="FFFFFF"/>
            </a:solidFill>
          </a:ln>
          <a:effectLst>
            <a:glow rad="139700">
              <a:schemeClr val="bg1"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urved Connector 22"/>
          <p:cNvCxnSpPr/>
          <p:nvPr/>
        </p:nvCxnSpPr>
        <p:spPr>
          <a:xfrm flipV="1">
            <a:off x="2147999" y="3681028"/>
            <a:ext cx="6996001" cy="1548168"/>
          </a:xfrm>
          <a:prstGeom prst="curvedConnector3">
            <a:avLst/>
          </a:prstGeom>
          <a:ln w="38100">
            <a:solidFill>
              <a:srgbClr val="9900CC"/>
            </a:solidFill>
          </a:ln>
          <a:effectLst>
            <a:glow rad="139700">
              <a:schemeClr val="bg1"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 rot="19638841">
            <a:off x="3821130" y="4169236"/>
            <a:ext cx="626631" cy="1200329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isometricOffAxis2Left"/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  <a:scene3d>
              <a:camera prst="isometricOffAxis2Lef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sr-Cyrl-RS" sz="44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♪</a:t>
            </a:r>
            <a:endParaRPr lang="en-US" sz="44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sr-Cyrl-RS" sz="28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25" name="TextBox 24"/>
          <p:cNvSpPr txBox="1"/>
          <p:nvPr/>
        </p:nvSpPr>
        <p:spPr>
          <a:xfrm rot="20673493">
            <a:off x="4148937" y="3729258"/>
            <a:ext cx="1621222" cy="132343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sr-Cyrl-RS" sz="8000" b="1" dirty="0">
                <a:ln/>
                <a:solidFill>
                  <a:srgbClr val="66FD3D"/>
                </a:solidFill>
                <a:sym typeface="Webdings"/>
              </a:rPr>
              <a:t></a:t>
            </a:r>
            <a:endParaRPr lang="sr-Cyrl-RS" sz="8000" b="1" dirty="0">
              <a:ln/>
              <a:solidFill>
                <a:srgbClr val="66FD3D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 rot="21020001">
            <a:off x="4982023" y="2773465"/>
            <a:ext cx="626631" cy="1631216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isometricOffAxis2Left"/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sr-Cyrl-RS" sz="72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♪</a:t>
            </a:r>
            <a:endParaRPr lang="en-US" sz="72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  <a:p>
            <a:endParaRPr lang="sr-Cyrl-RS" sz="28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27" name="TextBox 26"/>
          <p:cNvSpPr txBox="1"/>
          <p:nvPr/>
        </p:nvSpPr>
        <p:spPr>
          <a:xfrm rot="20515852">
            <a:off x="5564499" y="1972398"/>
            <a:ext cx="626631" cy="229293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perspectiveContrastingLeftFacing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r>
              <a:rPr lang="sr-Cyrl-RS" sz="115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>
                  <a:glow rad="228600">
                    <a:schemeClr val="bg1">
                      <a:alpha val="40000"/>
                    </a:schemeClr>
                  </a:glow>
                </a:effectLst>
              </a:rPr>
              <a:t>♪</a:t>
            </a:r>
            <a:endParaRPr lang="en-US" sz="115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effectLst>
                <a:glow rad="228600">
                  <a:schemeClr val="bg1">
                    <a:alpha val="40000"/>
                  </a:schemeClr>
                </a:glow>
              </a:effectLst>
            </a:endParaRPr>
          </a:p>
          <a:p>
            <a:endParaRPr lang="sr-Cyrl-RS" sz="2800" dirty="0"/>
          </a:p>
        </p:txBody>
      </p:sp>
      <p:sp>
        <p:nvSpPr>
          <p:cNvPr id="28" name="TextBox 27"/>
          <p:cNvSpPr txBox="1"/>
          <p:nvPr/>
        </p:nvSpPr>
        <p:spPr>
          <a:xfrm rot="368661">
            <a:off x="6094801" y="907190"/>
            <a:ext cx="1075936" cy="3139321"/>
          </a:xfrm>
          <a:prstGeom prst="rect">
            <a:avLst/>
          </a:prstGeom>
          <a:noFill/>
          <a:ln>
            <a:noFill/>
          </a:ln>
          <a:effectLst>
            <a:glow rad="228600">
              <a:schemeClr val="bg1"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isometricOffAxis2Left"/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rtlCol="0">
            <a:spAutoFit/>
            <a:scene3d>
              <a:camera prst="isometricOffAxis2Lef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sr-Cyrl-RS" sz="13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♩</a:t>
            </a:r>
            <a:endParaRPr lang="en-US" sz="13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  <a:p>
            <a:endParaRPr lang="en-US" sz="6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531271" y="2166925"/>
            <a:ext cx="928459" cy="2139047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isometricOffAxis2Lef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sr-Cyrl-RS" sz="11500" b="1" dirty="0">
                <a:ln w="11430">
                  <a:solidFill>
                    <a:schemeClr val="tx1"/>
                  </a:solidFill>
                </a:ln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♩</a:t>
            </a:r>
            <a:endParaRPr lang="en-US" sz="11500" b="1" dirty="0">
              <a:ln w="11430">
                <a:solidFill>
                  <a:schemeClr val="tx1"/>
                </a:solidFill>
              </a:ln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n-US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6529873" y="777472"/>
            <a:ext cx="1955985" cy="22159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sr-Cyrl-RS" sz="13800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sym typeface="Webdings"/>
              </a:rPr>
              <a:t></a:t>
            </a:r>
            <a:endParaRPr lang="sr-Cyrl-RS" sz="138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sp>
        <p:nvSpPr>
          <p:cNvPr id="31" name="TextBox 30"/>
          <p:cNvSpPr txBox="1"/>
          <p:nvPr/>
        </p:nvSpPr>
        <p:spPr>
          <a:xfrm rot="20692631">
            <a:off x="6987691" y="2102034"/>
            <a:ext cx="1954381" cy="221599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perspectiveHeroicExtremeLeftFacing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r>
              <a:rPr lang="sr-Cyrl-RS" sz="138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>
                  <a:glow rad="228600">
                    <a:schemeClr val="bg1">
                      <a:alpha val="40000"/>
                    </a:schemeClr>
                  </a:glow>
                </a:effectLst>
                <a:sym typeface="Webdings"/>
              </a:rPr>
              <a:t></a:t>
            </a:r>
            <a:endParaRPr lang="sr-Cyrl-RS" sz="138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effectLst>
                <a:glow rad="228600">
                  <a:schemeClr val="bg1"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99112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.00226 0.01133 C 0.00122 0.0363 0.06233 0.05827 0.13924 0.05943 C 0.20018 0.06128 0.25018 0.04926 0.25122 0.03422 C 0.25122 0.01942 0.20226 0.00531 0.14028 0.00439 C 0.10921 0.00439 0.08125 0.00624 0.06129 0.01133 C 0.0323 0.01827 0.01528 0.02937 0.01528 0.04232 C 0.01528 0.04926 0.02032 0.05642 0.02934 0.06244 C 0.05018 0.07539 0.09132 0.08441 0.1382 0.08533 C 0.19323 0.08741 0.2382 0.07631 0.2382 0.06336 C 0.23924 0.04926 0.19428 0.03723 0.13924 0.03538 C 0.11129 0.03538 0.08629 0.03723 0.06719 0.04139 C 0.04219 0.04833 0.02622 0.05943 0.02622 0.0703 C 0.02622 0.07631 0.03125 0.08233 0.03924 0.08834 C 0.05834 0.09944 0.09428 0.10823 0.13733 0.10939 C 0.18733 0.11031 0.22726 0.10037 0.22726 0.08834 C 0.2283 0.07631 0.1882 0.06521 0.1382 0.06429 C 0.1132 0.06336 0.09028 0.06521 0.07327 0.06938 C 0.05018 0.07539 0.03733 0.08441 0.03733 0.09528 C 0.03733 0.10037 0.04132 0.10638 0.04827 0.11124 C 0.06528 0.12141 0.09827 0.12927 0.13629 0.13043 C 0.18125 0.13043 0.21719 0.12234 0.21719 0.11124 C 0.21719 0.10037 0.1823 0.09042 0.13733 0.08926 C 0.11528 0.08926 0.09428 0.09135 0.07934 0.09435 C 0.05834 0.09944 0.04618 0.10823 0.04532 0.11725 C 0.04532 0.12234 0.05018 0.12742 0.05625 0.13136 C 0.07118 0.1413 0.10122 0.14824 0.13525 0.14824 C 0.17518 0.14939 0.20834 0.14223 0.20834 0.13228 C 0.20921 0.12234 0.17622 0.11332 0.13629 0.11239 C 0.11632 0.11239 0.09723 0.11332 0.08421 0.11725 C 0.06528 0.12141 0.05434 0.12927 0.05434 0.13737 C 0.05434 0.14223 0.0573 0.14639 0.0632 0.15032 C 0.07726 0.15934 0.1033 0.16535 0.13421 0.16628 C 0.17118 0.16628 0.20018 0.16026 0.20018 0.15124 C 0.20122 0.14223 0.17223 0.13436 0.13525 0.13344 C 0.11719 0.13344 0.10122 0.13436 0.08924 0.13737 C 0.07223 0.1413 0.06233 0.14824 0.06233 0.15633 C 0.06233 0.16026 0.06528 0.16327 0.07032 0.16743 C 0.0823 0.1753 0.10625 0.18038 0.13421 0.18131 C 0.16719 0.18223 0.19323 0.17622 0.19323 0.16743 C 0.19323 0.16026 0.16823 0.1524 0.13525 0.1524 C 0.11823 0.15124 0.1033 0.15333 0.09219 0.15541 C 0.07726 0.15934 0.06823 0.16535 0.06823 0.17229 C 0.06823 0.17622 0.07118 0.17923 0.07622 0.18223 C 0.08733 0.1894 0.10921 0.19426 0.13334 0.19542 C 0.1632 0.19634 0.18733 0.19033 0.18733 0.18339 C 0.18733 0.1753 0.1632 0.16928 0.13421 0.16836 C 0.12032 0.16836 0.10625 0.16928 0.09618 0.17229 C 0.0823 0.1753 0.07431 0.18038 0.07431 0.18732 C 0.07431 0.19033 0.07726 0.19334 0.08125 0.19634 C 0.09132 0.20235 0.11025 0.20744 0.13334 0.20744 C 0.15921 0.20837 0.18125 0.20328 0.18125 0.19634 C 0.18125 0.19033 0.16025 0.18432 0.13334 0.18432 C 0.12118 0.18339 0.10834 0.18432 0.09931 0.1864 C 0.08733 0.19033 0.08021 0.19542 0.08021 0.20027 C 0.08021 0.20328 0.0823 0.20629 0.08629 0.20837 C 0.09532 0.21438 0.11233 0.21831 0.13334 0.21924 C 0.1573 0.21924 0.17622 0.21438 0.17622 0.20929 C 0.17622 0.20328 0.1573 0.19727 0.13334 0.19727 C 0.12118 0.19727 0.11025 0.19842 0.1033 0.20027 C 0.09132 0.20235 0.08525 0.20744 0.08525 0.2123 C 0.08525 0.21438 0.08733 0.21739 0.09028 0.21924 C 0.09827 0.22525 0.11424 0.22826 0.1323 0.22941 C 0.15434 0.22941 0.17118 0.22525 0.17118 0.22039 C 0.17118 0.21438 0.15434 0.21022 0.13334 0.20929 C 0.12223 0.20929 0.11233 0.21022 0.10521 0.2123 C 0.09532 0.21438 0.08924 0.21831 0.08924 0.2234 C 0.08924 0.22525 0.09132 0.22733 0.09428 0.22941 " pathEditMode="relative" rAng="0" ptsTypes="fffffffffffffffffffffffffffffffffffffffffffffffffffffffffffffffffff">
                                      <p:cBhvr>
                                        <p:cTn id="6" dur="5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396" y="10546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8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0 C 0.008 0.008 0.017 0.016 0.021 0.026 C 0.025 0.037 0.027 0.05 0.029 0.063 C 0.031 0.076 0.029 0.087 0.027 0.099 C 0.025 0.11 0.022 0.122 0.015 0.132 C 0.009 0.142 -0.001 0.15 -0.012 0.156 C -0.022 0.162 -0.034 0.166 -0.046 0.168 C -0.058 0.17 -0.07 0.17 -0.081 0.168 C -0.093 0.166 -0.104 0.161 -0.113 0.153 C -0.122 0.146 -0.13 0.137 -0.134 0.126 C -0.139 0.116 -0.141 0.102 -0.141 0.091 C -0.142 0.08 -0.141 0.067 -0.136 0.056 C -0.131 0.046 -0.122 0.038 -0.11 0.034 C -0.098 0.031 -0.086 0.035 -0.078 0.042 C -0.071 0.049 -0.066 0.06 -0.065 0.073 C -0.065 0.086 -0.066 0.098 -0.071 0.108 C -0.076 0.118 -0.075 0.12 -0.095 0.133 C -0.113 0.147 -0.131 0.143 -0.142 0.144 C -0.153 0.144 -0.162 0.14 -0.173 0.136 C -0.185 0.131 -0.195 0.122 -0.202 0.114 C -0.209 0.106 -0.212 0.096 -0.216 0.08 C -0.219 0.064 -0.219 0.056 -0.219 0.044 C -0.219 0.032 -0.219 0.02 -0.219 0.008 E" pathEditMode="relative" ptsTypes="">
                                      <p:cBhvr>
                                        <p:cTn id="8" dur="5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" presetID="53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0 C -0.066 0.006 -0.115 0.021 -0.115 0.033 C -0.115 0.044 -0.067 0.052 -0.003 0.052 C 0.061 0.052 0.115 0.044 0.115 0.033 C 0.115 0.021 0.059 0.018 -0.005 0.026 C -0.068 0.035 -0.115 0.05 -0.115 0.061 C -0.115 0.072 -0.066 0.081 -0.003 0.081 C 0.061 0.081 0.115 0.072 0.115 0.061 C 0.115 0.05 0.059 0.047 -0.004 0.055 C -0.068 0.063 -0.115 0.078 -0.115 0.089 C -0.115 0.101 -0.066 0.11 -0.002 0.11 C 0.061 0.11 0.115 0.101 0.115 0.089 C 0.115 0.079 0.059 0.076 -0.004 0.083 C -0.067 0.091 -0.115 0.107 -0.115 0.118 C -0.115 0.129 -0.065 0.138 -0.002 0.138 C 0.063 0.138 0.115 0.129 0.115 0.118 C 0.115 0.107 0.06 0.104 -0.003 0.112 C -0.066 0.12 -0.115 0.135 -0.115 0.146 C -0.115 0.158 -0.065 0.166 -0.001 0.166 C 0.063 0.166 0.115 0.157 0.115 0.146 C 0.115 0.135 0.06 0.132 -0.003 0.14 C -0.066 0.148 -0.115 0.164 -0.115 0.174 C -0.115 0.185 -0.064 0.194 -0.001 0.194 C 0.063 0.194 0.115 0.185 0.115 0.174 C 0.115 0.164 0.061 0.161 -0.003 0.168 C -0.066 0.176 -0.115 0.192 -0.115 0.203 C -0.115 0.213 -0.064 0.223 0 0.223 C 0.064 0.223 0.115 0.214 0.115 0.203 C 0.115 0.192 0.061 0.189 -0.002 0.197 C -0.065 0.205 -0.116 0.22 -0.115 0.231 C -0.114 0.242 -0.064 0.25 0 0.25 C 0.064 0.25 0.115 0.241 0.115 0.23 C 0.115 0.22 0.063 0.217 0 0.226 E" pathEditMode="relative" ptsTypes="">
                                      <p:cBhvr>
                                        <p:cTn id="10" dur="5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" presetID="2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 dir="cw">
                                      <p:cBhvr override="childStyle">
                                        <p:cTn id="1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61" presetClass="path" presetSubtype="0" repeatCount="indefinite" accel="50000" decel="50000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07187 0.04399 C -0.07986 0.05209 -0.08889 0.05996 -0.09271 0.06991 C -0.09687 0.08102 -0.09896 0.09399 -0.10087 0.10695 C -0.10295 0.12014 -0.10087 0.13102 -0.09896 0.14306 C -0.09687 0.15417 -0.09375 0.16598 -0.08663 0.17593 C -0.0809 0.18588 -0.07083 0.19399 -0.05989 0.2 C -0.04982 0.20579 -0.03785 0.20996 -0.02587 0.21181 C -0.01389 0.21389 -0.00191 0.21389 0.0092 0.21181 C 0.02118 0.20996 0.03212 0.20487 0.04115 0.197 C 0.05018 0.18982 0.05816 0.18079 0.06215 0.16991 C 0.06719 0.16019 0.0691 0.14607 0.0691 0.13496 C 0.07014 0.12408 0.0691 0.11112 0.06406 0.1 C 0.0592 0.09005 0.05018 0.08195 0.0382 0.07801 C 0.02604 0.075 0.01406 0.07894 0.00608 0.08612 C -0.00087 0.09306 -0.0059 0.10394 -0.00694 0.11713 C -0.00694 0.1301 -0.0059 0.14213 -0.00087 0.15209 C 0.00417 0.16181 0.00313 0.16389 0.02309 0.17686 C 0.04115 0.19098 0.0592 0.18681 0.07014 0.18797 C 0.08108 0.18797 0.09011 0.1838 0.10104 0.17987 C 0.1132 0.17477 0.12309 0.16598 0.13021 0.15811 C 0.13715 0.15 0.14011 0.14005 0.1441 0.12408 C 0.14705 0.10811 0.14705 0.1 0.14705 0.08797 C 0.14705 0.07593 0.14705 0.06389 0.14705 0.05209 " pathEditMode="relative" rAng="0" ptsTypes="fffffffffffffffffffffff">
                                      <p:cBhvr>
                                        <p:cTn id="17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392" y="8495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" presetID="4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0 C 0.003 -0.019 0.007 -0.037 0.015 -0.037 C 0.024 -0.037 0.027 -0.019 0.03 0 C 0.034 0.021 0.037 0.042 0.047 0.042 C 0.056 0.042 0.059 0.021 0.063 0 C 0.065 -0.019 0.069 -0.037 0.078 -0.037 C 0.086 -0.037 0.09 -0.019 0.093 0 C 0.096 0.021 0.1 0.042 0.109 0.042 C 0.118 0.042 0.125 0 0.125 0 C 0.128 -0.019 0.131 -0.037 0.14 -0.037 C 0.149 -0.037 0.152 -0.019 0.155 0 C 0.159 0.021 0.162 0.042 0.172 0.042 C 0.181 0.042 0.184 0.021 0.187 0 C 0.191 -0.019 0.194 -0.037 0.203 -0.037 C 0.211 -0.037 0.215 -0.019 0.218 0 C 0.221 0.021 0.225 0.042 0.234 0.042 C 0.243 0.042 0.246 0.021 0.25 0 E" pathEditMode="relative" ptsTypes="">
                                      <p:cBhvr>
                                        <p:cTn id="21" dur="5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2" presetID="64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4.72222E-6 -4.62535E-8 L 0.00851 -0.72248 " pathEditMode="relative" rAng="0" ptsTypes="AA">
                                      <p:cBhvr>
                                        <p:cTn id="23" dur="5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7" y="-36124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22" presetClass="entr" presetSubtype="4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path" presetSubtype="0" repeatCount="indefinite" accel="50000" decel="50000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0 C 0.033 0 0.06 0.027 0.06 0.06 C 0.06 0.099 0.03 0.113 0.012 0.119 L -0.012 0.125 C -0.03 0.131 -0.06 0.146 -0.06 0.19 C -0.06 0.218 -0.033 0.25 0 0.25 C 0.033 0.25 0.06 0.218 0.06 0.19 C 0.06 0.146 0.03 0.131 0.012 0.125 L -0.012 0.119 C -0.03 0.113 -0.06 0.099 -0.06 0.06 C -0.06 0.027 -0.033 0 0 0 Z" pathEditMode="relative" ptsTypes="">
                                      <p:cBhvr>
                                        <p:cTn id="28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9" presetID="22" presetClass="entr" presetSubtype="4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6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6" dur="1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7" dur="1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8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9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0" presetID="34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51" dur="10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5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53" dur="5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54" dur="5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55" dur="5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6" presetID="34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57" dur="5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58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59" dur="25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0" dur="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1" dur="25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2" presetID="34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3" dur="10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6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5" dur="5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6" dur="5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7" dur="5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8" presetID="3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69" dur="1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70" dur="1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71" dur="1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72" dur="1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3" presetID="34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4" dur="10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6" dur="5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7" dur="5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8" dur="5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9" presetID="3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80" dur="1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81" dur="1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82" dur="1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83" dur="1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4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85" dur="30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6" presetID="2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87" dur="2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88" dur="2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89" dur="2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anim to="1.5" calcmode="lin" valueType="num">
                                      <p:cBhvr override="childStyle">
                                        <p:cTn id="90" dur="2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8" grpId="0" animBg="1"/>
      <p:bldP spid="11" grpId="0" animBg="1"/>
      <p:bldP spid="11" grpId="1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Elemental</Template>
  <TotalTime>4231</TotalTime>
  <Words>922</Words>
  <Application>Microsoft Office PowerPoint</Application>
  <PresentationFormat>On-screen Show (4:3)</PresentationFormat>
  <Paragraphs>333</Paragraphs>
  <Slides>20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2" baseType="lpstr">
      <vt:lpstr>Office Theme</vt:lpstr>
      <vt:lpstr>Packager Shell Object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Jimmy</dc:creator>
  <cp:lastModifiedBy>Jimmy</cp:lastModifiedBy>
  <cp:revision>683</cp:revision>
  <dcterms:created xsi:type="dcterms:W3CDTF">2012-03-15T15:07:43Z</dcterms:created>
  <dcterms:modified xsi:type="dcterms:W3CDTF">2012-08-23T15:29:58Z</dcterms:modified>
</cp:coreProperties>
</file>