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66" r:id="rId2"/>
    <p:sldId id="267" r:id="rId3"/>
    <p:sldId id="274" r:id="rId4"/>
    <p:sldId id="294" r:id="rId5"/>
    <p:sldId id="275" r:id="rId6"/>
    <p:sldId id="278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90" r:id="rId17"/>
    <p:sldId id="291" r:id="rId18"/>
    <p:sldId id="292" r:id="rId19"/>
    <p:sldId id="293" r:id="rId20"/>
    <p:sldId id="295" r:id="rId21"/>
    <p:sldId id="29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99"/>
    <a:srgbClr val="D2A000"/>
    <a:srgbClr val="FFE181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26" y="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623DB-02B4-4922-9445-F702AB5361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61B78-8FA9-47FA-AC14-74ADB813C3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642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61B78-8FA9-47FA-AC14-74ADB813C37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618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33400" y="3619500"/>
            <a:ext cx="7848600" cy="8382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4800" kern="1200" cap="all" baseline="0">
                <a:solidFill>
                  <a:schemeClr val="tx1"/>
                </a:solidFill>
                <a:effectLst>
                  <a:outerShdw blurRad="94454" dist="50800" dir="2700000" algn="tl" rotWithShape="0">
                    <a:srgbClr val="000000">
                      <a:alpha val="36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90600" y="4343400"/>
            <a:ext cx="7391400" cy="914400"/>
          </a:xfrm>
        </p:spPr>
        <p:txBody>
          <a:bodyPr>
            <a:noAutofit/>
          </a:bodyPr>
          <a:lstStyle>
            <a:lvl1pPr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990600" y="1476375"/>
            <a:ext cx="5410200" cy="352425"/>
          </a:xfrm>
        </p:spPr>
        <p:txBody>
          <a:bodyPr anchor="b" anchorCtr="0"/>
          <a:lstStyle>
            <a:lvl1pPr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990600" y="5819777"/>
            <a:ext cx="7391400" cy="304799"/>
          </a:xfrm>
        </p:spPr>
        <p:txBody>
          <a:bodyPr>
            <a:noAutofit/>
          </a:bodyPr>
          <a:lstStyle>
            <a:lvl1pPr>
              <a:buFontTx/>
              <a:buNone/>
              <a:defRPr sz="12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Rectangle 1"/>
          <p:cNvSpPr>
            <a:spLocks noGrp="1"/>
          </p:cNvSpPr>
          <p:nvPr>
            <p:ph type="title"/>
          </p:nvPr>
        </p:nvSpPr>
        <p:spPr>
          <a:xfrm>
            <a:off x="990600" y="609599"/>
            <a:ext cx="8153400" cy="989013"/>
          </a:xfrm>
        </p:spPr>
        <p:txBody>
          <a:bodyPr anchor="ctr" anchorCtr="0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47750" y="5808662"/>
            <a:ext cx="5334000" cy="1588"/>
          </a:xfrm>
          <a:prstGeom prst="line">
            <a:avLst/>
          </a:prstGeom>
          <a:noFill/>
          <a:ln w="6350" cap="rnd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35000">
              <a:schemeClr val="bg1"/>
            </a:gs>
            <a:gs pos="100000">
              <a:schemeClr val="accent5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" name="clouds.png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5"/>
                <a:srgbClr val="FFFFFF"/>
              </a:duotone>
            </a:blip>
            <a:srcRect b="6067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12700" cap="rnd" cmpd="sng" algn="ctr">
              <a:gradFill>
                <a:gsLst>
                  <a:gs pos="0">
                    <a:schemeClr val="accent5"/>
                  </a:gs>
                  <a:gs pos="67000">
                    <a:schemeClr val="bg1"/>
                  </a:gs>
                  <a:gs pos="100000">
                    <a:schemeClr val="accent3"/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865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E9BCB-2131-4EEE-92C3-8D9F7EADD5DD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8650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865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AAE58-C4BF-4E67-BF4E-BE6890D09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  <a:noFill/>
        </p:spPr>
        <p:txBody>
          <a:bodyPr>
            <a:normAutofit fontScale="90000"/>
          </a:bodyPr>
          <a:lstStyle/>
          <a:p>
            <a:r>
              <a:rPr lang="x-none" dirty="0" smtClean="0"/>
              <a:t>ПРИРОДА И ДРУШТВО</a:t>
            </a:r>
            <a:br>
              <a:rPr lang="x-none" dirty="0" smtClean="0"/>
            </a:br>
            <a:r>
              <a:rPr lang="x-none" dirty="0" smtClean="0"/>
              <a:t>РАЗРЕД: 3</a:t>
            </a:r>
            <a:br>
              <a:rPr lang="x-none" dirty="0" smtClean="0"/>
            </a:br>
            <a:r>
              <a:rPr lang="x-none" dirty="0" smtClean="0"/>
              <a:t>ТЕМА : САОБРАЋАЈ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2971801"/>
          </a:xfrm>
          <a:noFill/>
        </p:spPr>
        <p:txBody>
          <a:bodyPr>
            <a:normAutofit/>
          </a:bodyPr>
          <a:lstStyle/>
          <a:p>
            <a:pPr algn="ctr">
              <a:buNone/>
            </a:pPr>
            <a:endParaRPr lang="sr-Cyrl-CS" sz="4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sr-Cyrl-C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0ПАСНОСТИ НА ПУТУ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Minus 6"/>
          <p:cNvSpPr/>
          <p:nvPr/>
        </p:nvSpPr>
        <p:spPr>
          <a:xfrm rot="5400000">
            <a:off x="1676400" y="4419600"/>
            <a:ext cx="381000" cy="34290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8"/>
          <p:cNvSpPr/>
          <p:nvPr/>
        </p:nvSpPr>
        <p:spPr>
          <a:xfrm rot="5400000">
            <a:off x="2971800" y="4419600"/>
            <a:ext cx="381000" cy="34290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 9"/>
          <p:cNvSpPr/>
          <p:nvPr/>
        </p:nvSpPr>
        <p:spPr>
          <a:xfrm rot="5400000">
            <a:off x="4343400" y="4419600"/>
            <a:ext cx="381000" cy="34290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 rot="5400000">
            <a:off x="5638800" y="4419600"/>
            <a:ext cx="381000" cy="34290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/>
        </p:nvSpPr>
        <p:spPr>
          <a:xfrm rot="5400000">
            <a:off x="6934200" y="4419600"/>
            <a:ext cx="381000" cy="34290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84836"/>
            <a:ext cx="838200" cy="573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8363951" y="5410200"/>
            <a:ext cx="780049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xit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9" descr="MPj0437195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41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66800" y="533400"/>
            <a:ext cx="7010400" cy="2800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Cyrl-CS" sz="4400" dirty="0" smtClean="0">
                <a:solidFill>
                  <a:schemeClr val="accent5">
                    <a:lumMod val="50000"/>
                  </a:schemeClr>
                </a:solidFill>
              </a:rPr>
              <a:t>Саобраћај све је живљи, </a:t>
            </a:r>
          </a:p>
          <a:p>
            <a:pPr algn="ctr"/>
            <a:r>
              <a:rPr lang="x-none" sz="4400" dirty="0">
                <a:solidFill>
                  <a:schemeClr val="accent5">
                    <a:lumMod val="50000"/>
                  </a:schemeClr>
                </a:solidFill>
              </a:rPr>
              <a:t>o</a:t>
            </a:r>
            <a:r>
              <a:rPr lang="sr-Cyrl-CS" sz="4400" dirty="0" smtClean="0">
                <a:solidFill>
                  <a:schemeClr val="accent5">
                    <a:lumMod val="50000"/>
                  </a:schemeClr>
                </a:solidFill>
              </a:rPr>
              <a:t>пасност  се зачас створи.</a:t>
            </a:r>
          </a:p>
          <a:p>
            <a:pPr algn="ctr"/>
            <a:r>
              <a:rPr lang="sr-Cyrl-CS" sz="4400" dirty="0" smtClean="0">
                <a:solidFill>
                  <a:schemeClr val="accent5">
                    <a:lumMod val="50000"/>
                  </a:schemeClr>
                </a:solidFill>
              </a:rPr>
              <a:t>У правилном понашању</a:t>
            </a:r>
          </a:p>
          <a:p>
            <a:pPr algn="ctr"/>
            <a:r>
              <a:rPr lang="sr-Cyrl-CS" sz="4400" dirty="0">
                <a:solidFill>
                  <a:schemeClr val="accent5">
                    <a:lumMod val="50000"/>
                  </a:schemeClr>
                </a:solidFill>
              </a:rPr>
              <a:t>л</a:t>
            </a:r>
            <a:r>
              <a:rPr lang="sr-Cyrl-CS" sz="4400" dirty="0" smtClean="0">
                <a:solidFill>
                  <a:schemeClr val="accent5">
                    <a:lumMod val="50000"/>
                  </a:schemeClr>
                </a:solidFill>
              </a:rPr>
              <a:t>еже прави одговори!</a:t>
            </a:r>
            <a:endParaRPr lang="en-US" sz="4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334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29200"/>
            <a:ext cx="9144000" cy="1066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25762"/>
          </a:xfrm>
          <a:noFill/>
        </p:spPr>
        <p:txBody>
          <a:bodyPr>
            <a:normAutofit/>
          </a:bodyPr>
          <a:lstStyle/>
          <a:p>
            <a:r>
              <a:rPr lang="sr-Cyrl-CS" dirty="0" smtClean="0">
                <a:solidFill>
                  <a:schemeClr val="accent6">
                    <a:lumMod val="50000"/>
                  </a:schemeClr>
                </a:solidFill>
              </a:rPr>
              <a:t>Кад изађеш на улицу, </a:t>
            </a:r>
            <a:br>
              <a:rPr lang="sr-Cyrl-C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sr-Cyrl-CS" dirty="0" smtClean="0">
                <a:solidFill>
                  <a:schemeClr val="accent6">
                    <a:lumMod val="50000"/>
                  </a:schemeClr>
                </a:solidFill>
              </a:rPr>
              <a:t>правила се сјети стара:</a:t>
            </a:r>
            <a:br>
              <a:rPr lang="sr-Cyrl-C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sr-Cyrl-CS" dirty="0" smtClean="0">
                <a:solidFill>
                  <a:schemeClr val="accent6">
                    <a:lumMod val="50000"/>
                  </a:schemeClr>
                </a:solidFill>
              </a:rPr>
              <a:t>сви пјешаци корачају</a:t>
            </a:r>
            <a:r>
              <a:rPr lang="sr-Cyrl-CS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br>
              <a:rPr lang="sr-Cyrl-CS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sr-Cyrl-CS" b="1" dirty="0" smtClean="0">
                <a:solidFill>
                  <a:schemeClr val="accent6">
                    <a:lumMod val="50000"/>
                  </a:schemeClr>
                </a:solidFill>
              </a:rPr>
              <a:t>десном </a:t>
            </a:r>
            <a:r>
              <a:rPr lang="sr-Cyrl-CS" dirty="0" smtClean="0">
                <a:solidFill>
                  <a:schemeClr val="accent6">
                    <a:lumMod val="50000"/>
                  </a:schemeClr>
                </a:solidFill>
              </a:rPr>
              <a:t>страном тротоара.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8975" y="3429000"/>
            <a:ext cx="21050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6096000"/>
            <a:ext cx="9144000" cy="1066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 flipV="1">
            <a:off x="4648200" y="6515099"/>
            <a:ext cx="762000" cy="6857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 flipV="1">
            <a:off x="5715000" y="6515100"/>
            <a:ext cx="762000" cy="6857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/>
        </p:nvSpPr>
        <p:spPr>
          <a:xfrm flipV="1">
            <a:off x="6705600" y="6515100"/>
            <a:ext cx="762000" cy="6857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/>
        </p:nvSpPr>
        <p:spPr>
          <a:xfrm flipV="1">
            <a:off x="7924800" y="6515100"/>
            <a:ext cx="762000" cy="6857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 flipV="1">
            <a:off x="3505200" y="6515100"/>
            <a:ext cx="762000" cy="6857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 flipV="1">
            <a:off x="2438400" y="6515100"/>
            <a:ext cx="762000" cy="6857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inus 15"/>
          <p:cNvSpPr/>
          <p:nvPr/>
        </p:nvSpPr>
        <p:spPr>
          <a:xfrm flipV="1">
            <a:off x="1219200" y="6515100"/>
            <a:ext cx="762000" cy="6857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 flipV="1">
            <a:off x="0" y="6515100"/>
            <a:ext cx="762000" cy="6857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823 0.00555 L -0.59323 -0.00555 " pathEditMode="relative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90800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x-none" dirty="0" smtClean="0">
                <a:solidFill>
                  <a:schemeClr val="tx1"/>
                </a:solidFill>
              </a:rPr>
              <a:t>Ако нема тротоара, </a:t>
            </a:r>
            <a:br>
              <a:rPr lang="x-none" dirty="0" smtClean="0">
                <a:solidFill>
                  <a:schemeClr val="tx1"/>
                </a:solidFill>
              </a:rPr>
            </a:br>
            <a:r>
              <a:rPr lang="x-none" dirty="0" smtClean="0">
                <a:solidFill>
                  <a:schemeClr val="tx1"/>
                </a:solidFill>
              </a:rPr>
              <a:t>а у школу желиш ићи, </a:t>
            </a:r>
            <a:br>
              <a:rPr lang="x-none" dirty="0" smtClean="0">
                <a:solidFill>
                  <a:schemeClr val="tx1"/>
                </a:solidFill>
              </a:rPr>
            </a:br>
            <a:r>
              <a:rPr lang="x-none" dirty="0" smtClean="0">
                <a:solidFill>
                  <a:schemeClr val="tx1"/>
                </a:solidFill>
              </a:rPr>
              <a:t>тада иди </a:t>
            </a:r>
            <a:r>
              <a:rPr lang="x-none" b="1" dirty="0" smtClean="0">
                <a:solidFill>
                  <a:schemeClr val="tx1"/>
                </a:solidFill>
              </a:rPr>
              <a:t>лијевом</a:t>
            </a:r>
            <a:r>
              <a:rPr lang="x-none" dirty="0" smtClean="0">
                <a:solidFill>
                  <a:schemeClr val="tx1"/>
                </a:solidFill>
              </a:rPr>
              <a:t> страном </a:t>
            </a:r>
            <a:br>
              <a:rPr lang="x-none" dirty="0" smtClean="0">
                <a:solidFill>
                  <a:schemeClr val="tx1"/>
                </a:solidFill>
              </a:rPr>
            </a:br>
            <a:r>
              <a:rPr lang="x-none" dirty="0" smtClean="0">
                <a:solidFill>
                  <a:schemeClr val="tx1"/>
                </a:solidFill>
              </a:rPr>
              <a:t>и</a:t>
            </a:r>
            <a:r>
              <a:rPr lang="x-none" dirty="0" smtClean="0">
                <a:solidFill>
                  <a:srgbClr val="FF0000"/>
                </a:solidFill>
              </a:rPr>
              <a:t> </a:t>
            </a:r>
            <a:r>
              <a:rPr lang="x-none" dirty="0" smtClean="0">
                <a:solidFill>
                  <a:schemeClr val="tx1"/>
                </a:solidFill>
              </a:rPr>
              <a:t>безбиједно ти ћеш стићи.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733800"/>
            <a:ext cx="9144000" cy="3124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 9"/>
          <p:cNvSpPr/>
          <p:nvPr/>
        </p:nvSpPr>
        <p:spPr>
          <a:xfrm>
            <a:off x="-1371600" y="5943600"/>
            <a:ext cx="12115800" cy="228600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005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3733800" y="3124200"/>
            <a:ext cx="914400" cy="914400"/>
          </a:xfrm>
          <a:prstGeom prst="rect">
            <a:avLst/>
          </a:prstGeom>
        </p:spPr>
      </p:pic>
      <p:pic>
        <p:nvPicPr>
          <p:cNvPr id="12" name="Picture 11" descr="011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6200" y="3048000"/>
            <a:ext cx="576513" cy="876300"/>
          </a:xfrm>
          <a:prstGeom prst="rect">
            <a:avLst/>
          </a:prstGeom>
        </p:spPr>
      </p:pic>
      <p:pic>
        <p:nvPicPr>
          <p:cNvPr id="13" name="Picture 12" descr="005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-152400" y="3200400"/>
            <a:ext cx="626452" cy="723900"/>
          </a:xfrm>
          <a:prstGeom prst="rect">
            <a:avLst/>
          </a:prstGeom>
        </p:spPr>
      </p:pic>
      <p:pic>
        <p:nvPicPr>
          <p:cNvPr id="14" name="Picture 13" descr="vacation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284747" flipH="1">
            <a:off x="6640422" y="4151220"/>
            <a:ext cx="2628900" cy="1809750"/>
          </a:xfrm>
          <a:prstGeom prst="rect">
            <a:avLst/>
          </a:prstGeom>
        </p:spPr>
      </p:pic>
      <p:pic>
        <p:nvPicPr>
          <p:cNvPr id="15" name="Picture 14" descr="auto_animation_5 (1)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436442">
            <a:off x="7216462" y="4531218"/>
            <a:ext cx="1981200" cy="1435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xit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0"/>
                            </p:stCondLst>
                            <p:childTnLst>
                              <p:par>
                                <p:cTn id="43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2133600"/>
          </a:xfr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x-none" sz="4000" dirty="0" smtClean="0">
                <a:solidFill>
                  <a:schemeClr val="tx1"/>
                </a:solidFill>
              </a:rPr>
              <a:t>Кад улицу мораш прећи</a:t>
            </a:r>
            <a:r>
              <a:rPr lang="sr-Latn-CS" sz="4000" dirty="0" smtClean="0">
                <a:solidFill>
                  <a:schemeClr val="tx1"/>
                </a:solidFill>
              </a:rPr>
              <a:t>, </a:t>
            </a:r>
            <a:r>
              <a:rPr lang="x-none" sz="4000" dirty="0" smtClean="0">
                <a:solidFill>
                  <a:schemeClr val="tx1"/>
                </a:solidFill>
              </a:rPr>
              <a:t/>
            </a:r>
            <a:br>
              <a:rPr lang="x-none" sz="4000" dirty="0" smtClean="0">
                <a:solidFill>
                  <a:schemeClr val="tx1"/>
                </a:solidFill>
              </a:rPr>
            </a:br>
            <a:r>
              <a:rPr lang="x-none" sz="4000" dirty="0" smtClean="0">
                <a:solidFill>
                  <a:schemeClr val="tx1"/>
                </a:solidFill>
              </a:rPr>
              <a:t>тад</a:t>
            </a:r>
            <a:r>
              <a:rPr lang="sr-Latn-CS" sz="4000" dirty="0" smtClean="0">
                <a:solidFill>
                  <a:schemeClr val="tx1"/>
                </a:solidFill>
              </a:rPr>
              <a:t> </a:t>
            </a:r>
            <a:r>
              <a:rPr lang="x-none" sz="4000" dirty="0" smtClean="0">
                <a:solidFill>
                  <a:schemeClr val="tx1"/>
                </a:solidFill>
              </a:rPr>
              <a:t>п</a:t>
            </a:r>
            <a:r>
              <a:rPr lang="sr-Latn-CS" sz="4000" dirty="0" smtClean="0">
                <a:solidFill>
                  <a:schemeClr val="tx1"/>
                </a:solidFill>
              </a:rPr>
              <a:t>o </a:t>
            </a:r>
            <a:r>
              <a:rPr lang="x-none" sz="4000" dirty="0" smtClean="0">
                <a:solidFill>
                  <a:schemeClr val="tx1"/>
                </a:solidFill>
              </a:rPr>
              <a:t>бијелој</a:t>
            </a:r>
            <a:r>
              <a:rPr lang="sr-Latn-CS" sz="4000" dirty="0" smtClean="0">
                <a:solidFill>
                  <a:schemeClr val="tx1"/>
                </a:solidFill>
              </a:rPr>
              <a:t> </a:t>
            </a:r>
            <a:r>
              <a:rPr lang="x-none" sz="4000" b="1" dirty="0" smtClean="0">
                <a:solidFill>
                  <a:schemeClr val="tx1"/>
                </a:solidFill>
              </a:rPr>
              <a:t>зебри</a:t>
            </a:r>
            <a:r>
              <a:rPr lang="sr-Latn-CS" sz="4000" b="1" dirty="0" smtClean="0">
                <a:solidFill>
                  <a:schemeClr val="tx1"/>
                </a:solidFill>
              </a:rPr>
              <a:t> </a:t>
            </a:r>
            <a:r>
              <a:rPr lang="x-none" sz="4000" dirty="0" smtClean="0">
                <a:solidFill>
                  <a:schemeClr val="tx1"/>
                </a:solidFill>
              </a:rPr>
              <a:t>пођи</a:t>
            </a:r>
            <a:r>
              <a:rPr lang="sr-Latn-CS" sz="4000" dirty="0" smtClean="0">
                <a:solidFill>
                  <a:schemeClr val="tx1"/>
                </a:solidFill>
              </a:rPr>
              <a:t>, </a:t>
            </a:r>
            <a:r>
              <a:rPr lang="x-none" sz="4000" dirty="0" smtClean="0">
                <a:solidFill>
                  <a:schemeClr val="tx1"/>
                </a:solidFill>
              </a:rPr>
              <a:t/>
            </a:r>
            <a:br>
              <a:rPr lang="x-none" sz="4000" dirty="0" smtClean="0">
                <a:solidFill>
                  <a:schemeClr val="tx1"/>
                </a:solidFill>
              </a:rPr>
            </a:br>
            <a:r>
              <a:rPr lang="x-none" sz="4000" dirty="0" smtClean="0">
                <a:solidFill>
                  <a:schemeClr val="tx1"/>
                </a:solidFill>
              </a:rPr>
              <a:t>па безбједно</a:t>
            </a:r>
            <a:r>
              <a:rPr lang="sr-Latn-CS" sz="4000" dirty="0" smtClean="0">
                <a:solidFill>
                  <a:schemeClr val="tx1"/>
                </a:solidFill>
              </a:rPr>
              <a:t>, a </a:t>
            </a:r>
            <a:r>
              <a:rPr lang="x-none" sz="4000" dirty="0" smtClean="0">
                <a:solidFill>
                  <a:schemeClr val="tx1"/>
                </a:solidFill>
              </a:rPr>
              <a:t>и брз</a:t>
            </a:r>
            <a:r>
              <a:rPr lang="sr-Latn-CS" sz="4000" dirty="0" smtClean="0">
                <a:solidFill>
                  <a:schemeClr val="tx1"/>
                </a:solidFill>
              </a:rPr>
              <a:t>o, </a:t>
            </a:r>
            <a:r>
              <a:rPr lang="x-none" sz="4000" dirty="0" smtClean="0">
                <a:solidFill>
                  <a:schemeClr val="tx1"/>
                </a:solidFill>
              </a:rPr>
              <a:t/>
            </a:r>
            <a:br>
              <a:rPr lang="x-none" sz="4000" dirty="0" smtClean="0">
                <a:solidFill>
                  <a:schemeClr val="tx1"/>
                </a:solidFill>
              </a:rPr>
            </a:br>
            <a:r>
              <a:rPr lang="x-none" sz="4000" dirty="0" smtClean="0">
                <a:solidFill>
                  <a:schemeClr val="tx1"/>
                </a:solidFill>
              </a:rPr>
              <a:t>н</a:t>
            </a:r>
            <a:r>
              <a:rPr lang="sr-Latn-CS" sz="4000" dirty="0" smtClean="0">
                <a:solidFill>
                  <a:schemeClr val="tx1"/>
                </a:solidFill>
              </a:rPr>
              <a:t>a </a:t>
            </a:r>
            <a:r>
              <a:rPr lang="x-none" sz="4000" dirty="0" smtClean="0">
                <a:solidFill>
                  <a:schemeClr val="tx1"/>
                </a:solidFill>
              </a:rPr>
              <a:t>супротну </a:t>
            </a:r>
            <a:r>
              <a:rPr lang="sr-Latn-CS" sz="4000" dirty="0" smtClean="0">
                <a:solidFill>
                  <a:schemeClr val="tx1"/>
                </a:solidFill>
              </a:rPr>
              <a:t> </a:t>
            </a:r>
            <a:r>
              <a:rPr lang="x-none" sz="4000" dirty="0" smtClean="0">
                <a:solidFill>
                  <a:schemeClr val="tx1"/>
                </a:solidFill>
              </a:rPr>
              <a:t>страну</a:t>
            </a:r>
            <a:r>
              <a:rPr lang="sr-Latn-CS" sz="4000" dirty="0" smtClean="0">
                <a:solidFill>
                  <a:schemeClr val="tx1"/>
                </a:solidFill>
              </a:rPr>
              <a:t> </a:t>
            </a:r>
            <a:r>
              <a:rPr lang="x-none" sz="4000" dirty="0" smtClean="0">
                <a:solidFill>
                  <a:schemeClr val="tx1"/>
                </a:solidFill>
              </a:rPr>
              <a:t>дођи.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617008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000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3276600"/>
            <a:ext cx="478971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92019E-6 L -0.65122 -0.00555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533401"/>
            <a:ext cx="7239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x-none" sz="3600" dirty="0" smtClean="0"/>
              <a:t>Семафор је неуморан наизмјенице свјетла пали</a:t>
            </a:r>
            <a:r>
              <a:rPr lang="sr-Latn-CS" sz="3600" dirty="0" smtClean="0"/>
              <a:t>,</a:t>
            </a:r>
            <a:r>
              <a:rPr lang="x-none" sz="3600" dirty="0" smtClean="0"/>
              <a:t> пјешаци их разликују</a:t>
            </a:r>
            <a:r>
              <a:rPr lang="sr-Latn-CS" sz="3600" dirty="0" smtClean="0"/>
              <a:t> </a:t>
            </a:r>
            <a:r>
              <a:rPr lang="x-none" sz="3600" dirty="0" smtClean="0"/>
              <a:t>и</a:t>
            </a:r>
            <a:r>
              <a:rPr lang="sr-Latn-CS" sz="3600" dirty="0" smtClean="0"/>
              <a:t> </a:t>
            </a:r>
            <a:r>
              <a:rPr lang="x-none" sz="3600" dirty="0" smtClean="0"/>
              <a:t>одрасли а и мали.</a:t>
            </a:r>
            <a:endParaRPr lang="en-US" sz="36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895600"/>
            <a:ext cx="1752600" cy="3316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 flipV="1">
            <a:off x="5562600" y="3352800"/>
            <a:ext cx="457200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486400" y="2514600"/>
            <a:ext cx="5334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4381500" y="2552700"/>
            <a:ext cx="381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3429000" y="2362200"/>
            <a:ext cx="4572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V="1">
            <a:off x="3200400" y="3124200"/>
            <a:ext cx="3810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4914900" y="2476500"/>
            <a:ext cx="228600" cy="152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V="1">
            <a:off x="4076700" y="2476500"/>
            <a:ext cx="228600" cy="152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924800" cy="2133600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sr-Cyrl-CS" sz="3600" dirty="0" smtClean="0">
                <a:solidFill>
                  <a:schemeClr val="tx1"/>
                </a:solidFill>
              </a:rPr>
              <a:t>Улица се може прећи </a:t>
            </a:r>
            <a:br>
              <a:rPr lang="sr-Cyrl-CS" sz="3600" dirty="0" smtClean="0">
                <a:solidFill>
                  <a:schemeClr val="tx1"/>
                </a:solidFill>
              </a:rPr>
            </a:br>
            <a:r>
              <a:rPr lang="sr-Cyrl-CS" sz="3600" dirty="0" smtClean="0">
                <a:solidFill>
                  <a:schemeClr val="tx1"/>
                </a:solidFill>
              </a:rPr>
              <a:t>на </a:t>
            </a:r>
            <a:r>
              <a:rPr lang="sr-Cyrl-CS" sz="3600" b="1" dirty="0" smtClean="0">
                <a:solidFill>
                  <a:srgbClr val="00B050"/>
                </a:solidFill>
              </a:rPr>
              <a:t>зеленом</a:t>
            </a:r>
            <a:r>
              <a:rPr lang="sr-Cyrl-CS" sz="3600" dirty="0" smtClean="0">
                <a:solidFill>
                  <a:srgbClr val="66FF99"/>
                </a:solidFill>
              </a:rPr>
              <a:t> </a:t>
            </a:r>
            <a:r>
              <a:rPr lang="sr-Cyrl-CS" sz="3600" dirty="0" smtClean="0">
                <a:solidFill>
                  <a:schemeClr val="tx1"/>
                </a:solidFill>
              </a:rPr>
              <a:t> свјетлу само, </a:t>
            </a:r>
            <a:br>
              <a:rPr lang="sr-Cyrl-CS" sz="3600" dirty="0" smtClean="0">
                <a:solidFill>
                  <a:schemeClr val="tx1"/>
                </a:solidFill>
              </a:rPr>
            </a:br>
            <a:r>
              <a:rPr lang="sr-Cyrl-CS" sz="3600" b="1" dirty="0" smtClean="0">
                <a:solidFill>
                  <a:srgbClr val="FF0000"/>
                </a:solidFill>
              </a:rPr>
              <a:t>црвено</a:t>
            </a:r>
            <a:r>
              <a:rPr lang="sr-Cyrl-CS" sz="3600" dirty="0" smtClean="0">
                <a:solidFill>
                  <a:schemeClr val="tx1"/>
                </a:solidFill>
              </a:rPr>
              <a:t> нас зауставља </a:t>
            </a:r>
            <a:br>
              <a:rPr lang="sr-Cyrl-CS" sz="3600" dirty="0" smtClean="0">
                <a:solidFill>
                  <a:schemeClr val="tx1"/>
                </a:solidFill>
              </a:rPr>
            </a:br>
            <a:r>
              <a:rPr lang="sr-Cyrl-CS" sz="3600" dirty="0" smtClean="0">
                <a:solidFill>
                  <a:schemeClr val="tx1"/>
                </a:solidFill>
              </a:rPr>
              <a:t>у кретању-ми то знамо.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352800"/>
            <a:ext cx="30480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505200"/>
            <a:ext cx="2819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096000" y="2667001"/>
            <a:ext cx="1371600" cy="5847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sr-Cyrl-CS" sz="3200" dirty="0" smtClean="0">
                <a:solidFill>
                  <a:srgbClr val="00B050"/>
                </a:solidFill>
              </a:rPr>
              <a:t>КРЕНИ</a:t>
            </a:r>
            <a:endParaRPr lang="en-US" sz="3200" dirty="0">
              <a:solidFill>
                <a:srgbClr val="00B05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6172200" y="3200400"/>
            <a:ext cx="304800" cy="15240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5067300" y="3162300"/>
            <a:ext cx="3048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95800" y="26670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200" dirty="0" smtClean="0">
                <a:solidFill>
                  <a:srgbClr val="FF0000"/>
                </a:solidFill>
              </a:rPr>
              <a:t>СТАНИ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924800" cy="2209800"/>
          </a:xfrm>
          <a:noFill/>
        </p:spPr>
        <p:txBody>
          <a:bodyPr>
            <a:normAutofit fontScale="90000"/>
          </a:bodyPr>
          <a:lstStyle/>
          <a:p>
            <a:r>
              <a:rPr lang="sr-Cyrl-CS" dirty="0" smtClean="0"/>
              <a:t>Ако нема семафора </a:t>
            </a:r>
            <a:br>
              <a:rPr lang="sr-Cyrl-CS" dirty="0" smtClean="0"/>
            </a:br>
            <a:r>
              <a:rPr lang="sr-Cyrl-CS" dirty="0" smtClean="0"/>
              <a:t>нити било каквог знака, </a:t>
            </a:r>
            <a:br>
              <a:rPr lang="sr-Cyrl-CS" dirty="0" smtClean="0"/>
            </a:br>
            <a:r>
              <a:rPr lang="sr-Cyrl-CS" dirty="0" smtClean="0"/>
              <a:t>како да се пређе преко, </a:t>
            </a:r>
            <a:br>
              <a:rPr lang="sr-Cyrl-CS" dirty="0" smtClean="0"/>
            </a:br>
            <a:r>
              <a:rPr lang="sr-Cyrl-CS" dirty="0" smtClean="0"/>
              <a:t>ту одлука није лака.</a:t>
            </a:r>
            <a:endParaRPr lang="en-US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590800"/>
            <a:ext cx="291046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001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5562600"/>
            <a:ext cx="714375" cy="1038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534400" cy="2362200"/>
          </a:xfrm>
          <a:noFill/>
        </p:spPr>
        <p:txBody>
          <a:bodyPr>
            <a:normAutofit fontScale="90000"/>
          </a:bodyPr>
          <a:lstStyle/>
          <a:p>
            <a:r>
              <a:rPr lang="sr-Cyrl-CS" dirty="0" smtClean="0"/>
              <a:t>Ти погледај </a:t>
            </a:r>
            <a:r>
              <a:rPr lang="sr-Cyrl-CS" b="1" dirty="0" smtClean="0"/>
              <a:t>лијево - десно</a:t>
            </a:r>
            <a:r>
              <a:rPr lang="sr-Cyrl-CS" dirty="0" smtClean="0"/>
              <a:t>, да л’возило какво јури, </a:t>
            </a:r>
            <a:br>
              <a:rPr lang="sr-Cyrl-CS" dirty="0" smtClean="0"/>
            </a:br>
            <a:r>
              <a:rPr lang="sr-Cyrl-CS" dirty="0" smtClean="0"/>
              <a:t>па кад оно прво оде тада и ти преко жури.</a:t>
            </a:r>
            <a:endParaRPr lang="en-US" dirty="0"/>
          </a:p>
        </p:txBody>
      </p:sp>
      <p:pic>
        <p:nvPicPr>
          <p:cNvPr id="4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4286"/>
          <a:stretch>
            <a:fillRect/>
          </a:stretch>
        </p:blipFill>
        <p:spPr bwMode="auto">
          <a:xfrm>
            <a:off x="4191000" y="2743200"/>
            <a:ext cx="1260764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auto_animation_5 (1)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12619" flipH="1">
            <a:off x="170812" y="4842993"/>
            <a:ext cx="1839291" cy="1332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19981E-6 L 0 0.4329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2286000"/>
          </a:xfrm>
          <a:noFill/>
        </p:spPr>
        <p:txBody>
          <a:bodyPr>
            <a:noAutofit/>
          </a:bodyPr>
          <a:lstStyle/>
          <a:p>
            <a:r>
              <a:rPr lang="sr-Cyrl-CS" sz="4000" dirty="0" smtClean="0"/>
              <a:t>Погледај саобраћајца: </a:t>
            </a:r>
            <a:br>
              <a:rPr lang="sr-Cyrl-CS" sz="4000" dirty="0" smtClean="0"/>
            </a:br>
            <a:r>
              <a:rPr lang="sr-Cyrl-CS" sz="4000" dirty="0" smtClean="0"/>
              <a:t>у вис руку диже важно, </a:t>
            </a:r>
            <a:br>
              <a:rPr lang="sr-Cyrl-CS" sz="4000" dirty="0" smtClean="0"/>
            </a:br>
            <a:r>
              <a:rPr lang="sr-Cyrl-CS" sz="4000" dirty="0" smtClean="0"/>
              <a:t>саобраћај зауставља, </a:t>
            </a:r>
            <a:br>
              <a:rPr lang="sr-Cyrl-CS" sz="4000" dirty="0" smtClean="0"/>
            </a:br>
            <a:r>
              <a:rPr lang="sr-Cyrl-CS" sz="4000" dirty="0" smtClean="0"/>
              <a:t>у пиштаљку дува снажно.</a:t>
            </a:r>
            <a:endParaRPr lang="en-US" sz="40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200400"/>
            <a:ext cx="177641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MS900075054[1].wav">
            <a:hlinkClick r:id="" action="ppaction://media"/>
          </p:cNvPr>
          <p:cNvPicPr>
            <a:picLocks noRot="1" noChangeAspect="1"/>
          </p:cNvPicPr>
          <p:nvPr>
            <a:wavAudioFile r:embed="rId1" name="MS900075054[1].wav"/>
          </p:nvPr>
        </p:nvPicPr>
        <p:blipFill>
          <a:blip r:embed="rId4" cstate="print"/>
          <a:stretch>
            <a:fillRect/>
          </a:stretch>
        </p:blipFill>
        <p:spPr>
          <a:xfrm>
            <a:off x="4724400" y="4343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" repeatCount="5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73362"/>
          </a:xfrm>
          <a:noFill/>
        </p:spPr>
        <p:txBody>
          <a:bodyPr>
            <a:normAutofit/>
          </a:bodyPr>
          <a:lstStyle/>
          <a:p>
            <a:r>
              <a:rPr lang="sr-Cyrl-CS" sz="4000" dirty="0" smtClean="0"/>
              <a:t>Ова слика лијепо каже: </a:t>
            </a:r>
            <a:br>
              <a:rPr lang="sr-Cyrl-CS" sz="4000" dirty="0" smtClean="0"/>
            </a:br>
            <a:r>
              <a:rPr lang="sr-Cyrl-CS" sz="4000" dirty="0" smtClean="0"/>
              <a:t>док он руке тако држи </a:t>
            </a:r>
            <a:br>
              <a:rPr lang="sr-Cyrl-CS" sz="4000" dirty="0" smtClean="0"/>
            </a:br>
            <a:r>
              <a:rPr lang="sr-Cyrl-CS" sz="4000" dirty="0" smtClean="0"/>
              <a:t>слободан је пролаз теби, </a:t>
            </a:r>
            <a:br>
              <a:rPr lang="sr-Cyrl-CS" sz="4000" dirty="0" smtClean="0"/>
            </a:br>
            <a:r>
              <a:rPr lang="sr-Cyrl-CS" sz="4000" dirty="0" smtClean="0"/>
              <a:t>па од руку буди бржи.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3200400"/>
            <a:ext cx="17145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019800" y="4343400"/>
            <a:ext cx="15240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68562"/>
          </a:xfrm>
          <a:noFill/>
        </p:spPr>
        <p:txBody>
          <a:bodyPr>
            <a:normAutofit fontScale="90000"/>
          </a:bodyPr>
          <a:lstStyle/>
          <a:p>
            <a:r>
              <a:rPr lang="sr-Cyrl-CS" dirty="0" smtClean="0"/>
              <a:t>Добро памти шта ћу  рећи</a:t>
            </a:r>
            <a:r>
              <a:rPr lang="sr-Cyrl-CS" dirty="0"/>
              <a:t>:</a:t>
            </a:r>
            <a:r>
              <a:rPr lang="sr-Cyrl-CS" dirty="0" smtClean="0"/>
              <a:t> </a:t>
            </a:r>
            <a:br>
              <a:rPr lang="sr-Cyrl-CS" dirty="0" smtClean="0"/>
            </a:br>
            <a:r>
              <a:rPr lang="sr-Cyrl-CS" dirty="0" smtClean="0"/>
              <a:t>кад изађеш из аутобуса </a:t>
            </a:r>
            <a:br>
              <a:rPr lang="sr-Cyrl-CS" dirty="0" smtClean="0"/>
            </a:br>
            <a:r>
              <a:rPr lang="sr-Cyrl-CS" dirty="0" smtClean="0"/>
              <a:t>испред њега </a:t>
            </a:r>
            <a:br>
              <a:rPr lang="sr-Cyrl-CS" dirty="0" smtClean="0"/>
            </a:br>
            <a:r>
              <a:rPr lang="sr-Cyrl-CS" dirty="0" smtClean="0"/>
              <a:t>не смијеш прећи.</a:t>
            </a:r>
            <a:endParaRPr lang="en-US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657600"/>
            <a:ext cx="2771775" cy="203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419600"/>
            <a:ext cx="1285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92593E-6 L -0.23333 0.22223 " pathEditMode="relative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0.0007 L 0.23802 0.000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087562"/>
          </a:xfrm>
          <a:noFill/>
        </p:spPr>
        <p:txBody>
          <a:bodyPr>
            <a:normAutofit fontScale="90000"/>
          </a:bodyPr>
          <a:lstStyle/>
          <a:p>
            <a:r>
              <a:rPr lang="sr-Cyrl-CS" dirty="0" smtClean="0"/>
              <a:t>Вожња бициклом право је уживање, </a:t>
            </a:r>
            <a:br>
              <a:rPr lang="sr-Cyrl-CS" dirty="0" smtClean="0"/>
            </a:br>
            <a:r>
              <a:rPr lang="sr-Cyrl-CS" dirty="0" smtClean="0"/>
              <a:t>али </a:t>
            </a:r>
            <a:r>
              <a:rPr lang="sr-Cyrl-CS" dirty="0" smtClean="0">
                <a:solidFill>
                  <a:srgbClr val="C00000"/>
                </a:solidFill>
              </a:rPr>
              <a:t>не дозвољава  </a:t>
            </a:r>
            <a:r>
              <a:rPr lang="sr-Cyrl-CS" dirty="0" smtClean="0"/>
              <a:t/>
            </a:r>
            <a:br>
              <a:rPr lang="sr-Cyrl-CS" dirty="0" smtClean="0"/>
            </a:br>
            <a:r>
              <a:rPr lang="sr-Cyrl-CS" dirty="0" smtClean="0"/>
              <a:t>овакво понашање!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505200"/>
            <a:ext cx="4038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505200"/>
            <a:ext cx="2209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1905000" y="2667000"/>
            <a:ext cx="5943600" cy="335280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2057400" y="2590800"/>
            <a:ext cx="5486400" cy="350520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86200" y="5562600"/>
            <a:ext cx="5257800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  <a:noFill/>
        </p:spPr>
        <p:txBody>
          <a:bodyPr>
            <a:normAutofit fontScale="90000"/>
          </a:bodyPr>
          <a:lstStyle/>
          <a:p>
            <a:r>
              <a:rPr lang="sr-Cyrl-CS" dirty="0" smtClean="0"/>
              <a:t>Аутомобили ову стазу </a:t>
            </a:r>
            <a:br>
              <a:rPr lang="sr-Cyrl-CS" dirty="0" smtClean="0"/>
            </a:br>
            <a:r>
              <a:rPr lang="sr-Cyrl-CS" dirty="0" smtClean="0"/>
              <a:t>не користе, </a:t>
            </a:r>
            <a:br>
              <a:rPr lang="sr-Cyrl-CS" dirty="0" smtClean="0"/>
            </a:br>
            <a:r>
              <a:rPr lang="sr-Cyrl-CS" dirty="0" smtClean="0"/>
              <a:t>она је резервисана </a:t>
            </a:r>
            <a:br>
              <a:rPr lang="sr-Cyrl-CS" dirty="0" smtClean="0"/>
            </a:br>
            <a:r>
              <a:rPr lang="sr-Cyrl-CS" dirty="0" smtClean="0"/>
              <a:t>само за бициклисте!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86200" y="5410200"/>
            <a:ext cx="1219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5257800"/>
            <a:ext cx="904875" cy="12192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819400"/>
            <a:ext cx="3429000" cy="367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3206E-6 L 0.48385 -1.83206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O</a:t>
            </a:r>
            <a:r>
              <a:rPr lang="x-none" dirty="0" smtClean="0">
                <a:solidFill>
                  <a:schemeClr val="tx1"/>
                </a:solidFill>
              </a:rPr>
              <a:t>вo je важнo и добро запамти</a:t>
            </a:r>
            <a:r>
              <a:rPr lang="x-none" dirty="0">
                <a:solidFill>
                  <a:schemeClr val="tx1"/>
                </a:solidFill>
              </a:rPr>
              <a:t>:</a:t>
            </a:r>
            <a:r>
              <a:rPr lang="x-none" dirty="0" smtClean="0">
                <a:solidFill>
                  <a:schemeClr val="tx1"/>
                </a:solidFill>
              </a:rPr>
              <a:t> </a:t>
            </a:r>
            <a:br>
              <a:rPr lang="x-none" dirty="0" smtClean="0">
                <a:solidFill>
                  <a:schemeClr val="tx1"/>
                </a:solidFill>
              </a:rPr>
            </a:br>
            <a:r>
              <a:rPr lang="x-none" dirty="0" smtClean="0">
                <a:solidFill>
                  <a:srgbClr val="C00000"/>
                </a:solidFill>
              </a:rPr>
              <a:t>поред улице  се не смије играти! 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4138613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lowchart: Connector 6"/>
          <p:cNvSpPr/>
          <p:nvPr/>
        </p:nvSpPr>
        <p:spPr>
          <a:xfrm>
            <a:off x="6629400" y="5410200"/>
            <a:ext cx="990600" cy="9144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981200"/>
            <a:ext cx="3200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lowchart: Connector 5"/>
          <p:cNvSpPr/>
          <p:nvPr/>
        </p:nvSpPr>
        <p:spPr>
          <a:xfrm>
            <a:off x="6477000" y="6019800"/>
            <a:ext cx="457200" cy="457200"/>
          </a:xfrm>
          <a:prstGeom prst="flowChartConnector">
            <a:avLst/>
          </a:prstGeom>
          <a:solidFill>
            <a:srgbClr val="D2A000"/>
          </a:solidFill>
          <a:ln>
            <a:solidFill>
              <a:srgbClr val="D2A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1447800"/>
            <a:ext cx="9144000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3200" b="1" dirty="0" smtClean="0"/>
              <a:t>АКО ЛОПТА ИСКОЧИ </a:t>
            </a:r>
            <a:r>
              <a:rPr lang="x-none" sz="3200" b="1" smtClean="0"/>
              <a:t>НА УЛИЦУ СТАНИ </a:t>
            </a:r>
            <a:r>
              <a:rPr lang="sr-Latn-CS" sz="3200" b="1" dirty="0" smtClean="0"/>
              <a:t>- </a:t>
            </a:r>
            <a:r>
              <a:rPr lang="x-none" sz="3200" b="1" smtClean="0">
                <a:solidFill>
                  <a:srgbClr val="FF0000"/>
                </a:solidFill>
              </a:rPr>
              <a:t>СТОЈ</a:t>
            </a:r>
            <a:r>
              <a:rPr lang="x-none" sz="3200" b="1" dirty="0" smtClean="0"/>
              <a:t>, ТРЧАТИ ЗА ЊОМ НЕМОЈ!!!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4.87512E-6 C -0.26181 -0.01618 -0.27361 -0.03237 -0.2823 -0.02867 C -0.29098 -0.02497 -0.29462 0.02313 -0.30226 0.02267 C -0.3099 0.02221 -0.31719 -0.03237 -0.32848 -0.03075 C -0.33976 -0.02913 -0.35157 0.03146 -0.36997 0.03284 C -0.38837 0.03423 -0.42743 -0.01295 -0.43924 -0.02243 " pathEditMode="relative" rAng="0" ptsTypes="aaaa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6" grpId="1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4800600"/>
            <a:ext cx="9144000" cy="2057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981200"/>
          </a:xfrm>
          <a:noFill/>
        </p:spPr>
        <p:txBody>
          <a:bodyPr>
            <a:normAutofit/>
          </a:bodyPr>
          <a:lstStyle/>
          <a:p>
            <a:r>
              <a:rPr lang="x-none" sz="4000" smtClean="0"/>
              <a:t>К</a:t>
            </a:r>
            <a:r>
              <a:rPr lang="sr-Cyrl-CS" sz="4000" dirty="0" smtClean="0"/>
              <a:t>ада возачи немају гдје да паркирају, тада </a:t>
            </a:r>
            <a:r>
              <a:rPr lang="x-none" sz="4000" smtClean="0"/>
              <a:t>АУТА </a:t>
            </a:r>
            <a:r>
              <a:rPr lang="x-none" sz="4000" dirty="0" smtClean="0"/>
              <a:t>ЗАУСТАВЕ НА ТРОТОАРУ. 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0" y="3733800"/>
            <a:ext cx="9144000" cy="1143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200400"/>
            <a:ext cx="2362200" cy="16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57200" y="5562600"/>
            <a:ext cx="82296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sz="3200" b="1" dirty="0" smtClean="0"/>
              <a:t>ПАЖЉИВО ОСМОТРИ! АКО НЕМА ВОЗИЛА, НА КОЛОВОЗ СИЂИ И АУТО ЗАОБИЂИ</a:t>
            </a:r>
            <a:r>
              <a:rPr lang="x-none" b="1" dirty="0" smtClean="0"/>
              <a:t>.</a:t>
            </a:r>
            <a:endParaRPr lang="en-US" b="1" dirty="0"/>
          </a:p>
        </p:txBody>
      </p:sp>
      <p:pic>
        <p:nvPicPr>
          <p:cNvPr id="12" name="Content Placeholder 11" descr="0025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flipH="1">
            <a:off x="5181600" y="3048000"/>
            <a:ext cx="762000" cy="133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32 0.0428 L -0.16961 0.14967 C -0.20277 0.17419 -0.25277 0.18853 -0.30555 0.1913 C -0.36545 0.19454 -0.41354 0.18529 -0.44826 0.16424 L -0.61163 0.07356 " pathEditMode="relative" rAng="10666992" ptsTypes="FffFF">
                                      <p:cBhvr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" y="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839200" cy="2362200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x-none" dirty="0" smtClean="0">
                <a:solidFill>
                  <a:srgbClr val="7030A0"/>
                </a:solidFill>
              </a:rPr>
              <a:t>А сада на питање одговорите ви: </a:t>
            </a:r>
            <a:br>
              <a:rPr lang="x-none" dirty="0" smtClean="0">
                <a:solidFill>
                  <a:srgbClr val="7030A0"/>
                </a:solidFill>
              </a:rPr>
            </a:br>
            <a:r>
              <a:rPr lang="x-none" dirty="0" smtClean="0">
                <a:solidFill>
                  <a:srgbClr val="7030A0"/>
                </a:solidFill>
              </a:rPr>
              <a:t>да ли се улица, </a:t>
            </a:r>
            <a:br>
              <a:rPr lang="x-none" dirty="0" smtClean="0">
                <a:solidFill>
                  <a:srgbClr val="7030A0"/>
                </a:solidFill>
              </a:rPr>
            </a:br>
            <a:r>
              <a:rPr lang="x-none" dirty="0" smtClean="0">
                <a:solidFill>
                  <a:srgbClr val="7030A0"/>
                </a:solidFill>
              </a:rPr>
              <a:t>кад је ово свјетло, </a:t>
            </a:r>
            <a:br>
              <a:rPr lang="x-none" dirty="0" smtClean="0">
                <a:solidFill>
                  <a:srgbClr val="7030A0"/>
                </a:solidFill>
              </a:rPr>
            </a:br>
            <a:r>
              <a:rPr lang="x-none" dirty="0" smtClean="0">
                <a:solidFill>
                  <a:srgbClr val="7030A0"/>
                </a:solidFill>
              </a:rPr>
              <a:t>смије прелазити?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352800"/>
            <a:ext cx="15430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600200" y="3124200"/>
          <a:ext cx="1899138" cy="1181686"/>
        </p:xfrm>
        <a:graphic>
          <a:graphicData uri="http://schemas.openxmlformats.org/drawingml/2006/table">
            <a:tbl>
              <a:tblPr/>
              <a:tblGrid>
                <a:gridCol w="1899138"/>
              </a:tblGrid>
              <a:tr h="11816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3" name="Oval 22"/>
          <p:cNvSpPr/>
          <p:nvPr/>
        </p:nvSpPr>
        <p:spPr>
          <a:xfrm>
            <a:off x="2057400" y="52578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057400" y="43434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352800"/>
            <a:ext cx="1447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Oval 25"/>
          <p:cNvSpPr/>
          <p:nvPr/>
        </p:nvSpPr>
        <p:spPr>
          <a:xfrm>
            <a:off x="4419600" y="52578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419600" y="33528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200400"/>
            <a:ext cx="1600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Oval 28"/>
          <p:cNvSpPr/>
          <p:nvPr/>
        </p:nvSpPr>
        <p:spPr>
          <a:xfrm>
            <a:off x="6553200" y="32766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553200" y="42672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8229600" cy="1143000"/>
          </a:xfrm>
          <a:noFill/>
        </p:spPr>
        <p:txBody>
          <a:bodyPr>
            <a:normAutofit fontScale="90000"/>
          </a:bodyPr>
          <a:lstStyle/>
          <a:p>
            <a:r>
              <a:rPr lang="x-none" dirty="0" smtClean="0">
                <a:solidFill>
                  <a:srgbClr val="7030A0"/>
                </a:solidFill>
              </a:rPr>
              <a:t>ОВАЈ ЈЕ ЗАДАТАК ЛАК. ШТА НАМ КАЖЕ ОВАЈ ЗНАК?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Minus 4"/>
          <p:cNvSpPr/>
          <p:nvPr/>
        </p:nvSpPr>
        <p:spPr>
          <a:xfrm>
            <a:off x="2895600" y="1447800"/>
            <a:ext cx="4267200" cy="6019800"/>
          </a:xfrm>
          <a:prstGeom prst="mathMinus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 rot="5400000">
            <a:off x="3657600" y="4038600"/>
            <a:ext cx="1905000" cy="8382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 rot="5400000">
            <a:off x="4114800" y="4038600"/>
            <a:ext cx="1905000" cy="8382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8"/>
          <p:cNvSpPr/>
          <p:nvPr/>
        </p:nvSpPr>
        <p:spPr>
          <a:xfrm rot="5400000">
            <a:off x="4648200" y="4038600"/>
            <a:ext cx="1905000" cy="8382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 9"/>
          <p:cNvSpPr/>
          <p:nvPr/>
        </p:nvSpPr>
        <p:spPr>
          <a:xfrm rot="5400000">
            <a:off x="5181600" y="4038600"/>
            <a:ext cx="1905000" cy="8382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 rot="5400000">
            <a:off x="3124200" y="4038600"/>
            <a:ext cx="1905000" cy="8382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554162"/>
          </a:xfrm>
          <a:noFill/>
        </p:spPr>
        <p:txBody>
          <a:bodyPr/>
          <a:lstStyle/>
          <a:p>
            <a:r>
              <a:rPr lang="x-none" dirty="0" smtClean="0">
                <a:solidFill>
                  <a:srgbClr val="7030A0"/>
                </a:solidFill>
              </a:rPr>
              <a:t>Којом страном улице се крећемо ако нема тротоара?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x-none" dirty="0" smtClean="0"/>
              <a:t>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9718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35822" y="4056078"/>
            <a:ext cx="281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400" dirty="0" smtClean="0"/>
              <a:t>ЛИЈЕВОМ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5105400" y="40386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4000" dirty="0" smtClean="0"/>
              <a:t>ДЕСНОМ</a:t>
            </a:r>
            <a:endParaRPr lang="en-US" sz="40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1752600" y="3962400"/>
            <a:ext cx="281940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4076700" y="4457700"/>
            <a:ext cx="99060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1752600" y="4953000"/>
            <a:ext cx="281940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1257300" y="4457700"/>
            <a:ext cx="99060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124200"/>
            <a:ext cx="3124200" cy="2693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x-none" dirty="0" smtClean="0">
                <a:solidFill>
                  <a:srgbClr val="7030A0"/>
                </a:solidFill>
              </a:rPr>
              <a:t>Да ли се на овим сликама поштују саобраћајни прописи. Зашто?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667000"/>
            <a:ext cx="2895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5105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600" dirty="0" smtClean="0"/>
              <a:t>А</a:t>
            </a:r>
            <a:endParaRPr lang="en-US" sz="3600" dirty="0"/>
          </a:p>
        </p:txBody>
      </p:sp>
      <p:sp>
        <p:nvSpPr>
          <p:cNvPr id="7" name="Flowchart: Connector 6"/>
          <p:cNvSpPr/>
          <p:nvPr/>
        </p:nvSpPr>
        <p:spPr>
          <a:xfrm>
            <a:off x="6324600" y="3429000"/>
            <a:ext cx="152400" cy="228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 flipH="1" flipV="1">
            <a:off x="6438900" y="3314700"/>
            <a:ext cx="76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553200" y="3429000"/>
            <a:ext cx="228600" cy="76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57800" y="5029200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4000" dirty="0" smtClean="0"/>
              <a:t>Б</a:t>
            </a:r>
            <a:r>
              <a:rPr lang="x-none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1362"/>
          </a:xfrm>
          <a:noFill/>
        </p:spPr>
        <p:txBody>
          <a:bodyPr>
            <a:normAutofit/>
          </a:bodyPr>
          <a:lstStyle/>
          <a:p>
            <a:r>
              <a:rPr lang="x-none" sz="4000" dirty="0" smtClean="0">
                <a:solidFill>
                  <a:schemeClr val="accent3">
                    <a:lumMod val="50000"/>
                  </a:schemeClr>
                </a:solidFill>
              </a:rPr>
              <a:t>Саобраћајна правила није довољно у учионици знати, она се морају на улици поштовати. </a:t>
            </a:r>
            <a:r>
              <a:rPr lang="x-none" sz="4000" dirty="0" smtClean="0"/>
              <a:t/>
            </a:r>
            <a:br>
              <a:rPr lang="x-none" sz="4000" dirty="0" smtClean="0"/>
            </a:br>
            <a:r>
              <a:rPr lang="x-none" sz="4000" dirty="0" smtClean="0"/>
              <a:t/>
            </a:r>
            <a:br>
              <a:rPr lang="x-none" sz="4000" dirty="0" smtClean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37338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5400" dirty="0" smtClean="0">
                <a:solidFill>
                  <a:schemeClr val="accent3">
                    <a:lumMod val="50000"/>
                  </a:schemeClr>
                </a:solidFill>
              </a:rPr>
              <a:t>   </a:t>
            </a:r>
            <a:r>
              <a:rPr lang="x-none" sz="5400" dirty="0" smtClean="0">
                <a:solidFill>
                  <a:schemeClr val="accent5">
                    <a:lumMod val="50000"/>
                  </a:schemeClr>
                </a:solidFill>
              </a:rPr>
              <a:t>ПОШТУЈТЕ  ПРАВИЛА ! </a:t>
            </a:r>
            <a:endParaRPr lang="en-US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heme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Theme18</Template>
  <TotalTime>1339</TotalTime>
  <Words>211</Words>
  <Application>Microsoft Office PowerPoint</Application>
  <PresentationFormat>On-screen Show (4:3)</PresentationFormat>
  <Paragraphs>37</Paragraphs>
  <Slides>21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Theme18</vt:lpstr>
      <vt:lpstr>ПРИРОДА И ДРУШТВО РАЗРЕД: 3 ТЕМА : САОБРАЋАЈ</vt:lpstr>
      <vt:lpstr>Slide 2</vt:lpstr>
      <vt:lpstr>Кад изађеш на улицу,  правила се сјети стара: сви пјешаци корачају  десном страном тротоара.</vt:lpstr>
      <vt:lpstr>Ако нема тротоара,  а у школу желиш ићи,  тада иди лијевом страном  и безбиједно ти ћеш стићи.</vt:lpstr>
      <vt:lpstr>Кад улицу мораш прећи,  тад пo бијелој зебри пођи,  па безбједно, a и брзo,  нa супротну  страну дођи.</vt:lpstr>
      <vt:lpstr>Slide 6</vt:lpstr>
      <vt:lpstr>Улица се може прећи  на зеленом  свјетлу само,  црвено нас зауставља  у кретању-ми то знамо.</vt:lpstr>
      <vt:lpstr>Ако нема семафора  нити било каквог знака,  како да се пређе преко,  ту одлука није лака.</vt:lpstr>
      <vt:lpstr>Ти погледај лијево - десно, да л’возило какво јури,  па кад оно прво оде тада и ти преко жури.</vt:lpstr>
      <vt:lpstr>Погледај саобраћајца:  у вис руку диже важно,  саобраћај зауставља,  у пиштаљку дува снажно.</vt:lpstr>
      <vt:lpstr>Ова слика лијепо каже:  док он руке тако држи  слободан је пролаз теби,  па од руку буди бржи.</vt:lpstr>
      <vt:lpstr>Добро памти шта ћу  рећи:  кад изађеш из аутобуса  испред њега  не смијеш прећи.</vt:lpstr>
      <vt:lpstr>Вожња бициклом право је уживање,  али не дозвољава   овакво понашање!</vt:lpstr>
      <vt:lpstr>Аутомобили ову стазу  не користе,  она је резервисана  само за бициклисте!</vt:lpstr>
      <vt:lpstr>Oвo je важнo и добро запамти:  поред улице  се не смије играти! </vt:lpstr>
      <vt:lpstr>Када возачи немају гдје да паркирају, тада АУТА ЗАУСТАВЕ НА ТРОТОАРУ. </vt:lpstr>
      <vt:lpstr>А сада на питање одговорите ви:  да ли се улица,  кад је ово свјетло,  смије прелазити?</vt:lpstr>
      <vt:lpstr>ОВАЈ ЈЕ ЗАДАТАК ЛАК. ШТА НАМ КАЖЕ ОВАЈ ЗНАК?</vt:lpstr>
      <vt:lpstr>Којом страном улице се крећемо ако нема тротоара?</vt:lpstr>
      <vt:lpstr>Да ли се на овим сликама поштују саобраћајни прописи. Зашто?</vt:lpstr>
      <vt:lpstr>Саобраћајна правила није довољно у учионици знати, она се морају на улици поштовати.   </vt:lpstr>
    </vt:vector>
  </TitlesOfParts>
  <Company>mm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VEDRANA</cp:lastModifiedBy>
  <cp:revision>139</cp:revision>
  <dcterms:created xsi:type="dcterms:W3CDTF">2010-06-20T16:47:33Z</dcterms:created>
  <dcterms:modified xsi:type="dcterms:W3CDTF">2010-07-15T12:08:13Z</dcterms:modified>
</cp:coreProperties>
</file>