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activeX/activeX4.xml" ContentType="application/vnd.ms-office.activeX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activeX/activeX2.xml" ContentType="application/vnd.ms-office.activeX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ctiveX/activeX6.xml" ContentType="application/vnd.ms-office.activeX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activeX/activeX5.xml" ContentType="application/vnd.ms-office.activeX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3" r:id="rId3"/>
    <p:sldId id="299" r:id="rId4"/>
    <p:sldId id="284" r:id="rId5"/>
    <p:sldId id="300" r:id="rId6"/>
    <p:sldId id="302" r:id="rId7"/>
    <p:sldId id="285" r:id="rId8"/>
    <p:sldId id="286" r:id="rId9"/>
    <p:sldId id="295" r:id="rId10"/>
    <p:sldId id="297" r:id="rId11"/>
    <p:sldId id="296" r:id="rId12"/>
    <p:sldId id="298" r:id="rId13"/>
    <p:sldId id="301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0A0"/>
    <a:srgbClr val="993366"/>
    <a:srgbClr val="FF0066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5Yzm22n7ZQA&amp;feature/player_embedded"/>
  <ax:ocxPr ax:name="Src" ax:value="http://www.youtube.com/v/5Yzm22n7ZQA&amp;feature/player_embedd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wEAgm_WUHyo"/>
  <ax:ocxPr ax:name="Src" ax:value="http://www.youtube.com/v/wEAgm_WUHyo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xTACwSE6ep8&amp;feature/related"/>
  <ax:ocxPr ax:name="Src" ax:value="http://www.youtube.com/v/xTACwSE6ep8&amp;feature/relat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1i6hEbQ9j2w"/>
  <ax:ocxPr ax:name="Src" ax:value="http://www.youtube.com/v/1i6hEbQ9j2w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5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C23J9axqjvc&amp;feature/related"/>
  <ax:ocxPr ax:name="Src" ax:value="http://www.youtube.com/v/C23J9axqjvc&amp;feature/relat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activeX/activeX6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2700"/>
  <ax:ocxPr ax:name="_cy" ax:value="9525"/>
  <ax:ocxPr ax:name="FlashVars" ax:value=""/>
  <ax:ocxPr ax:name="Movie" ax:value="http://www.youtube.com/v/fWg3eRhW-yY&amp;feature/related"/>
  <ax:ocxPr ax:name="Src" ax:value="http://www.youtube.com/v/fWg3eRhW-yY&amp;feature/related"/>
  <ax:ocxPr ax:name="WMode" ax:value="Window"/>
  <ax:ocxPr ax:name="Play" ax:value="0"/>
  <ax:ocxPr ax:name="Loop" ax:value="0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A16DEDE-E9AE-4634-AAEC-8031C13A0708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3EBB90-7FBF-4733-8E7E-59980097D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4D52B51-DE6C-4A1D-8C4C-28875B87E6CB}" type="datetimeFigureOut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2D6C79C-C52B-40AC-8F0E-AAEFBBD16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BE730-10EA-41B4-96A1-E67BB7CFBE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881CC8-F6D3-49AA-BF88-1164EED2DEF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230F8A-B33D-4802-904E-E09F254C955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DEE796-14B2-44E7-92AA-419629EEB45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3788AC-03E2-4855-A636-966EDCBF6DB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472058-857C-4AA0-9FB5-2AB63A8BBE5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982CFE-0DE4-436F-BF39-DD086795D36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9B494E-8A02-48BD-8198-07C4C81F717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2FFFF5-E587-4360-9007-5D0ED66C97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38B654-CE90-4391-B81C-B3D2721686D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CF5CB2-7239-4B40-B3A4-1586C9C090C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9B605C-CDF8-47FD-B1E6-0CF50080375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8AB0BF-B211-4F1A-8D95-44CB735DF2D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15ECE3B-70A1-44A2-8005-F80B46AE1E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9876F064-6557-45D6-9B7B-30894970153D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601C1B51-F2CD-49BD-8DAE-31FCC9A1A7B1}" type="datetime1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188D85-F856-4D5B-8464-DA7BFF420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03E80BD7-3103-4DF4-9BF5-B5DB71DC0893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289572-DCBB-4EEF-B286-F110465BF2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1EA51-6CC8-4BAF-BE7A-7598AC3E3779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C55AB-F825-4F28-8DFA-5A5FD61B53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CF3E2-6EB4-482C-ABF6-8561E82A8118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578D6-695E-4EE4-A4BE-D805E4A62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4BBD6-4A4F-4430-A6A1-EFBEC7E3FC1B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101BF-324D-470F-87CA-CAB96D311B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E2ED2-E728-4844-A07D-3A6DF6833125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E107B-C07A-4795-BA54-AFC9500CC6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35AFF-EEB8-4E33-85DE-A6C816470062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1034B-C7F5-4739-A0CD-E196F44A3D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94B-53C3-44B2-A6D4-009BA94F7D22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4F5DA-ADAC-4FDF-9B95-38F965DCBD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2B6FD-60D5-4741-B92C-848F250A06C0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3C6E0-BD6C-4CD6-B43A-8FDC8002B3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E6F93-9866-4802-AE80-23875AF70644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C460F-3708-42E0-8A97-AFFF544BFF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B11CE-8643-4F1F-9C6E-A034042892EC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9ADC1-9CA4-420B-8509-6FDA8035FB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A2221-5116-454E-A903-757CF97DC72B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20E44-A551-4BEC-8A3E-A2FCBA7AF9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6439E-280B-44F1-B569-BED39A6255AB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8F8A5-CBA3-4340-8DAF-13153FB217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20F21-4A47-4EF2-BFF4-E74CD7A29C0C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04457-C7FE-4179-BCD3-32DA19047F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515371-4812-47BC-B366-674A5CF4BCEE}" type="datetime1">
              <a:rPr lang="en-US"/>
              <a:pPr>
                <a:defRPr/>
              </a:pPr>
              <a:t>10/2/2009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90BE2B-4E8D-4D4A-886E-8724D69C1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06562D2-8C1A-4B5A-8828-10316A14FD49}" type="datetime1">
              <a:rPr lang="en-US"/>
              <a:pPr>
                <a:defRPr/>
              </a:pPr>
              <a:t>10/2/2009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E68F801-4165-4ADC-A2EF-32015F82E5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  <p:sldLayoutId id="2147484177" r:id="rId12"/>
    <p:sldLayoutId id="2147484178" r:id="rId13"/>
    <p:sldLayoutId id="2147484179" r:id="rId14"/>
    <p:sldLayoutId id="2147484180" r:id="rId15"/>
    <p:sldLayoutId id="214748418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5.xml"/><Relationship Id="rId1" Type="http://schemas.openxmlformats.org/officeDocument/2006/relationships/vmlDrawing" Target="../drawings/vmlDrawing5.v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ontrol" Target="../activeX/activeX6.xml"/><Relationship Id="rId1" Type="http://schemas.openxmlformats.org/officeDocument/2006/relationships/vmlDrawing" Target="../drawings/vmlDrawing6.v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42938" y="4143375"/>
            <a:ext cx="8024812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Први светски рат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500563" y="4929188"/>
            <a:ext cx="4071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sr-Cyrl-CS" sz="2400"/>
              <a:t>1914</a:t>
            </a:r>
            <a:r>
              <a:rPr lang="en-US" sz="2400"/>
              <a:t>.</a:t>
            </a:r>
            <a:r>
              <a:rPr lang="sr-Cyrl-CS" sz="2400"/>
              <a:t> – 1918</a:t>
            </a:r>
            <a:r>
              <a:rPr lang="en-US" sz="2400"/>
              <a:t>.</a:t>
            </a:r>
            <a:r>
              <a:rPr lang="sr-Cyrl-CS" sz="2400"/>
              <a:t> год</a:t>
            </a:r>
            <a:r>
              <a:rPr lang="sr-Cyrl-CS"/>
              <a:t>.</a:t>
            </a:r>
            <a:endParaRPr lang="sr-Latn-CS"/>
          </a:p>
        </p:txBody>
      </p:sp>
      <p:pic>
        <p:nvPicPr>
          <p:cNvPr id="6" name="Picture 5" descr="srpskivojni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1856421"/>
            <a:ext cx="3500462" cy="2072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Serbian_retreat_WW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1857364"/>
            <a:ext cx="3289612" cy="2086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светски рат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7173" name="TextBox 8"/>
          <p:cNvSpPr txBox="1">
            <a:spLocks noChangeArrowheads="1"/>
          </p:cNvSpPr>
          <p:nvPr/>
        </p:nvSpPr>
        <p:spPr bwMode="auto">
          <a:xfrm>
            <a:off x="357188" y="1285875"/>
            <a:ext cx="7929562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Две значајне битке су обележиле почетак Првог светског рата из којих је </a:t>
            </a:r>
            <a:r>
              <a:rPr lang="sr-Cyrl-CS">
                <a:solidFill>
                  <a:srgbClr val="C00000"/>
                </a:solidFill>
              </a:rPr>
              <a:t>Србија изашла као победник.</a:t>
            </a:r>
          </a:p>
          <a:p>
            <a:pPr>
              <a:lnSpc>
                <a:spcPct val="120000"/>
              </a:lnSpc>
            </a:pPr>
            <a:endParaRPr lang="sr-Cyrl-CS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Битке су вођене између: </a:t>
            </a:r>
          </a:p>
          <a:p>
            <a:pPr>
              <a:lnSpc>
                <a:spcPct val="120000"/>
              </a:lnSpc>
            </a:pPr>
            <a:endParaRPr lang="sr-Cyrl-CS"/>
          </a:p>
          <a:p>
            <a:pPr>
              <a:lnSpc>
                <a:spcPct val="120000"/>
              </a:lnSpc>
            </a:pPr>
            <a:endParaRPr lang="sr-Latn-CS"/>
          </a:p>
        </p:txBody>
      </p:sp>
      <p:sp>
        <p:nvSpPr>
          <p:cNvPr id="11" name="TextBox 10"/>
          <p:cNvSpPr txBox="1"/>
          <p:nvPr/>
        </p:nvSpPr>
        <p:spPr>
          <a:xfrm>
            <a:off x="928688" y="3000375"/>
            <a:ext cx="2571750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sr-Cyrl-CS" sz="2000" dirty="0"/>
              <a:t>Аустроугарске</a:t>
            </a:r>
            <a:endParaRPr lang="sr-Latn-C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357813" y="3000375"/>
            <a:ext cx="2571750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sr-Cyrl-CS" sz="2000"/>
              <a:t>Краљевине Србије</a:t>
            </a:r>
            <a:endParaRPr lang="sr-Latn-CS" sz="2000" dirty="0"/>
          </a:p>
        </p:txBody>
      </p:sp>
      <p:pic>
        <p:nvPicPr>
          <p:cNvPr id="9" name="Picture 8" descr="648px-Flag_of_Austria-Hungary_1869-1918_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3" y="3714750"/>
            <a:ext cx="3429000" cy="2286000"/>
          </a:xfrm>
          <a:prstGeom prst="rect">
            <a:avLst/>
          </a:prstGeom>
          <a:ln w="38100" cap="sq">
            <a:solidFill>
              <a:schemeClr val="bg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800px-Flag_of_Serbia_%281882-1918%29_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3" y="3714750"/>
            <a:ext cx="3500437" cy="2332038"/>
          </a:xfrm>
          <a:prstGeom prst="rect">
            <a:avLst/>
          </a:prstGeom>
          <a:ln w="38100" cap="sq">
            <a:solidFill>
              <a:srgbClr val="A0A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светски рат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0" name="TextBox 9"/>
          <p:cNvSpPr txBox="1"/>
          <p:nvPr/>
        </p:nvSpPr>
        <p:spPr>
          <a:xfrm>
            <a:off x="285750" y="1214438"/>
            <a:ext cx="8072438" cy="1477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Задатак:</a:t>
            </a:r>
          </a:p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Пажљиво пратите филм како бисте открили које две битке су обележиле почетак Првог светског рата!</a:t>
            </a:r>
          </a:p>
          <a:p>
            <a:pPr>
              <a:defRPr/>
            </a:pPr>
            <a:endParaRPr lang="sr-Latn-CS" dirty="0"/>
          </a:p>
        </p:txBody>
      </p:sp>
      <p:sp>
        <p:nvSpPr>
          <p:cNvPr id="14" name="Action Button: Movie 13">
            <a:hlinkClick r:id="" action="ppaction://noaction" highlightClick="1"/>
          </p:cNvPr>
          <p:cNvSpPr/>
          <p:nvPr/>
        </p:nvSpPr>
        <p:spPr>
          <a:xfrm>
            <a:off x="7143750" y="2143125"/>
            <a:ext cx="857250" cy="428625"/>
          </a:xfrm>
          <a:prstGeom prst="actionButtonMovi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  <p:controls>
      <p:control spid="1026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светски рат</a:t>
            </a:r>
            <a:endParaRPr lang="en-US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221" name="TextBox 9"/>
          <p:cNvSpPr txBox="1">
            <a:spLocks noChangeArrowheads="1"/>
          </p:cNvSpPr>
          <p:nvPr/>
        </p:nvSpPr>
        <p:spPr bwMode="auto">
          <a:xfrm>
            <a:off x="214313" y="1930400"/>
            <a:ext cx="39290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/>
              <a:t>Време: 16. август – 20. август</a:t>
            </a:r>
          </a:p>
          <a:p>
            <a:pPr>
              <a:lnSpc>
                <a:spcPct val="150000"/>
              </a:lnSpc>
            </a:pPr>
            <a:r>
              <a:rPr lang="ru-RU" sz="1600"/>
              <a:t>Место: планина Цер</a:t>
            </a:r>
          </a:p>
          <a:p>
            <a:pPr>
              <a:lnSpc>
                <a:spcPct val="150000"/>
              </a:lnSpc>
            </a:pPr>
            <a:r>
              <a:rPr lang="ru-RU" sz="1600"/>
              <a:t>Узрок битке: промене у територији</a:t>
            </a:r>
          </a:p>
          <a:p>
            <a:pPr>
              <a:lnSpc>
                <a:spcPct val="150000"/>
              </a:lnSpc>
            </a:pPr>
            <a:r>
              <a:rPr lang="ru-RU" sz="1600"/>
              <a:t>Српски заповедник: Степа Степановић</a:t>
            </a:r>
            <a:endParaRPr lang="sr-Cyrl-CS" sz="1600"/>
          </a:p>
        </p:txBody>
      </p:sp>
      <p:sp>
        <p:nvSpPr>
          <p:cNvPr id="11" name="TextBox 10"/>
          <p:cNvSpPr txBox="1"/>
          <p:nvPr/>
        </p:nvSpPr>
        <p:spPr>
          <a:xfrm>
            <a:off x="285750" y="1285875"/>
            <a:ext cx="3357563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sr-Cyrl-CS" sz="2000" dirty="0"/>
              <a:t>ЦЕРСКА БИТКА 1914.год.</a:t>
            </a:r>
            <a:endParaRPr lang="sr-Latn-C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429125" y="1295400"/>
            <a:ext cx="3571875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sr-Cyrl-CS" sz="2000" dirty="0"/>
              <a:t>КОЛУБАРСКА  БИТКА 1914.год.</a:t>
            </a:r>
            <a:endParaRPr lang="sr-Latn-CS" sz="2000" dirty="0"/>
          </a:p>
        </p:txBody>
      </p:sp>
      <p:pic>
        <p:nvPicPr>
          <p:cNvPr id="13" name="Picture 12" descr="648px-Flag_of_Austria-Hungary_1869-1918_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0" y="357188"/>
            <a:ext cx="1000125" cy="66675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 descr="800px-Flag_of_Serbia_%281882-1918%29_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0" y="357188"/>
            <a:ext cx="1000125" cy="66675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226" name="TextBox 17"/>
          <p:cNvSpPr txBox="1">
            <a:spLocks noChangeArrowheads="1"/>
          </p:cNvSpPr>
          <p:nvPr/>
        </p:nvSpPr>
        <p:spPr bwMode="auto">
          <a:xfrm>
            <a:off x="4357688" y="1906588"/>
            <a:ext cx="38576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/>
              <a:t>Време: 16. новембра – 15. децембра</a:t>
            </a:r>
          </a:p>
          <a:p>
            <a:pPr>
              <a:lnSpc>
                <a:spcPct val="150000"/>
              </a:lnSpc>
            </a:pPr>
            <a:r>
              <a:rPr lang="ru-RU" sz="1600"/>
              <a:t>Локација: око Колубаре и Сувобора</a:t>
            </a:r>
          </a:p>
          <a:p>
            <a:pPr>
              <a:lnSpc>
                <a:spcPct val="150000"/>
              </a:lnSpc>
            </a:pPr>
            <a:r>
              <a:rPr lang="ru-RU" sz="1600"/>
              <a:t>Узрок битке: промене у територији</a:t>
            </a:r>
          </a:p>
          <a:p>
            <a:pPr>
              <a:lnSpc>
                <a:spcPct val="150000"/>
              </a:lnSpc>
            </a:pPr>
            <a:r>
              <a:rPr lang="ru-RU" sz="1600"/>
              <a:t>Српски заповеднци: Живојин Мишић и Радомир Путник</a:t>
            </a:r>
            <a:endParaRPr lang="sr-Cyrl-CS" sz="1600"/>
          </a:p>
          <a:p>
            <a:pPr>
              <a:lnSpc>
                <a:spcPct val="150000"/>
              </a:lnSpc>
            </a:pPr>
            <a:endParaRPr lang="sr-Latn-CS" sz="1600"/>
          </a:p>
        </p:txBody>
      </p:sp>
      <p:pic>
        <p:nvPicPr>
          <p:cNvPr id="9227" name="Picture 18" descr="untitled.bmp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3929063"/>
            <a:ext cx="1946275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9" descr="misic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50" y="3929063"/>
            <a:ext cx="207486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20" descr="Putnik.bmp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3929063"/>
            <a:ext cx="1905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TextBox 13"/>
          <p:cNvSpPr txBox="1">
            <a:spLocks noChangeArrowheads="1"/>
          </p:cNvSpPr>
          <p:nvPr/>
        </p:nvSpPr>
        <p:spPr bwMode="auto">
          <a:xfrm>
            <a:off x="285750" y="6500813"/>
            <a:ext cx="2643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Степа Степановић</a:t>
            </a:r>
            <a:endParaRPr lang="sr-Latn-CS" sz="1400"/>
          </a:p>
        </p:txBody>
      </p:sp>
      <p:sp>
        <p:nvSpPr>
          <p:cNvPr id="9231" name="TextBox 13"/>
          <p:cNvSpPr txBox="1">
            <a:spLocks noChangeArrowheads="1"/>
          </p:cNvSpPr>
          <p:nvPr/>
        </p:nvSpPr>
        <p:spPr bwMode="auto">
          <a:xfrm>
            <a:off x="2857500" y="6478588"/>
            <a:ext cx="2643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Живојин Мишић</a:t>
            </a:r>
            <a:endParaRPr lang="sr-Latn-CS" sz="1400"/>
          </a:p>
        </p:txBody>
      </p:sp>
      <p:sp>
        <p:nvSpPr>
          <p:cNvPr id="9232" name="TextBox 13"/>
          <p:cNvSpPr txBox="1">
            <a:spLocks noChangeArrowheads="1"/>
          </p:cNvSpPr>
          <p:nvPr/>
        </p:nvSpPr>
        <p:spPr bwMode="auto">
          <a:xfrm>
            <a:off x="5357813" y="6478588"/>
            <a:ext cx="2643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Радомир Путник</a:t>
            </a:r>
            <a:endParaRPr lang="sr-Latn-C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Повлачење Срба и прелазак преко Албаније</a:t>
            </a:r>
            <a:endParaRPr lang="en-US" sz="3200" b="0" dirty="0"/>
          </a:p>
        </p:txBody>
      </p:sp>
      <p:sp>
        <p:nvSpPr>
          <p:cNvPr id="14" name="Rectangle 13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357188" y="1504950"/>
            <a:ext cx="80724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>
                <a:solidFill>
                  <a:srgbClr val="C00000"/>
                </a:solidFill>
              </a:rPr>
              <a:t>Напад аустоугарске, немачке и бугарске војске </a:t>
            </a:r>
            <a:r>
              <a:rPr lang="sr-Cyrl-CS"/>
              <a:t>био је веома снажан. Српска војска, која је била ослабљена балканским ратовима, повлачила се према југу, пут Косова поља, преко Албаније до луке Драч и даље ....</a:t>
            </a:r>
            <a:endParaRPr lang="sr-Latn-CS"/>
          </a:p>
        </p:txBody>
      </p:sp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428625" y="3005138"/>
            <a:ext cx="7929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Прелазак преко </a:t>
            </a:r>
            <a:r>
              <a:rPr lang="sr-Cyrl-CS">
                <a:solidFill>
                  <a:srgbClr val="C00000"/>
                </a:solidFill>
              </a:rPr>
              <a:t>Албанских планина у периоду од новембра до фебруара 1915. год. </a:t>
            </a:r>
            <a:r>
              <a:rPr lang="sr-Cyrl-CS"/>
              <a:t>најтеже је </a:t>
            </a:r>
            <a:r>
              <a:rPr lang="sr-Cyrl-CS">
                <a:solidFill>
                  <a:srgbClr val="C00000"/>
                </a:solidFill>
              </a:rPr>
              <a:t>страдање једног народа, </a:t>
            </a:r>
            <a:r>
              <a:rPr lang="sr-Cyrl-CS"/>
              <a:t>за које је историја до тада знала.</a:t>
            </a:r>
            <a:endParaRPr lang="sr-Latn-CS"/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428625" y="4357688"/>
            <a:ext cx="7929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На челу избегличке колоне  налазио се </a:t>
            </a:r>
            <a:r>
              <a:rPr lang="sr-Cyrl-CS">
                <a:solidFill>
                  <a:srgbClr val="C00000"/>
                </a:solidFill>
              </a:rPr>
              <a:t>престолонаследник Александар Карађорђевић, краљ Петар</a:t>
            </a:r>
            <a:r>
              <a:rPr lang="sr-Cyrl-CS"/>
              <a:t>, министри, познати књижевници, сликари, за њима војници, обичан народ, жене, деца ...</a:t>
            </a:r>
            <a:endParaRPr lang="sr-Latn-CS"/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357188" y="5643563"/>
            <a:ext cx="7929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У избеглиштво је кренуло више од </a:t>
            </a:r>
            <a:r>
              <a:rPr lang="sr-Cyrl-CS">
                <a:solidFill>
                  <a:srgbClr val="C00000"/>
                </a:solidFill>
              </a:rPr>
              <a:t>400.000 Срба </a:t>
            </a:r>
            <a:r>
              <a:rPr lang="sr-Cyrl-CS"/>
              <a:t>... Од глади, болести, зиме, разбојника,  </a:t>
            </a:r>
            <a:r>
              <a:rPr lang="sr-Cyrl-CS">
                <a:solidFill>
                  <a:srgbClr val="C00000"/>
                </a:solidFill>
              </a:rPr>
              <a:t>страдало је око 240.000 људи! </a:t>
            </a:r>
            <a:endParaRPr lang="sr-Latn-CS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Прелазак преко Албаније</a:t>
            </a:r>
            <a:endParaRPr lang="en-US" sz="3200" b="0" dirty="0"/>
          </a:p>
        </p:txBody>
      </p:sp>
      <p:sp>
        <p:nvSpPr>
          <p:cNvPr id="14" name="Rectangle 13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  <p:controls>
      <p:control spid="2050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Први светски рат</a:t>
            </a:r>
            <a:endParaRPr lang="en-US" sz="3200" b="0" dirty="0"/>
          </a:p>
        </p:txBody>
      </p:sp>
      <p:sp>
        <p:nvSpPr>
          <p:cNvPr id="14" name="Rectangle 13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2293" name="TextBox 8"/>
          <p:cNvSpPr txBox="1">
            <a:spLocks noChangeArrowheads="1"/>
          </p:cNvSpPr>
          <p:nvPr/>
        </p:nvSpPr>
        <p:spPr bwMode="auto">
          <a:xfrm>
            <a:off x="285750" y="2857500"/>
            <a:ext cx="8358188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sr-Cyrl-CS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Ко су били савезници српске војске у Првом светском рату?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Како је завршено повлачење Срба преко Албаније?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Где је измештена српска држава у време Првог светског рата?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Шта је Плава гробница?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Како је изгледао боравак избеглих Срба у туђини?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Ко је помогао опоравак српске војске?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Које знаменит</a:t>
            </a:r>
            <a:r>
              <a:rPr lang="en-US"/>
              <a:t>e</a:t>
            </a:r>
            <a:r>
              <a:rPr lang="sr-Cyrl-CS"/>
              <a:t> личности су прошле албанску голготу?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Која борба је донела Србији ослобађање од Аустроугарске власти?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/>
              <a:t> Где се налазе гробља и споменици српских војника страдалих у Првом светском рату?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5750" y="1214438"/>
            <a:ext cx="8001000" cy="1477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Задатак:</a:t>
            </a:r>
          </a:p>
          <a:p>
            <a:pPr algn="just">
              <a:lnSpc>
                <a:spcPct val="120000"/>
              </a:lnSpc>
              <a:defRPr/>
            </a:pPr>
            <a:r>
              <a:rPr lang="sr-Cyrl-CS" sz="2000" dirty="0"/>
              <a:t>Пажљиво пратите филмове како бисте открили одговоре на следећа питања. О датим питањима ћете касније водити разговор!</a:t>
            </a:r>
          </a:p>
          <a:p>
            <a:pPr>
              <a:defRPr/>
            </a:pPr>
            <a:endParaRPr lang="sr-Latn-CS" dirty="0"/>
          </a:p>
        </p:txBody>
      </p:sp>
      <p:sp>
        <p:nvSpPr>
          <p:cNvPr id="17" name="Action Button: Movie 16">
            <a:hlinkClick r:id="" action="ppaction://noaction" highlightClick="1"/>
          </p:cNvPr>
          <p:cNvSpPr/>
          <p:nvPr/>
        </p:nvSpPr>
        <p:spPr>
          <a:xfrm>
            <a:off x="7143750" y="2214563"/>
            <a:ext cx="857250" cy="428625"/>
          </a:xfrm>
          <a:prstGeom prst="actionButtonMovi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 на грчком острву Крф</a:t>
            </a:r>
            <a:endParaRPr lang="en-US" sz="3200" b="0" dirty="0"/>
          </a:p>
        </p:txBody>
      </p:sp>
      <p:sp>
        <p:nvSpPr>
          <p:cNvPr id="12" name="Rectangle 11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6" name="TextBox 5"/>
          <p:cNvSpPr txBox="1"/>
          <p:nvPr/>
        </p:nvSpPr>
        <p:spPr>
          <a:xfrm>
            <a:off x="285750" y="1143000"/>
            <a:ext cx="8286750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Где се уз помоћ савезничких бродова искрцала српска војска након преласка Албаније?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Како се назива острво,  на којем су настале болнице за прихватање болесних Срба?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У каквом стању су се налазили српски војници?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Где је сахрањено 1.200 страдалих војника?</a:t>
            </a:r>
          </a:p>
          <a:p>
            <a:pPr>
              <a:defRPr/>
            </a:pPr>
            <a:endParaRPr lang="sr-Cyrl-CS" sz="2000" dirty="0">
              <a:latin typeface="+mj-lt"/>
            </a:endParaRPr>
          </a:p>
          <a:p>
            <a:pPr>
              <a:defRPr/>
            </a:pPr>
            <a:endParaRPr lang="sr-Latn-CS" sz="2000" dirty="0">
              <a:latin typeface="+mj-lt"/>
            </a:endParaRPr>
          </a:p>
        </p:txBody>
      </p:sp>
    </p:spTree>
    <p:controls>
      <p:control spid="3074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Плава гробница</a:t>
            </a:r>
            <a:endParaRPr lang="en-US" sz="3200" b="0" dirty="0"/>
          </a:p>
        </p:txBody>
      </p:sp>
      <p:sp>
        <p:nvSpPr>
          <p:cNvPr id="12" name="Rectangle 11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7" name="TextBox 6"/>
          <p:cNvSpPr txBox="1"/>
          <p:nvPr/>
        </p:nvSpPr>
        <p:spPr>
          <a:xfrm>
            <a:off x="285750" y="1357313"/>
            <a:ext cx="8072438" cy="1878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Каква осећања код Вас изазива песма коју сте чули?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Како је настала ова песма?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Због чега је 6.000 тела, умрлих српских војника бачено у море?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Како се назива то место?</a:t>
            </a:r>
          </a:p>
          <a:p>
            <a:pPr>
              <a:defRPr/>
            </a:pPr>
            <a:endParaRPr lang="sr-Cyrl-CS" dirty="0"/>
          </a:p>
          <a:p>
            <a:pPr>
              <a:defRPr/>
            </a:pPr>
            <a:endParaRPr lang="sr-Latn-CS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7158" y="6215082"/>
            <a:ext cx="7429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 dirty="0"/>
              <a:t>Због чега песник  жели да заустави бродове који овуда плове?</a:t>
            </a:r>
            <a:endParaRPr lang="sr-Latn-CS" dirty="0"/>
          </a:p>
        </p:txBody>
      </p:sp>
    </p:spTree>
    <p:controls>
      <p:control spid="5122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Опоравак српске војске на Крфу</a:t>
            </a:r>
            <a:endParaRPr lang="en-US" sz="3200" b="0" dirty="0"/>
          </a:p>
        </p:txBody>
      </p:sp>
      <p:sp>
        <p:nvSpPr>
          <p:cNvPr id="12" name="Rectangle 11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6" name="TextBox 5"/>
          <p:cNvSpPr txBox="1"/>
          <p:nvPr/>
        </p:nvSpPr>
        <p:spPr>
          <a:xfrm>
            <a:off x="285750" y="1357313"/>
            <a:ext cx="8072438" cy="1878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Које савезничке снаге су помогле опоравак српске војске на Крфу?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Како се понашала српска војска?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Која песма је настала у то време и због чега?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Које познате личности су боравиле на Крфу 1915.год.?</a:t>
            </a:r>
          </a:p>
          <a:p>
            <a:pPr>
              <a:defRPr/>
            </a:pPr>
            <a:endParaRPr lang="sr-Cyrl-CS" dirty="0"/>
          </a:p>
          <a:p>
            <a:pPr>
              <a:defRPr/>
            </a:pPr>
            <a:endParaRPr lang="sr-Latn-CS" dirty="0"/>
          </a:p>
        </p:txBody>
      </p:sp>
    </p:spTree>
    <p:controls>
      <p:control spid="4098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Повратак српске војске</a:t>
            </a:r>
            <a:endParaRPr lang="en-US" sz="3200" b="0" dirty="0"/>
          </a:p>
        </p:txBody>
      </p:sp>
      <p:sp>
        <p:nvSpPr>
          <p:cNvPr id="12" name="Rectangle 11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6" name="TextBox 5"/>
          <p:cNvSpPr txBox="1"/>
          <p:nvPr/>
        </p:nvSpPr>
        <p:spPr>
          <a:xfrm>
            <a:off x="285750" y="1357313"/>
            <a:ext cx="8072438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Где су савезнички бродови превезли опорављене српске војнике?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r-Cyrl-CS" sz="2000" dirty="0">
                <a:latin typeface="+mj-lt"/>
              </a:rPr>
              <a:t> Где се налазе споменици и гробља страдалих српских војника у Првом светском рату?</a:t>
            </a:r>
            <a:endParaRPr lang="sr-Cyrl-CS" dirty="0"/>
          </a:p>
          <a:p>
            <a:pPr>
              <a:defRPr/>
            </a:pPr>
            <a:endParaRPr lang="sr-Latn-CS" dirty="0"/>
          </a:p>
        </p:txBody>
      </p:sp>
    </p:spTree>
    <p:controls>
      <p:control spid="6146" name="ShockwaveFlash1" r:id="rId2" imgW="4571429" imgH="3428571"/>
    </p:controls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619125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Солунски фронт - ослобођење Србије</a:t>
            </a:r>
            <a:endParaRPr lang="en-US" sz="3200" b="0" dirty="0"/>
          </a:p>
        </p:txBody>
      </p:sp>
      <p:sp>
        <p:nvSpPr>
          <p:cNvPr id="12" name="Rectangle 11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7413" name="Picture 4" descr="ProbojMap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2643188"/>
            <a:ext cx="674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285750" y="1357313"/>
            <a:ext cx="8072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/>
              <a:t>Борбе на солунском фронту вођене су за ослобођење српске земље од </a:t>
            </a:r>
            <a:r>
              <a:rPr lang="sr-Cyrl-CS">
                <a:solidFill>
                  <a:srgbClr val="C00000"/>
                </a:solidFill>
              </a:rPr>
              <a:t>аустроугарске, немачке и бугарске војске</a:t>
            </a:r>
            <a:r>
              <a:rPr lang="sr-Cyrl-CS"/>
              <a:t>. Српске снаге предводили су : војвода </a:t>
            </a:r>
            <a:r>
              <a:rPr lang="sr-Cyrl-CS">
                <a:solidFill>
                  <a:srgbClr val="C00000"/>
                </a:solidFill>
              </a:rPr>
              <a:t>Степа Степановић, Живојин Мишић </a:t>
            </a:r>
            <a:r>
              <a:rPr lang="sr-Cyrl-CS"/>
              <a:t> и генерал </a:t>
            </a:r>
            <a:r>
              <a:rPr lang="sr-Cyrl-CS">
                <a:solidFill>
                  <a:srgbClr val="C00000"/>
                </a:solidFill>
              </a:rPr>
              <a:t>Петар Бојовић</a:t>
            </a:r>
            <a:r>
              <a:rPr lang="sr-Cyrl-CS"/>
              <a:t>. </a:t>
            </a:r>
          </a:p>
          <a:p>
            <a:r>
              <a:rPr lang="sr-Cyrl-CS"/>
              <a:t> </a:t>
            </a:r>
            <a:endParaRPr lang="sr-Latn-C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57188" y="5429250"/>
            <a:ext cx="8072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CS">
                <a:solidFill>
                  <a:srgbClr val="C00000"/>
                </a:solidFill>
              </a:rPr>
              <a:t>Уз помоћ савезника</a:t>
            </a:r>
            <a:r>
              <a:rPr lang="sr-Cyrl-CS"/>
              <a:t>, </a:t>
            </a:r>
            <a:r>
              <a:rPr lang="sr-Cyrl-CS">
                <a:solidFill>
                  <a:srgbClr val="C00000"/>
                </a:solidFill>
              </a:rPr>
              <a:t>српска војска је до 1918. год. ослободила све окупиране територије</a:t>
            </a:r>
            <a:r>
              <a:rPr lang="sr-Cyrl-CS"/>
              <a:t>!</a:t>
            </a: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Краљ  Петар  Карађорђрвић</a:t>
            </a: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2800" b="0" dirty="0" smtClean="0"/>
              <a:t>Проглашење Краљевине Срба, Хрвата и Словенаца.</a:t>
            </a:r>
            <a:endParaRPr lang="en-US" sz="2800" b="0" dirty="0"/>
          </a:p>
        </p:txBody>
      </p:sp>
      <p:sp>
        <p:nvSpPr>
          <p:cNvPr id="12" name="Rectangle 11"/>
          <p:cNvSpPr/>
          <p:nvPr/>
        </p:nvSpPr>
        <p:spPr>
          <a:xfrm>
            <a:off x="7500938" y="6143625"/>
            <a:ext cx="1000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357188" y="1785938"/>
            <a:ext cx="4572000" cy="43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sr-Cyrl-CS"/>
              <a:t>Након ослобођења Србије, престолонаследник  </a:t>
            </a:r>
            <a:r>
              <a:rPr lang="sr-Cyrl-CS">
                <a:solidFill>
                  <a:srgbClr val="C00000"/>
                </a:solidFill>
              </a:rPr>
              <a:t>Александар Карађорђевић, прогласио је уједињење Срба, Хрвата и Словенаца у једну државу, </a:t>
            </a:r>
            <a:r>
              <a:rPr lang="en-US">
                <a:solidFill>
                  <a:srgbClr val="C00000"/>
                </a:solidFill>
              </a:rPr>
              <a:t>1. </a:t>
            </a:r>
            <a:r>
              <a:rPr lang="sr-Cyrl-CS">
                <a:solidFill>
                  <a:srgbClr val="C00000"/>
                </a:solidFill>
              </a:rPr>
              <a:t>децембра </a:t>
            </a:r>
            <a:r>
              <a:rPr lang="en-US">
                <a:solidFill>
                  <a:srgbClr val="C00000"/>
                </a:solidFill>
              </a:rPr>
              <a:t>1918.</a:t>
            </a:r>
            <a:r>
              <a:rPr lang="sr-Cyrl-CS">
                <a:solidFill>
                  <a:srgbClr val="C00000"/>
                </a:solidFill>
              </a:rPr>
              <a:t> год. </a:t>
            </a:r>
          </a:p>
          <a:p>
            <a:pPr algn="ctr">
              <a:lnSpc>
                <a:spcPct val="120000"/>
              </a:lnSpc>
            </a:pPr>
            <a:endParaRPr lang="sr-Cyrl-CS"/>
          </a:p>
          <a:p>
            <a:pPr algn="ctr">
              <a:lnSpc>
                <a:spcPct val="120000"/>
              </a:lnSpc>
            </a:pPr>
            <a:r>
              <a:rPr lang="sr-Cyrl-CS"/>
              <a:t>На овај начин остварени су </a:t>
            </a:r>
            <a:r>
              <a:rPr lang="sr-Cyrl-CS">
                <a:solidFill>
                  <a:srgbClr val="C00000"/>
                </a:solidFill>
              </a:rPr>
              <a:t>идеали о уједињу Јужних Словена</a:t>
            </a:r>
            <a:r>
              <a:rPr lang="sr-Cyrl-CS"/>
              <a:t> у једну државу. </a:t>
            </a:r>
          </a:p>
          <a:p>
            <a:pPr algn="ctr">
              <a:lnSpc>
                <a:spcPct val="120000"/>
              </a:lnSpc>
            </a:pPr>
            <a:endParaRPr lang="sr-Cyrl-CS"/>
          </a:p>
          <a:p>
            <a:pPr algn="ctr">
              <a:lnSpc>
                <a:spcPct val="120000"/>
              </a:lnSpc>
            </a:pPr>
            <a:r>
              <a:rPr lang="sr-Cyrl-CS"/>
              <a:t>После смрти краља  Петра 1921. год. , престолонаследник </a:t>
            </a:r>
            <a:r>
              <a:rPr lang="sr-Cyrl-CS">
                <a:solidFill>
                  <a:srgbClr val="C00000"/>
                </a:solidFill>
              </a:rPr>
              <a:t>Александар Карађорђевић, проглашен је за краља Срба, Хрвата и Словенаца.</a:t>
            </a:r>
            <a:endParaRPr lang="sr-Latn-CS">
              <a:solidFill>
                <a:srgbClr val="C00000"/>
              </a:solidFill>
            </a:endParaRPr>
          </a:p>
        </p:txBody>
      </p:sp>
      <p:pic>
        <p:nvPicPr>
          <p:cNvPr id="6" name="Picture 5" descr="Kralj_aleksanda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1714488"/>
            <a:ext cx="3252794" cy="4443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736</Words>
  <Application>Microsoft Office PowerPoint</Application>
  <PresentationFormat>On-screen Show (4:3)</PresentationFormat>
  <Paragraphs>98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Pitchbook</vt:lpstr>
      <vt:lpstr>Први светски рат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  <vt:lpstr>Краљ  Петар  Карађорђрвић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2009-10-02T10:43:15Z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