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24-Mar-13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24-Mar-13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24-Mar-13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24-Mar-13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24-Mar-13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24-Mar-13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24-Mar-13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24-Mar-13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24-Mar-13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24-Mar-13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24-Mar-13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24-Mar-13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914400"/>
            <a:ext cx="7772400" cy="1470025"/>
          </a:xfrm>
        </p:spPr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Пролеће</a:t>
            </a:r>
            <a:endParaRPr lang="en-US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Kaca\Desktop\casovi-proleće\image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2286000"/>
            <a:ext cx="3124200" cy="18478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7" name="Picture 3" descr="C:\Users\Kaca\Desktop\casovi-proleće\images (1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5000" y="228600"/>
            <a:ext cx="3200400" cy="1905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5" descr="C:\Users\Kaca\Desktop\casovi-proleće\преузимање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24400" y="3581400"/>
            <a:ext cx="2819400" cy="1981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TextBox 6"/>
          <p:cNvSpPr txBox="1"/>
          <p:nvPr/>
        </p:nvSpPr>
        <p:spPr>
          <a:xfrm>
            <a:off x="3352800" y="5943600"/>
            <a:ext cx="495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Cyrl-AZ" dirty="0" smtClean="0">
                <a:latin typeface="Times New Roman" pitchFamily="18" charset="0"/>
                <a:cs typeface="Times New Roman" pitchFamily="18" charset="0"/>
              </a:rPr>
              <a:t>Ш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афран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или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каћун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први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весник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пролећа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heel spokes="8"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err="1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Видим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az-Cyrl-AZ" sz="2700" dirty="0" smtClean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en-US" sz="2700" dirty="0" err="1" smtClean="0">
                <a:latin typeface="Times New Roman" pitchFamily="18" charset="0"/>
                <a:cs typeface="Times New Roman" pitchFamily="18" charset="0"/>
              </a:rPr>
              <a:t>унце</a:t>
            </a:r>
            <a:r>
              <a:rPr lang="en-US" sz="27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700" dirty="0" err="1" smtClean="0">
                <a:latin typeface="Times New Roman" pitchFamily="18" charset="0"/>
                <a:cs typeface="Times New Roman" pitchFamily="18" charset="0"/>
              </a:rPr>
              <a:t>плаво</a:t>
            </a:r>
            <a:r>
              <a:rPr lang="en-US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700" dirty="0" err="1" smtClean="0">
                <a:latin typeface="Times New Roman" pitchFamily="18" charset="0"/>
                <a:cs typeface="Times New Roman" pitchFamily="18" charset="0"/>
              </a:rPr>
              <a:t>небо</a:t>
            </a:r>
            <a:r>
              <a:rPr lang="en-US" sz="27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700" dirty="0" err="1" smtClean="0">
                <a:latin typeface="Times New Roman" pitchFamily="18" charset="0"/>
                <a:cs typeface="Times New Roman" pitchFamily="18" charset="0"/>
              </a:rPr>
              <a:t>зелену</a:t>
            </a:r>
            <a:r>
              <a:rPr lang="en-US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700" dirty="0" err="1" smtClean="0">
                <a:latin typeface="Times New Roman" pitchFamily="18" charset="0"/>
                <a:cs typeface="Times New Roman" pitchFamily="18" charset="0"/>
              </a:rPr>
              <a:t>траву</a:t>
            </a:r>
            <a:r>
              <a:rPr lang="en-US" sz="27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700" dirty="0" err="1" smtClean="0">
                <a:latin typeface="Times New Roman" pitchFamily="18" charset="0"/>
                <a:cs typeface="Times New Roman" pitchFamily="18" charset="0"/>
              </a:rPr>
              <a:t>олистало</a:t>
            </a:r>
            <a:r>
              <a:rPr lang="en-US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700" dirty="0" err="1" smtClean="0">
                <a:latin typeface="Times New Roman" pitchFamily="18" charset="0"/>
                <a:cs typeface="Times New Roman" pitchFamily="18" charset="0"/>
              </a:rPr>
              <a:t>дрвеће</a:t>
            </a:r>
            <a:r>
              <a:rPr lang="en-US" sz="27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700" dirty="0" err="1" smtClean="0">
                <a:latin typeface="Times New Roman" pitchFamily="18" charset="0"/>
                <a:cs typeface="Times New Roman" pitchFamily="18" charset="0"/>
              </a:rPr>
              <a:t>лептире</a:t>
            </a:r>
            <a:r>
              <a:rPr lang="en-US" sz="27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700" dirty="0" err="1" smtClean="0">
                <a:latin typeface="Times New Roman" pitchFamily="18" charset="0"/>
                <a:cs typeface="Times New Roman" pitchFamily="18" charset="0"/>
              </a:rPr>
              <a:t>бубице</a:t>
            </a:r>
            <a:r>
              <a:rPr lang="en-US" sz="27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700" dirty="0" err="1" smtClean="0">
                <a:latin typeface="Times New Roman" pitchFamily="18" charset="0"/>
                <a:cs typeface="Times New Roman" pitchFamily="18" charset="0"/>
              </a:rPr>
              <a:t>пчеле</a:t>
            </a:r>
            <a:r>
              <a:rPr lang="en-US" sz="2700" dirty="0" smtClean="0">
                <a:latin typeface="Times New Roman" pitchFamily="18" charset="0"/>
                <a:cs typeface="Times New Roman" pitchFamily="18" charset="0"/>
              </a:rPr>
              <a:t>...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1752600"/>
          </a:xfrm>
        </p:spPr>
        <p:txBody>
          <a:bodyPr/>
          <a:lstStyle/>
          <a:p>
            <a:endParaRPr lang="en-US" dirty="0" smtClean="0"/>
          </a:p>
          <a:p>
            <a:endParaRPr lang="en-US" dirty="0" smtClean="0"/>
          </a:p>
        </p:txBody>
      </p:sp>
      <p:pic>
        <p:nvPicPr>
          <p:cNvPr id="2052" name="Picture 4" descr="C:\Users\Kaca\Desktop\casovi-proleće\преузимање (1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9200" y="2362200"/>
            <a:ext cx="2466975" cy="18478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4" name="Picture 6" descr="C:\Users\Kaca\Desktop\casovi-proleće\images (2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19800" y="1905000"/>
            <a:ext cx="2628900" cy="17335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5" name="Picture 7" descr="C:\Users\Kaca\Desktop\casovi-proleće\преузимање (3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62400" y="4038600"/>
            <a:ext cx="1847850" cy="24669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2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Чујем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100" dirty="0" err="1" smtClean="0">
                <a:latin typeface="Times New Roman" pitchFamily="18" charset="0"/>
                <a:cs typeface="Times New Roman" pitchFamily="18" charset="0"/>
              </a:rPr>
              <a:t>цвркут</a:t>
            </a:r>
            <a:r>
              <a:rPr lang="en-US" sz="3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00" dirty="0" err="1" smtClean="0">
                <a:latin typeface="Times New Roman" pitchFamily="18" charset="0"/>
                <a:cs typeface="Times New Roman" pitchFamily="18" charset="0"/>
              </a:rPr>
              <a:t>птица</a:t>
            </a:r>
            <a:r>
              <a:rPr lang="en-US" sz="31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100" dirty="0" err="1" smtClean="0">
                <a:latin typeface="Times New Roman" pitchFamily="18" charset="0"/>
                <a:cs typeface="Times New Roman" pitchFamily="18" charset="0"/>
              </a:rPr>
              <a:t>зујање</a:t>
            </a:r>
            <a:r>
              <a:rPr lang="en-US" sz="3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00" dirty="0" err="1" smtClean="0">
                <a:latin typeface="Times New Roman" pitchFamily="18" charset="0"/>
                <a:cs typeface="Times New Roman" pitchFamily="18" charset="0"/>
              </a:rPr>
              <a:t>пчела</a:t>
            </a:r>
            <a:r>
              <a:rPr lang="en-US" sz="31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100" dirty="0" err="1" smtClean="0">
                <a:latin typeface="Times New Roman" pitchFamily="18" charset="0"/>
                <a:cs typeface="Times New Roman" pitchFamily="18" charset="0"/>
              </a:rPr>
              <a:t>фијукање</a:t>
            </a:r>
            <a:r>
              <a:rPr lang="en-US" sz="3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00" dirty="0" err="1" smtClean="0">
                <a:latin typeface="Times New Roman" pitchFamily="18" charset="0"/>
                <a:cs typeface="Times New Roman" pitchFamily="18" charset="0"/>
              </a:rPr>
              <a:t>ветра</a:t>
            </a:r>
            <a:r>
              <a:rPr lang="en-US" sz="31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100" dirty="0" err="1" smtClean="0">
                <a:latin typeface="Times New Roman" pitchFamily="18" charset="0"/>
                <a:cs typeface="Times New Roman" pitchFamily="18" charset="0"/>
              </a:rPr>
              <a:t>смех</a:t>
            </a:r>
            <a:r>
              <a:rPr lang="en-US" sz="3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00" dirty="0" err="1" smtClean="0">
                <a:latin typeface="Times New Roman" pitchFamily="18" charset="0"/>
                <a:cs typeface="Times New Roman" pitchFamily="18" charset="0"/>
              </a:rPr>
              <a:t>деце</a:t>
            </a:r>
            <a:r>
              <a:rPr lang="en-US" sz="3100" dirty="0" smtClean="0">
                <a:latin typeface="Times New Roman" pitchFamily="18" charset="0"/>
                <a:cs typeface="Times New Roman" pitchFamily="18" charset="0"/>
              </a:rPr>
              <a:t>…</a:t>
            </a:r>
            <a:endParaRPr lang="en-US" sz="31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Kaca\Desktop\casovi-proleće\images (3)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685800" y="1828800"/>
            <a:ext cx="2571750" cy="17811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75" name="Picture 3" descr="C:\Users\Kaca\Desktop\casovi-proleće\преузимање (2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33800" y="3733800"/>
            <a:ext cx="2409825" cy="1905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76" name="Picture 4" descr="C:\Users\Kaca\Desktop\casovi-proleće\images (4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05600" y="1524000"/>
            <a:ext cx="1752600" cy="20193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wipe dir="r"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Осећам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100" dirty="0" err="1" smtClean="0">
                <a:latin typeface="Times New Roman" pitchFamily="18" charset="0"/>
                <a:cs typeface="Times New Roman" pitchFamily="18" charset="0"/>
              </a:rPr>
              <a:t>топле</a:t>
            </a:r>
            <a:r>
              <a:rPr lang="en-US" sz="3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00" dirty="0" err="1" smtClean="0">
                <a:latin typeface="Times New Roman" pitchFamily="18" charset="0"/>
                <a:cs typeface="Times New Roman" pitchFamily="18" charset="0"/>
              </a:rPr>
              <a:t>сунчеве</a:t>
            </a:r>
            <a:r>
              <a:rPr lang="en-US" sz="3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00" dirty="0" err="1" smtClean="0">
                <a:latin typeface="Times New Roman" pitchFamily="18" charset="0"/>
                <a:cs typeface="Times New Roman" pitchFamily="18" charset="0"/>
              </a:rPr>
              <a:t>зраке</a:t>
            </a:r>
            <a:r>
              <a:rPr lang="en-US" sz="31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100" dirty="0" err="1" smtClean="0">
                <a:latin typeface="Times New Roman" pitchFamily="18" charset="0"/>
                <a:cs typeface="Times New Roman" pitchFamily="18" charset="0"/>
              </a:rPr>
              <a:t>миловање</a:t>
            </a:r>
            <a:r>
              <a:rPr lang="en-US" sz="3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00" dirty="0" err="1" smtClean="0">
                <a:latin typeface="Times New Roman" pitchFamily="18" charset="0"/>
                <a:cs typeface="Times New Roman" pitchFamily="18" charset="0"/>
              </a:rPr>
              <a:t>ветра</a:t>
            </a:r>
            <a:r>
              <a:rPr lang="en-US" sz="31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100" dirty="0" err="1" smtClean="0">
                <a:latin typeface="Times New Roman" pitchFamily="18" charset="0"/>
                <a:cs typeface="Times New Roman" pitchFamily="18" charset="0"/>
              </a:rPr>
              <a:t>мирис</a:t>
            </a:r>
            <a:r>
              <a:rPr lang="en-US" sz="3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00" dirty="0" err="1" smtClean="0">
                <a:latin typeface="Times New Roman" pitchFamily="18" charset="0"/>
                <a:cs typeface="Times New Roman" pitchFamily="18" charset="0"/>
              </a:rPr>
              <a:t>цвећа</a:t>
            </a:r>
            <a:r>
              <a:rPr lang="en-US" sz="31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100" dirty="0" err="1" smtClean="0">
                <a:latin typeface="Times New Roman" pitchFamily="18" charset="0"/>
                <a:cs typeface="Times New Roman" pitchFamily="18" charset="0"/>
              </a:rPr>
              <a:t>земље</a:t>
            </a:r>
            <a:r>
              <a:rPr lang="en-US" sz="3100" dirty="0" smtClean="0">
                <a:latin typeface="Times New Roman" pitchFamily="18" charset="0"/>
                <a:cs typeface="Times New Roman" pitchFamily="18" charset="0"/>
              </a:rPr>
              <a:t>…</a:t>
            </a:r>
            <a:endParaRPr lang="en-US" sz="31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Kaca\Desktop\casovi-proleće\преузимање (4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495800" y="1600200"/>
            <a:ext cx="4343400" cy="18478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099" name="Picture 3" descr="C:\Users\Kaca\Desktop\casovi-proleće\images (5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0" y="3886200"/>
            <a:ext cx="4191000" cy="17430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Весници</a:t>
            </a:r>
            <a:r>
              <a:rPr lang="en-US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пролећа</a:t>
            </a:r>
            <a:endParaRPr lang="en-US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C:\Users\Kaca\Desktop\casovi-proleće\преузимање (5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14400" y="1371600"/>
            <a:ext cx="2466975" cy="18478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TextBox 4"/>
          <p:cNvSpPr txBox="1"/>
          <p:nvPr/>
        </p:nvSpPr>
        <p:spPr>
          <a:xfrm>
            <a:off x="3429000" y="1752600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Cyrl-AZ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исибаба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3" name="Picture 3" descr="C:\Users\Kaca\Desktop\casovi-proleće\преузимање (6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57800" y="1143000"/>
            <a:ext cx="2466975" cy="18478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TextBox 6"/>
          <p:cNvSpPr txBox="1"/>
          <p:nvPr/>
        </p:nvSpPr>
        <p:spPr>
          <a:xfrm>
            <a:off x="5638800" y="312420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љубичице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4" name="Picture 4" descr="C:\Users\Kaca\Desktop\casovi-proleće\images (6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3886200"/>
            <a:ext cx="2286000" cy="16287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TextBox 8"/>
          <p:cNvSpPr txBox="1"/>
          <p:nvPr/>
        </p:nvSpPr>
        <p:spPr>
          <a:xfrm>
            <a:off x="2819400" y="464820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кукурек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5" name="Picture 5" descr="C:\Users\Kaca\Desktop\casovi-proleće\images (7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77000" y="3810000"/>
            <a:ext cx="2466975" cy="18478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1" name="TextBox 10"/>
          <p:cNvSpPr txBox="1"/>
          <p:nvPr/>
        </p:nvSpPr>
        <p:spPr>
          <a:xfrm>
            <a:off x="4800600" y="42672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јагорчевина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3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2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7" grpId="0"/>
      <p:bldP spid="9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C:\Users\Kaca\Desktop\casovi-proleće\преузимање (7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85800" y="533400"/>
            <a:ext cx="2552700" cy="17907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TextBox 4"/>
          <p:cNvSpPr txBox="1"/>
          <p:nvPr/>
        </p:nvSpPr>
        <p:spPr>
          <a:xfrm>
            <a:off x="3352800" y="21336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ласте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7" name="Picture 3" descr="C:\Users\Kaca\Desktop\casovi-proleće\преузимање (8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91200" y="1219200"/>
            <a:ext cx="2286000" cy="22002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TextBox 6"/>
          <p:cNvSpPr txBox="1"/>
          <p:nvPr/>
        </p:nvSpPr>
        <p:spPr>
          <a:xfrm>
            <a:off x="6324600" y="3810000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славуј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8" name="Picture 4" descr="C:\Users\Kaca\Desktop\casovi-proleće\преузимање (9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28800" y="3124200"/>
            <a:ext cx="1905000" cy="22383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TextBox 8"/>
          <p:cNvSpPr txBox="1"/>
          <p:nvPr/>
        </p:nvSpPr>
        <p:spPr>
          <a:xfrm>
            <a:off x="4114800" y="5715000"/>
            <a:ext cx="1600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рода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2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2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сад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драги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ђаци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Које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још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цвеће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најављује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пролеће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Напиши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које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још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птице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нам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се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враћају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пролеће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Пронађи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слике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Сликовница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” –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Момчило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Тешић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О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каквој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сликовници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је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овде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реч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Сликовница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је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ливада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пролеће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Наброј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шта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све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краси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ливаду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Ливаду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красе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звончићи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маслачак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трава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препелица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роса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Ко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ноћу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спава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ливади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ливади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спава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препелица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Ко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прелистава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ову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нашу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сликовницу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Ветар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прелистава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сликовницу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Замисли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како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то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ветрић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прелистава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ливаду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?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Закључак</a:t>
            </a:r>
            <a:endParaRPr lang="en-US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Ливада</a:t>
            </a:r>
            <a:r>
              <a:rPr lang="en-US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је</a:t>
            </a:r>
            <a:r>
              <a:rPr lang="en-US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шарена</a:t>
            </a:r>
            <a:r>
              <a:rPr lang="en-US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лепа</a:t>
            </a:r>
            <a:r>
              <a:rPr lang="en-US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привлачна</a:t>
            </a:r>
            <a:r>
              <a:rPr lang="en-US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зелена</a:t>
            </a:r>
            <a:r>
              <a:rPr lang="en-US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dirty="0" err="1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њој</a:t>
            </a:r>
            <a:r>
              <a:rPr lang="en-US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можемо</a:t>
            </a:r>
            <a:r>
              <a:rPr lang="en-US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да</a:t>
            </a:r>
            <a:r>
              <a:rPr lang="en-US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уживамо</a:t>
            </a:r>
            <a:r>
              <a:rPr lang="en-US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баш</a:t>
            </a:r>
            <a:r>
              <a:rPr lang="en-US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као</a:t>
            </a:r>
            <a:r>
              <a:rPr lang="en-US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кад</a:t>
            </a:r>
            <a:r>
              <a:rPr lang="en-US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уживамо</a:t>
            </a:r>
            <a:r>
              <a:rPr lang="en-US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листајући</a:t>
            </a:r>
            <a:r>
              <a:rPr lang="en-US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сликовницу</a:t>
            </a:r>
            <a:r>
              <a:rPr lang="en-US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1" name="Picture 3" descr="C:\Users\Kaca\Desktop\casovi-proleće\преузимање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0" y="3200400"/>
            <a:ext cx="2514600" cy="18478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172" name="Picture 4" descr="C:\Users\Kaca\Desktop\casovi-proleće\image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95400" y="3733800"/>
            <a:ext cx="2895600" cy="1905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Пишемо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реченице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…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334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_________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сунце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______________.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(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какво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?)                  (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шта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ради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?)</a:t>
            </a:r>
          </a:p>
          <a:p>
            <a:pPr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______________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деца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____________________ .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(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каква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?)                          (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шта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раде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?)</a:t>
            </a:r>
          </a:p>
          <a:p>
            <a:pPr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Дани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су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_______________________ .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                 (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какви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?)</a:t>
            </a:r>
          </a:p>
          <a:p>
            <a:pPr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________________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су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дошле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из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топлијих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крајева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  (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ко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?) </a:t>
            </a:r>
          </a:p>
          <a:p>
            <a:pPr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CS" dirty="0" smtClean="0">
                <a:latin typeface="Times New Roman" pitchFamily="18" charset="0"/>
                <a:cs typeface="Times New Roman" pitchFamily="18" charset="0"/>
              </a:rPr>
              <a:t>Какво је цвеће на ливади?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sr-Cyrl-CS" sz="2800" dirty="0" smtClean="0">
                <a:latin typeface="Times New Roman" pitchFamily="18" charset="0"/>
                <a:cs typeface="Times New Roman" pitchFamily="18" charset="0"/>
              </a:rPr>
              <a:t>Висибаба је као мало звоно од снега.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sr-Cyrl-CS" sz="2800" dirty="0" smtClean="0">
                <a:latin typeface="Times New Roman" pitchFamily="18" charset="0"/>
                <a:cs typeface="Times New Roman" pitchFamily="18" charset="0"/>
              </a:rPr>
              <a:t>Љубичица је као лептир који се одмара.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sr-Cyrl-CS" sz="2800" dirty="0" smtClean="0">
                <a:latin typeface="Times New Roman" pitchFamily="18" charset="0"/>
                <a:cs typeface="Times New Roman" pitchFamily="18" charset="0"/>
              </a:rPr>
              <a:t>Бела рада је као______________________________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sr-Cyrl-CS" sz="2800" dirty="0" smtClean="0">
                <a:latin typeface="Times New Roman" pitchFamily="18" charset="0"/>
                <a:cs typeface="Times New Roman" pitchFamily="18" charset="0"/>
              </a:rPr>
              <a:t>Маслачак је као______________________________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Домаћи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рад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Пронађи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непознате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речи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препиши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их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објасни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Колико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строфа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има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ова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песма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Колико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стихова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има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свака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строфа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Сваку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строфу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песме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прикажи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сликом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Да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ли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сте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чули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за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лептириће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стомаку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?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Објасни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ако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знаш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шта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то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значи</a:t>
            </a:r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. Могу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ли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они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бити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весници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пролећа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157</TotalTime>
  <Words>268</Words>
  <Application>Microsoft Office PowerPoint</Application>
  <PresentationFormat>On-screen Show (4:3)</PresentationFormat>
  <Paragraphs>55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Пролеће</vt:lpstr>
      <vt:lpstr>     Видим Сунце, плаво небо, зелену траву, олистало дрвеће, лептире, бубице, пчеле...   </vt:lpstr>
      <vt:lpstr>Чујем цвркут птица, зујање пчела, фијукање ветра, смех деце…</vt:lpstr>
      <vt:lpstr>Осећам топле сунчеве зраке, миловање ветра, мирис цвећа, земље…</vt:lpstr>
      <vt:lpstr>Весници пролећа</vt:lpstr>
      <vt:lpstr>Slide 6</vt:lpstr>
      <vt:lpstr>А сад ви драги ђаци!</vt:lpstr>
      <vt:lpstr>“Сликовница” – Момчило Тешић</vt:lpstr>
      <vt:lpstr>Закључак</vt:lpstr>
      <vt:lpstr>Пишемо реченице…</vt:lpstr>
      <vt:lpstr>Какво је цвеће на ливади? </vt:lpstr>
      <vt:lpstr>Домаћи рад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Пролеће</dc:title>
  <dc:creator>Kaca</dc:creator>
  <cp:lastModifiedBy>Kaca</cp:lastModifiedBy>
  <cp:revision>21</cp:revision>
  <dcterms:created xsi:type="dcterms:W3CDTF">2006-08-16T00:00:00Z</dcterms:created>
  <dcterms:modified xsi:type="dcterms:W3CDTF">2013-03-24T09:11:46Z</dcterms:modified>
</cp:coreProperties>
</file>