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1" r:id="rId3"/>
    <p:sldId id="270" r:id="rId4"/>
    <p:sldId id="272" r:id="rId5"/>
    <p:sldId id="269" r:id="rId6"/>
    <p:sldId id="268" r:id="rId7"/>
    <p:sldId id="263" r:id="rId8"/>
    <p:sldId id="257" r:id="rId9"/>
    <p:sldId id="266" r:id="rId10"/>
    <p:sldId id="260" r:id="rId11"/>
    <p:sldId id="265" r:id="rId12"/>
    <p:sldId id="259" r:id="rId13"/>
    <p:sldId id="264" r:id="rId14"/>
    <p:sldId id="262" r:id="rId15"/>
    <p:sldId id="26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3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7D9D4-E943-44A1-942D-AA58E4063619}" type="datetimeFigureOut">
              <a:rPr lang="en-US" smtClean="0"/>
              <a:pPr/>
              <a:t>28-Nov-12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0CD35-82F7-49F1-BEB1-0EEE12003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16_example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104775"/>
            <a:ext cx="7724775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191001" y="914400"/>
            <a:ext cx="38100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Cyrl-RS" sz="3600" dirty="0" smtClean="0">
                <a:solidFill>
                  <a:srgbClr val="FF0000"/>
                </a:solidFill>
                <a:latin typeface="Arial" charset="0"/>
              </a:rPr>
              <a:t>Увод у рад на решавању проблема</a:t>
            </a:r>
            <a:endParaRPr lang="nb-NO" sz="3600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16_example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104775"/>
            <a:ext cx="7724775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WordArt 33"/>
          <p:cNvSpPr>
            <a:spLocks noChangeArrowheads="1" noChangeShapeType="1" noTextEdit="1"/>
          </p:cNvSpPr>
          <p:nvPr/>
        </p:nvSpPr>
        <p:spPr bwMode="auto">
          <a:xfrm>
            <a:off x="1125538" y="4090988"/>
            <a:ext cx="7334250" cy="2205037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endParaRPr lang="en-US" sz="5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Impact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191001" y="914400"/>
            <a:ext cx="38100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Cyrl-RS" sz="2400" dirty="0" smtClean="0">
                <a:solidFill>
                  <a:srgbClr val="FF0000"/>
                </a:solidFill>
                <a:latin typeface="Arial" charset="0"/>
              </a:rPr>
              <a:t>У СЛЕДЕЋИМ РАЗГОВОРИМА УТВРДИ ЗАШТО ЈЕ ДОШЛО ДО НЕСПОРАЗУМА</a:t>
            </a:r>
            <a:r>
              <a:rPr lang="sr-Cyrl-RS" sz="3600" dirty="0" smtClean="0">
                <a:solidFill>
                  <a:srgbClr val="FF0000"/>
                </a:solidFill>
                <a:latin typeface="Arial" charset="0"/>
              </a:rPr>
              <a:t>:</a:t>
            </a:r>
            <a:endParaRPr lang="nb-NO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2743200"/>
            <a:ext cx="518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1.Марко:,,Хеј,Петре,донеси ми лук,па да видиш како гађам!,,</a:t>
            </a:r>
          </a:p>
          <a:p>
            <a:r>
              <a:rPr lang="sr-Cyrl-RS" dirty="0" smtClean="0"/>
              <a:t>Петар(доноси лук),,Шта се чудиш?,,</a:t>
            </a:r>
          </a:p>
          <a:p>
            <a:r>
              <a:rPr lang="sr-Cyrl-RS" dirty="0" smtClean="0"/>
              <a:t>Марко:,,Ма не тај лук.Мислио сам на лук и стрелу.,,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4267200"/>
            <a:ext cx="32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2.Ана:,,Јеси ли чула да је пао град?,,</a:t>
            </a:r>
          </a:p>
          <a:p>
            <a:r>
              <a:rPr lang="sr-Cyrl-RS" dirty="0" smtClean="0"/>
              <a:t>Тања:,,Била сам јутрос у граду и град стоји нормално.,,</a:t>
            </a:r>
          </a:p>
          <a:p>
            <a:r>
              <a:rPr lang="sr-Cyrl-RS" dirty="0" smtClean="0"/>
              <a:t>Ана:,,Ма не то,мислим на град који пада из облака.,,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4648200"/>
            <a:ext cx="4038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3.Марко:,,Гледај колико ће се пара подићи из лонца.,,</a:t>
            </a:r>
          </a:p>
          <a:p>
            <a:r>
              <a:rPr lang="sr-Cyrl-RS" dirty="0" smtClean="0"/>
              <a:t>Петар:,,Шта ће ти паре у лонцу?,,Колико пара имаш?Што их не држиш у новчанику?,,</a:t>
            </a:r>
          </a:p>
          <a:p>
            <a:r>
              <a:rPr lang="sr-Cyrl-RS" dirty="0" smtClean="0"/>
              <a:t>Марко:,,Ниси ме разумео.Мислио сам на водену пару.,,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16_example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104775"/>
            <a:ext cx="7724775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WordArt 33"/>
          <p:cNvSpPr>
            <a:spLocks noChangeArrowheads="1" noChangeShapeType="1" noTextEdit="1"/>
          </p:cNvSpPr>
          <p:nvPr/>
        </p:nvSpPr>
        <p:spPr bwMode="auto">
          <a:xfrm>
            <a:off x="1125538" y="4090988"/>
            <a:ext cx="7334250" cy="2205037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sr-Cyrl-RS" sz="5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1.Нацртајте девојчицу КОСУ</a:t>
            </a:r>
          </a:p>
          <a:p>
            <a:pPr algn="ctr"/>
            <a:r>
              <a:rPr lang="sr-Cyrl-RS" sz="5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2.ПОЉОПРИВРЕДНУ АЛАТКУ КОСУ</a:t>
            </a:r>
          </a:p>
          <a:p>
            <a:pPr algn="ctr"/>
            <a:r>
              <a:rPr lang="sr-Cyrl-RS" sz="5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3.КОСУ ДЕВОЈЧИЦИ НА ГЛАВИ</a:t>
            </a:r>
          </a:p>
          <a:p>
            <a:pPr algn="ctr"/>
            <a:r>
              <a:rPr lang="sr-Cyrl-RS" sz="5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4.ПЛАНИНСКУ КОСУ(ПАДИНУ)</a:t>
            </a:r>
            <a:endParaRPr lang="en-US" sz="5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Impact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191001" y="914400"/>
            <a:ext cx="38100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Cyrl-RS" sz="3600" dirty="0" smtClean="0">
                <a:solidFill>
                  <a:srgbClr val="FF0000"/>
                </a:solidFill>
                <a:latin typeface="Arial" charset="0"/>
              </a:rPr>
              <a:t>Поделићемо се у групе:</a:t>
            </a:r>
            <a:endParaRPr lang="nb-NO" sz="3600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16_example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104775"/>
            <a:ext cx="7724775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0" y="1143000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Шта смо запазили за реч КОСА?</a:t>
            </a:r>
          </a:p>
          <a:p>
            <a:r>
              <a:rPr lang="sr-Cyrl-RS" dirty="0" smtClean="0"/>
              <a:t>ЗАЈЕДНИЧКО ФОРМУЛИСАЊЕ ПРОБЛЕМА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0800000" flipV="1">
            <a:off x="685797" y="2794609"/>
            <a:ext cx="822960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ПРОБЛЕМ</a:t>
            </a:r>
          </a:p>
          <a:p>
            <a:pPr algn="ctr"/>
            <a:r>
              <a:rPr lang="sr-Cyrl-R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РЕЧИ КОЈЕ У СРПСКОМ ЈЕЗИКУ ИМАЈУ ИСТИ ОБЛИК,А РАЗЛИЧИТО ЗНАЧЕЊЕ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1126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08088" y="773113"/>
            <a:ext cx="72088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Cyrl-RS" dirty="0" smtClean="0"/>
              <a:t>КРАТКО ПОДСЕЋАЊЕ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5767388" y="1973263"/>
            <a:ext cx="2649537" cy="2000250"/>
          </a:xfrm>
          <a:prstGeom prst="wedgeEllipseCallout">
            <a:avLst>
              <a:gd name="adj1" fmla="val -51364"/>
              <a:gd name="adj2" fmla="val 6543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dirty="0" smtClean="0"/>
              <a:t>КО МОЖЕ ДА НАС ПОДСЕТИ НА ПОСТУПКЕ РЕШАВАЊА ПРОБЛЕМА?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638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98298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228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ЗАДАЦИ ЗА ГРУПЕ:</a:t>
            </a:r>
            <a:endParaRPr lang="en-US" dirty="0"/>
          </a:p>
        </p:txBody>
      </p:sp>
      <p:sp>
        <p:nvSpPr>
          <p:cNvPr id="8" name="Oval Callout 7"/>
          <p:cNvSpPr/>
          <p:nvPr/>
        </p:nvSpPr>
        <p:spPr>
          <a:xfrm>
            <a:off x="4191000" y="228600"/>
            <a:ext cx="4495800" cy="19812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1.НАПИШИТЕ РЕЧЕНИЦУ У КОЈОЈ ЋЕТЕ УПОТРЕБИТИ РЕЧ ДУЊА(ИМЕ)И РЕЧ ДУЊА(ВОЋЕ)</a:t>
            </a:r>
            <a:endParaRPr lang="en-US" dirty="0"/>
          </a:p>
        </p:txBody>
      </p:sp>
      <p:sp>
        <p:nvSpPr>
          <p:cNvPr id="9" name="Oval Callout 8"/>
          <p:cNvSpPr/>
          <p:nvPr/>
        </p:nvSpPr>
        <p:spPr>
          <a:xfrm>
            <a:off x="0" y="914400"/>
            <a:ext cx="3505200" cy="1905000"/>
          </a:xfrm>
          <a:prstGeom prst="wedgeEllipseCallout">
            <a:avLst>
              <a:gd name="adj1" fmla="val 55729"/>
              <a:gd name="adj2" fmla="val 820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2.РЕЧ ЗОРА(ИМЕ)И РЕЧ ЗОРА(СВИТАЊЕ)</a:t>
            </a:r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152400" y="3962400"/>
            <a:ext cx="3810000" cy="1143000"/>
          </a:xfrm>
          <a:prstGeom prst="wedgeEllipseCallout">
            <a:avLst>
              <a:gd name="adj1" fmla="val 43667"/>
              <a:gd name="adj2" fmla="val -955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3.РЕЧ ЈАГОДА(ИМЕ)И РЕЧ ЈАГОДА(ВОЋЕ)</a:t>
            </a:r>
            <a:endParaRPr lang="en-US" dirty="0"/>
          </a:p>
        </p:txBody>
      </p:sp>
      <p:sp>
        <p:nvSpPr>
          <p:cNvPr id="11" name="Oval Callout 10"/>
          <p:cNvSpPr/>
          <p:nvPr/>
        </p:nvSpPr>
        <p:spPr>
          <a:xfrm>
            <a:off x="6324600" y="3200400"/>
            <a:ext cx="2438400" cy="1600200"/>
          </a:xfrm>
          <a:prstGeom prst="wedgeEllipseCallout">
            <a:avLst>
              <a:gd name="adj1" fmla="val -69215"/>
              <a:gd name="adj2" fmla="val -960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4.РЕЧ РУЖА(ИМЕ)И РЕЧ РУЖА(ЦВЕЋЕ)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887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8"/>
            <a:ext cx="9144000" cy="671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ouble Wave 2"/>
          <p:cNvSpPr/>
          <p:nvPr/>
        </p:nvSpPr>
        <p:spPr>
          <a:xfrm>
            <a:off x="1981200" y="609600"/>
            <a:ext cx="5486400" cy="12954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КОЈА ЗНАЧЕЊА ИМАЈУ РЕЧИ ИСТОГ ОБЛИКА У РЕЧЕНИЦИ: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381000" y="3276600"/>
            <a:ext cx="3276600" cy="2286000"/>
          </a:xfrm>
          <a:prstGeom prst="wedgeEllipseCallout">
            <a:avLst>
              <a:gd name="adj1" fmla="val 44675"/>
              <a:gd name="adj2" fmla="val -111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СРЦЕ МУ ЈЕ ЗАДРХАЛО ОД РАДОСТИ.</a:t>
            </a:r>
          </a:p>
          <a:p>
            <a:pPr algn="ctr"/>
            <a:r>
              <a:rPr lang="sr-Cyrl-RS" dirty="0" smtClean="0"/>
              <a:t>ОЛОВКА НЕ ПИШЕ ,ПОЛОМЉЕНО ЈОЈ ЈЕ СРЦЕ.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4724400" y="2057400"/>
            <a:ext cx="2286000" cy="3505200"/>
          </a:xfrm>
          <a:prstGeom prst="wedgeEllipseCallout">
            <a:avLst>
              <a:gd name="adj1" fmla="val -91506"/>
              <a:gd name="adj2" fmla="val -546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ОНИ СУ КУПИЛИ ЛИШЋЕ У ПАРКУ.</a:t>
            </a:r>
          </a:p>
          <a:p>
            <a:pPr algn="ctr"/>
            <a:r>
              <a:rPr lang="sr-Cyrl-RS" dirty="0" smtClean="0"/>
              <a:t>МАРА И ПЕРА СУ КУПИЛИ СТОЛИЦЕ.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180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87325"/>
            <a:ext cx="8734425" cy="652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990601" y="533401"/>
            <a:ext cx="7645428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ЗАКЉУЧАК:</a:t>
            </a:r>
          </a:p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 НАШЕМ ЈЕЗИКУ ПОСТОЈЕ </a:t>
            </a:r>
          </a:p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РЕЧИ ИСТОГ</a:t>
            </a:r>
          </a:p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ОБЛИКА,</a:t>
            </a:r>
          </a:p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РАЗЛИЧИТОГ ЗНАЧЕЊА.</a:t>
            </a:r>
          </a:p>
          <a:p>
            <a:pPr algn="ctr"/>
            <a:endParaRPr lang="sr-Cyrl-RS" sz="2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ЧИТАОЦА НЕЋЕМО ДОВЕСТИ</a:t>
            </a:r>
          </a:p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У НЕДОУМИЦУ АКО ДОДАМО ЈОШ</a:t>
            </a:r>
          </a:p>
          <a:p>
            <a:pPr algn="ctr"/>
            <a:r>
              <a:rPr lang="sr-Cyrl-R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НЕКУ РЕЧ УЗ ОНО ШТО ЖЕЛИМО ДА</a:t>
            </a:r>
          </a:p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САОПШТИМО.</a:t>
            </a:r>
          </a:p>
          <a:p>
            <a:pPr algn="ctr"/>
            <a:r>
              <a:rPr lang="sr-Cyrl-R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УКОЛИКО НЕ БИСМО ТАКО УРАДИЛИ,НЕ БИ</a:t>
            </a:r>
          </a:p>
          <a:p>
            <a:pPr algn="ctr"/>
            <a:r>
              <a:rPr lang="sr-Cyrl-R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СЕ НИ ЗНАЛО</a:t>
            </a:r>
          </a:p>
          <a:p>
            <a:pPr algn="ctr"/>
            <a:r>
              <a:rPr lang="sr-Cyrl-R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ШТА ХОЋЕМО.</a:t>
            </a:r>
            <a:endParaRPr lang="en-US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1131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850313" cy="662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76600" y="12954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САДА ПОКУШАЈТЕ У ГРУПАМА ДА САСТАВИТЕ КРАЋИ САСТАВ КОРИСТЕЋИ РЕЧИ ГРАД(НАСЕЉЕ)И ГРАД(ВРЕМЕНСКА НЕПОГОДА).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034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400347" y="2967335"/>
            <a:ext cx="548900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 ЧУЈЕМО ШТА </a:t>
            </a:r>
          </a:p>
          <a:p>
            <a:pPr algn="ctr"/>
            <a:r>
              <a:rPr lang="sr-Cyrl-R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СТЕ НАПИСАЛИ!!!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1191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293688" y="2274888"/>
            <a:ext cx="273050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Сада проверавамо шта смо научили!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177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5257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НАСТАВНИ ЛИСТИЋ</a:t>
            </a:r>
          </a:p>
          <a:p>
            <a:r>
              <a:rPr lang="sr-Cyrl-RS" dirty="0" smtClean="0"/>
              <a:t>-ИГРАЈМО СЕ РЕЧИМА</a:t>
            </a:r>
          </a:p>
          <a:p>
            <a:r>
              <a:rPr lang="sr-Cyrl-RS" dirty="0" smtClean="0"/>
              <a:t>1.Напиши реченицу у којој ћеш употребити реч Ружа(име)и ружа (цвет)</a:t>
            </a:r>
          </a:p>
          <a:p>
            <a:r>
              <a:rPr lang="sr-Cyrl-RS" dirty="0" smtClean="0"/>
              <a:t>2.Шта означавају парови речи:</a:t>
            </a:r>
          </a:p>
          <a:p>
            <a:r>
              <a:rPr lang="sr-Cyrl-RS" dirty="0" smtClean="0"/>
              <a:t>Снажан-јак        ученик-ђак       срећа-радост</a:t>
            </a:r>
          </a:p>
          <a:p>
            <a:r>
              <a:rPr lang="sr-Cyrl-RS" dirty="0" smtClean="0"/>
              <a:t>Тама-мрак         храбар-смео      говорити-причати</a:t>
            </a:r>
          </a:p>
          <a:p>
            <a:r>
              <a:rPr lang="sr-Cyrl-RS" dirty="0" smtClean="0"/>
              <a:t>Означавају речи које имају____________облик,а ___________значење.</a:t>
            </a:r>
          </a:p>
          <a:p>
            <a:r>
              <a:rPr lang="sr-Cyrl-RS" dirty="0" smtClean="0"/>
              <a:t>3.Ево ти реч КОСА!Напиши 4 реченице тако да ова реч у њима има 4 различита значења.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 descr="811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533400"/>
            <a:ext cx="739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Из дате песме издвој речи истог облика,а различитог значења:</a:t>
            </a:r>
          </a:p>
          <a:p>
            <a:r>
              <a:rPr lang="sr-Cyrl-RS" dirty="0" smtClean="0"/>
              <a:t>ИСТО ЈЕ ,И ЈЕСТЕ И НИЈЕ</a:t>
            </a:r>
          </a:p>
          <a:p>
            <a:endParaRPr lang="sr-Cyrl-RS" dirty="0" smtClean="0"/>
          </a:p>
          <a:p>
            <a:r>
              <a:rPr lang="sr-Cyrl-RS" dirty="0" smtClean="0"/>
              <a:t>Коса је алатка                              У планини расте</a:t>
            </a:r>
          </a:p>
          <a:p>
            <a:r>
              <a:rPr lang="sr-Cyrl-RS" dirty="0" smtClean="0"/>
              <a:t>Која коси траву,                           танковита јела,</a:t>
            </a:r>
          </a:p>
          <a:p>
            <a:r>
              <a:rPr lang="sr-Cyrl-RS" dirty="0" smtClean="0"/>
              <a:t>А коса на глави                            девојчица Јела</a:t>
            </a:r>
          </a:p>
          <a:p>
            <a:r>
              <a:rPr lang="sr-Cyrl-RS" dirty="0" smtClean="0"/>
              <a:t>Украс је за главу.                         Јела разна јела.</a:t>
            </a:r>
          </a:p>
          <a:p>
            <a:endParaRPr lang="sr-Cyrl-RS" dirty="0"/>
          </a:p>
          <a:p>
            <a:r>
              <a:rPr lang="sr-Cyrl-RS" dirty="0" smtClean="0"/>
              <a:t>Брдо има косу                             оружје ратника</a:t>
            </a:r>
          </a:p>
          <a:p>
            <a:r>
              <a:rPr lang="sr-Cyrl-RS" dirty="0" smtClean="0"/>
              <a:t>Коју купа роса,                            стрела је и лук,</a:t>
            </a:r>
          </a:p>
          <a:p>
            <a:r>
              <a:rPr lang="sr-Cyrl-RS" dirty="0" smtClean="0"/>
              <a:t>Имам другарицу                         лук дугин на небу</a:t>
            </a:r>
          </a:p>
          <a:p>
            <a:r>
              <a:rPr lang="sr-Cyrl-RS" dirty="0" smtClean="0"/>
              <a:t> име јој је Коса.                           И у башти лук.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5867400" y="38100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Михаило Радовановић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48768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Написати стихове или реченице у којима ће бити употребљене речи ЛИСТ(књиге) и ЛИСТ(биљке).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877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27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213_examp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458</Words>
  <Application>Microsoft Office PowerPoint</Application>
  <PresentationFormat>On-screen Show (4:3)</PresentationFormat>
  <Paragraphs>71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korisnik</dc:creator>
  <cp:lastModifiedBy>korisnik</cp:lastModifiedBy>
  <cp:revision>7</cp:revision>
  <dcterms:created xsi:type="dcterms:W3CDTF">2012-11-28T10:12:07Z</dcterms:created>
  <dcterms:modified xsi:type="dcterms:W3CDTF">2012-11-28T11:17:15Z</dcterms:modified>
</cp:coreProperties>
</file>