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65" r:id="rId4"/>
    <p:sldId id="266" r:id="rId5"/>
    <p:sldId id="258" r:id="rId6"/>
    <p:sldId id="263" r:id="rId7"/>
    <p:sldId id="264" r:id="rId8"/>
    <p:sldId id="262" r:id="rId9"/>
    <p:sldId id="259" r:id="rId10"/>
    <p:sldId id="260" r:id="rId11"/>
    <p:sldId id="261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77" r:id="rId24"/>
    <p:sldId id="278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DD94D-C80B-46BF-804C-C2981B11FEE1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E641B-E109-441B-8DB0-8C8E1CC59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32DB1B-1969-4A63-9378-098D82FED473}" type="datetimeFigureOut">
              <a:rPr lang="en-US" smtClean="0"/>
              <a:pPr/>
              <a:t>30-Nov-12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85C905-49A5-4C54-B2D1-5FCB6599AD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S&#223;&#243;+&#196;&#225;%20&#166;&#223;+=%20d&#191;&#166;+d&#191;%20-%20+&#223;++&#223;&#191;-&#225;.docx" TargetMode="Externa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Ivica\Desktop\za%20konkurs%20primera%20dobre%20prakse\srbija%20kroz%20vekove\_to%20se%20bore%20misli%20moje...(360p_H.264-AAC)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PowerPoint_Presentation4.pptx"/><Relationship Id="rId3" Type="http://schemas.openxmlformats.org/officeDocument/2006/relationships/hyperlink" Target="I%20&#188;&#223;t+&#225;%20-%20&#186;+p&#191;&#201;&#225;d&#225;&#198;&#191;%20S-+d&#191;+&#225;.pptx" TargetMode="External"/><Relationship Id="rId7" Type="http://schemas.openxmlformats.org/officeDocument/2006/relationships/hyperlink" Target="III%20&#188;&#223;t+&#225;%20-%20S&#223;&#243;+&#196;&#225;%20++&#170;%20st&#223;p&#166;+-%20d-&#225;)&#246;t.pptx" TargetMode="External"/><Relationship Id="rId12" Type="http://schemas.openxmlformats.org/officeDocument/2006/relationships/package" Target="../embeddings/Microsoft_Office_PowerPoint_Presentation6.ppt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PowerPoint_Presentation3.pptx"/><Relationship Id="rId11" Type="http://schemas.openxmlformats.org/officeDocument/2006/relationships/hyperlink" Target="V%20&#188;&#223;t+&#225;%20-%20&#166;&#223;d+%20+%20&#186;&#223;t&#188;+%20pd&#191;sp&#166;+%20&#223;&#225;s.pptx" TargetMode="External"/><Relationship Id="rId5" Type="http://schemas.openxmlformats.org/officeDocument/2006/relationships/hyperlink" Target="II%20&#188;&#223;t+&#225;%20-%20S&#223;&#243;+&#196;&#225;%20t%20&#170;+&#243;&#225;%20+&#191;-&#225;&#198;+&#246;&#225;.pptx" TargetMode="External"/><Relationship Id="rId10" Type="http://schemas.openxmlformats.org/officeDocument/2006/relationships/package" Target="../embeddings/Microsoft_Office_PowerPoint_Presentation5.pptx"/><Relationship Id="rId4" Type="http://schemas.openxmlformats.org/officeDocument/2006/relationships/package" Target="../embeddings/Microsoft_Office_PowerPoint_Presentation2.pptx"/><Relationship Id="rId9" Type="http://schemas.openxmlformats.org/officeDocument/2006/relationships/hyperlink" Target="IV%20&#188;&#223;t+&#225;%20-%20&#166;&#223;d+%20+%20&#186;&#223;t&#188;+%20p&#223;+p&#166;+%20tps&#225;+&#225;&#166;.pptx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sr-Cyrl-RS" dirty="0" smtClean="0"/>
              <a:t>Удружени учитељи у пракси</a:t>
            </a:r>
            <a:br>
              <a:rPr lang="sr-Cyrl-RS" dirty="0" smtClean="0"/>
            </a:br>
            <a:r>
              <a:rPr lang="sr-Cyrl-RS" dirty="0" smtClean="0"/>
              <a:t>Пример  добре  праксе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1928802"/>
            <a:ext cx="7786742" cy="3714776"/>
          </a:xfrm>
        </p:spPr>
        <p:txBody>
          <a:bodyPr>
            <a:normAutofit/>
          </a:bodyPr>
          <a:lstStyle/>
          <a:p>
            <a:pPr algn="l"/>
            <a:endParaRPr lang="sr-Cyrl-RS" sz="2800" dirty="0" smtClean="0"/>
          </a:p>
          <a:p>
            <a:pPr algn="l"/>
            <a:r>
              <a:rPr lang="sr-Cyrl-RS" sz="2800" dirty="0" smtClean="0">
                <a:latin typeface="+mj-lt"/>
              </a:rPr>
              <a:t>Наставни  предмет: Природа и друштво</a:t>
            </a:r>
          </a:p>
          <a:p>
            <a:pPr algn="l"/>
            <a:r>
              <a:rPr lang="sr-Cyrl-RS" sz="2800" dirty="0" smtClean="0">
                <a:latin typeface="+mj-lt"/>
              </a:rPr>
              <a:t>Наставна јединица: Србија кроз векове</a:t>
            </a:r>
          </a:p>
          <a:p>
            <a:pPr algn="l"/>
            <a:r>
              <a:rPr lang="sr-Cyrl-RS" sz="2800" dirty="0" smtClean="0">
                <a:latin typeface="+mj-lt"/>
              </a:rPr>
              <a:t>Тип часа: систематизација</a:t>
            </a:r>
          </a:p>
          <a:p>
            <a:pPr algn="l"/>
            <a:r>
              <a:rPr lang="sr-Cyrl-RS" sz="2800" dirty="0" smtClean="0">
                <a:latin typeface="+mj-lt"/>
              </a:rPr>
              <a:t>Разред: четврти</a:t>
            </a:r>
          </a:p>
          <a:p>
            <a:pPr algn="l"/>
            <a:r>
              <a:rPr lang="sr-Cyrl-RS" sz="2800" dirty="0" smtClean="0">
                <a:latin typeface="+mj-lt"/>
              </a:rPr>
              <a:t>Аутор: Драгица Станковић, </a:t>
            </a:r>
          </a:p>
          <a:p>
            <a:pPr algn="l"/>
            <a:r>
              <a:rPr lang="sr-Cyrl-RS" sz="2800" dirty="0" smtClean="0">
                <a:latin typeface="+mj-lt"/>
              </a:rPr>
              <a:t>ОШ “Чибуковачки партизани”                         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sr-Cyrl-RS" sz="2800" dirty="0" smtClean="0"/>
              <a:t>    Час је реализован као блок час у трајању од 90 минута. Час је завршница дуготрајног истраживачког рада на тему </a:t>
            </a:r>
            <a:r>
              <a:rPr lang="sr-Cyrl-RS" sz="2800" i="1" dirty="0" smtClean="0"/>
              <a:t>Прошлост Србије</a:t>
            </a:r>
            <a:r>
              <a:rPr lang="sr-Cyrl-RS" sz="2800" dirty="0" smtClean="0"/>
              <a:t>.</a:t>
            </a:r>
            <a:br>
              <a:rPr lang="sr-Cyrl-RS" sz="2800" dirty="0" smtClean="0"/>
            </a:br>
            <a:r>
              <a:rPr lang="sr-Cyrl-RS" sz="2800" dirty="0"/>
              <a:t> </a:t>
            </a:r>
            <a:r>
              <a:rPr lang="sr-Cyrl-RS" sz="2800" dirty="0" smtClean="0"/>
              <a:t>    </a:t>
            </a:r>
            <a:br>
              <a:rPr lang="sr-Cyrl-RS" sz="2800" dirty="0" smtClean="0"/>
            </a:br>
            <a:endParaRPr lang="en-US" sz="2800" dirty="0"/>
          </a:p>
        </p:txBody>
      </p:sp>
      <p:graphicFrame>
        <p:nvGraphicFramePr>
          <p:cNvPr id="1027" name="Object 3">
            <a:hlinkClick r:id="rId3" action="ppaction://hlinkfile"/>
          </p:cNvPr>
          <p:cNvGraphicFramePr>
            <a:graphicFrameLocks noChangeAspect="1"/>
          </p:cNvGraphicFramePr>
          <p:nvPr/>
        </p:nvGraphicFramePr>
        <p:xfrm>
          <a:off x="6215074" y="4214818"/>
          <a:ext cx="2000264" cy="2000264"/>
        </p:xfrm>
        <a:graphic>
          <a:graphicData uri="http://schemas.openxmlformats.org/presentationml/2006/ole">
            <p:oleObj spid="_x0000_s1027" name="Document" showAsIcon="1" r:id="rId4" imgW="914400" imgH="771480" progId="Word.Document.12">
              <p:embed/>
            </p:oleObj>
          </a:graphicData>
        </a:graphic>
      </p:graphicFrame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800" b="1" i="1" dirty="0" smtClean="0"/>
              <a:t>уводни део часа : </a:t>
            </a:r>
            <a:r>
              <a:rPr lang="sr-Cyrl-RS" sz="2400" dirty="0" smtClean="0"/>
              <a:t>Песма михаила обреновића  “Што се боре мисли моје” .изводи  је Звонко  богдан</a:t>
            </a:r>
            <a:r>
              <a:rPr lang="sr-Cyrl-RS" sz="2800" dirty="0" smtClean="0"/>
              <a:t>.</a:t>
            </a:r>
            <a:endParaRPr lang="en-US" sz="2800" dirty="0"/>
          </a:p>
        </p:txBody>
      </p:sp>
      <p:pic>
        <p:nvPicPr>
          <p:cNvPr id="5" name="_to se bore misli moje...(360p_H.264-AAC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19400" y="2444750"/>
            <a:ext cx="3657600" cy="2743200"/>
          </a:xfrm>
          <a:prstGeom prst="rect">
            <a:avLst/>
          </a:prstGeom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0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Кратак осврт  на  истрживачки  рад  који   је претходио  часу</a:t>
            </a:r>
            <a:endParaRPr lang="en-US" sz="2400" dirty="0"/>
          </a:p>
        </p:txBody>
      </p:sp>
      <p:pic>
        <p:nvPicPr>
          <p:cNvPr id="7" name="Picture Placeholder 6" descr="Fotografija02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43240" y="1988344"/>
            <a:ext cx="5357850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0" y="1214422"/>
            <a:ext cx="3008313" cy="5000660"/>
          </a:xfrm>
        </p:spPr>
        <p:txBody>
          <a:bodyPr>
            <a:normAutofit fontScale="32500" lnSpcReduction="20000"/>
          </a:bodyPr>
          <a:lstStyle/>
          <a:p>
            <a:endParaRPr lang="sr-Cyrl-RS" sz="1800" b="1" dirty="0" smtClean="0">
              <a:latin typeface="+mj-lt"/>
            </a:endParaRPr>
          </a:p>
          <a:p>
            <a:endParaRPr lang="sr-Cyrl-RS" sz="1800" b="1" dirty="0" smtClean="0">
              <a:latin typeface="+mj-lt"/>
            </a:endParaRPr>
          </a:p>
          <a:p>
            <a:endParaRPr lang="sr-Cyrl-RS" sz="1800" b="1" dirty="0" smtClean="0">
              <a:latin typeface="+mj-lt"/>
            </a:endParaRPr>
          </a:p>
          <a:p>
            <a:endParaRPr lang="sr-Cyrl-RS" sz="1800" b="1" dirty="0" smtClean="0">
              <a:latin typeface="+mj-lt"/>
            </a:endParaRPr>
          </a:p>
          <a:p>
            <a:endParaRPr lang="sr-Cyrl-RS" sz="2400" b="1" dirty="0" smtClean="0">
              <a:latin typeface="+mj-lt"/>
            </a:endParaRPr>
          </a:p>
          <a:p>
            <a:endParaRPr lang="sr-Cyrl-RS" sz="2400" b="1" dirty="0" smtClean="0">
              <a:latin typeface="+mj-lt"/>
            </a:endParaRPr>
          </a:p>
          <a:p>
            <a:r>
              <a:rPr lang="sr-Cyrl-RS" sz="6000" dirty="0" smtClean="0">
                <a:latin typeface="+mj-lt"/>
              </a:rPr>
              <a:t>Ученици су на часовима српског језика читали народне епске песме, као и песме </a:t>
            </a:r>
            <a:r>
              <a:rPr lang="sr-Cyrl-RS" sz="6000" i="1" dirty="0" smtClean="0">
                <a:latin typeface="+mj-lt"/>
              </a:rPr>
              <a:t>Симонида  </a:t>
            </a:r>
            <a:r>
              <a:rPr lang="sr-Cyrl-RS" sz="6000" dirty="0" smtClean="0">
                <a:latin typeface="+mj-lt"/>
              </a:rPr>
              <a:t>Милана Ракића, </a:t>
            </a:r>
            <a:r>
              <a:rPr lang="sr-Cyrl-RS" sz="6000" i="1" dirty="0" smtClean="0">
                <a:latin typeface="+mj-lt"/>
              </a:rPr>
              <a:t>Плава гробница </a:t>
            </a:r>
            <a:r>
              <a:rPr lang="sr-Cyrl-RS" sz="6000" dirty="0" smtClean="0">
                <a:latin typeface="+mj-lt"/>
              </a:rPr>
              <a:t>Милутина Бојића, </a:t>
            </a:r>
            <a:r>
              <a:rPr lang="sr-Cyrl-RS" sz="6000" i="1" dirty="0" smtClean="0">
                <a:latin typeface="+mj-lt"/>
              </a:rPr>
              <a:t>Крвава бајка </a:t>
            </a:r>
            <a:r>
              <a:rPr lang="sr-Cyrl-RS" sz="6000" dirty="0" smtClean="0">
                <a:latin typeface="+mj-lt"/>
              </a:rPr>
              <a:t>Десанке Максимовић и одломак из романа </a:t>
            </a:r>
            <a:r>
              <a:rPr lang="sr-Cyrl-RS" sz="6000" i="1" dirty="0" smtClean="0">
                <a:latin typeface="+mj-lt"/>
              </a:rPr>
              <a:t>На Дрини ћуприја  </a:t>
            </a:r>
            <a:r>
              <a:rPr lang="sr-Cyrl-RS" sz="6000" dirty="0" smtClean="0">
                <a:latin typeface="+mj-lt"/>
              </a:rPr>
              <a:t>Иве Андрића. </a:t>
            </a:r>
            <a:endParaRPr lang="en-US" sz="6000" dirty="0">
              <a:latin typeface="+mj-lt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На часу српског језика  обрађен је текст “златно јагње” и ученици су по групама добили  истраживачке задатке  које су одлично урадили.</a:t>
            </a:r>
            <a:endParaRPr lang="en-US" sz="24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dirty="0" smtClean="0"/>
              <a:t>Изглед  старог  раса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dirty="0" smtClean="0"/>
              <a:t>живот властеле и сељака</a:t>
            </a:r>
            <a:endParaRPr lang="en-US" dirty="0"/>
          </a:p>
        </p:txBody>
      </p:sp>
      <p:pic>
        <p:nvPicPr>
          <p:cNvPr id="9" name="Content Placeholder 8" descr="Fotografija023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80988" y="1677789"/>
            <a:ext cx="4291012" cy="32182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0" descr="Fotografija023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78384"/>
            <a:ext cx="4289425" cy="32170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Ученици  су припремили паное  које  су касније презентовали  ученицима  </a:t>
            </a:r>
            <a:r>
              <a:rPr lang="sr-Latn-RS" sz="2400" dirty="0" smtClean="0"/>
              <a:t>III</a:t>
            </a:r>
            <a:r>
              <a:rPr lang="sr-Cyrl-RS" sz="2400" dirty="0" smtClean="0"/>
              <a:t>  разреда.</a:t>
            </a:r>
            <a:endParaRPr lang="en-US" sz="24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sr-Cyrl-RS" dirty="0" smtClean="0"/>
              <a:t>Оружје, начин  одевања  у  12. веку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sr-Cyrl-RS" dirty="0" smtClean="0"/>
              <a:t>Образовање и васпитање деце  у 12. веку</a:t>
            </a:r>
            <a:endParaRPr lang="en-US" dirty="0"/>
          </a:p>
        </p:txBody>
      </p:sp>
      <p:pic>
        <p:nvPicPr>
          <p:cNvPr id="9" name="Content Placeholder 8" descr="Fotografija0240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80988" y="1677789"/>
            <a:ext cx="4291012" cy="32182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Content Placeholder 9" descr="Fotografija024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78384"/>
            <a:ext cx="4289425" cy="32170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400" dirty="0" smtClean="0"/>
              <a:t>Презентација</a:t>
            </a:r>
            <a:r>
              <a:rPr lang="sr-Cyrl-RS" sz="2400" b="1" dirty="0" smtClean="0"/>
              <a:t>   </a:t>
            </a:r>
            <a:r>
              <a:rPr lang="sr-Cyrl-RS" sz="2400" dirty="0" smtClean="0"/>
              <a:t>ученичких   паноа</a:t>
            </a:r>
            <a:endParaRPr lang="en-US" sz="2400" dirty="0"/>
          </a:p>
        </p:txBody>
      </p:sp>
      <p:pic>
        <p:nvPicPr>
          <p:cNvPr id="12" name="Content Placeholder 11" descr="Fotografija02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Content Placeholder 12" descr="Fotografija025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У  дигиталној  учионици на часовима  од играчке до рачунара  имали су приступ интернету .</a:t>
            </a:r>
            <a:endParaRPr lang="en-US" sz="2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sr-Cyrl-RS" dirty="0" smtClean="0"/>
              <a:t>Коришћење интернета - посета едукативним сајтовима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 anchor="t"/>
          <a:lstStyle/>
          <a:p>
            <a:pPr algn="ctr"/>
            <a:r>
              <a:rPr lang="sr-Cyrl-RS" dirty="0" smtClean="0"/>
              <a:t>Решавање историјских квизова</a:t>
            </a:r>
            <a:endParaRPr lang="en-US" dirty="0"/>
          </a:p>
        </p:txBody>
      </p:sp>
      <p:pic>
        <p:nvPicPr>
          <p:cNvPr id="12" name="Content Placeholder 11" descr="P5310005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80988" y="1677789"/>
            <a:ext cx="4291012" cy="32182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Content Placeholder 12" descr="P531001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78384"/>
            <a:ext cx="4289425" cy="32170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Гледали су игране и документарне филмове</a:t>
            </a:r>
            <a:r>
              <a:rPr lang="sr-Cyrl-RS" sz="1800" dirty="0" smtClean="0"/>
              <a:t>.</a:t>
            </a:r>
            <a:endParaRPr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algn="ctr"/>
            <a:r>
              <a:rPr lang="sr-Cyrl-RS" dirty="0" smtClean="0"/>
              <a:t>Бој  на косову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sr-Cyrl-RS" dirty="0" smtClean="0"/>
              <a:t>Први српски устанак – битка на чегру</a:t>
            </a:r>
            <a:endParaRPr lang="en-US" dirty="0"/>
          </a:p>
        </p:txBody>
      </p:sp>
      <p:pic>
        <p:nvPicPr>
          <p:cNvPr id="10" name="Content Placeholder 9" descr="P531000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80988" y="1677789"/>
            <a:ext cx="4291012" cy="32182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0" descr="Fotografija029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78384"/>
            <a:ext cx="4289425" cy="32170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 у оквиру предмета  Верска   настава  организована  је </a:t>
            </a:r>
            <a:br>
              <a:rPr lang="sr-Cyrl-RS" sz="2400" dirty="0" smtClean="0"/>
            </a:br>
            <a:r>
              <a:rPr lang="sr-Cyrl-RS" sz="2400" dirty="0" smtClean="0"/>
              <a:t>посета  манастиру  љубостињи.</a:t>
            </a:r>
            <a:endParaRPr lang="en-US" sz="2400" dirty="0"/>
          </a:p>
        </p:txBody>
      </p:sp>
      <p:pic>
        <p:nvPicPr>
          <p:cNvPr id="7" name="Content Placeholder 6" descr="LJubostinja,Vr.Banja 26.05.2012. 0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2633662"/>
            <a:ext cx="3543300" cy="2657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Content Placeholder 7" descr="LJubostinja,Vr.Banja 26.05.2012. 00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48250" y="2633662"/>
            <a:ext cx="3543300" cy="2657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Учествовали су  у извођењу драмског текста “свети сава” које  је  организовала  учитељица </a:t>
            </a:r>
            <a:r>
              <a:rPr lang="sr-Latn-RS" sz="2400" dirty="0" smtClean="0"/>
              <a:t>IV/1 </a:t>
            </a:r>
            <a:r>
              <a:rPr lang="sr-Cyrl-RS" sz="2400" dirty="0" smtClean="0"/>
              <a:t>са својим ученицима.</a:t>
            </a:r>
            <a:endParaRPr lang="en-US" sz="2400" dirty="0"/>
          </a:p>
        </p:txBody>
      </p:sp>
      <p:pic>
        <p:nvPicPr>
          <p:cNvPr id="10" name="Content Placeholder 9" descr="P31400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0" descr="P314004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686444"/>
          </a:xfrm>
        </p:spPr>
        <p:txBody>
          <a:bodyPr anchor="t">
            <a:normAutofit/>
          </a:bodyPr>
          <a:lstStyle/>
          <a:p>
            <a:r>
              <a:rPr lang="sr-Cyrl-RS" sz="3200" dirty="0" smtClean="0"/>
              <a:t>  </a:t>
            </a:r>
            <a:br>
              <a:rPr lang="sr-Cyrl-RS" sz="3200" dirty="0" smtClean="0"/>
            </a:br>
            <a:r>
              <a:rPr lang="sr-Cyrl-RS" sz="3200" dirty="0" smtClean="0"/>
              <a:t> </a:t>
            </a:r>
            <a:r>
              <a:rPr lang="sr-Cyrl-RS" sz="2400" dirty="0" smtClean="0"/>
              <a:t>На часовима одељенске заједнице ученици су учествовали у историјским квизовима и освајали награде.</a:t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>   На часовима ликовне културе  сликали су владаре и њихове задужбине, правили средњевековно оружје.</a:t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>   Истраживали су и откривали код куће, размењивали  стечена знања преко друштвене мреже и у школи, прикупили драгоцени материјал потрЕбан за завршни час.</a:t>
            </a:r>
            <a:endParaRPr lang="en-US" sz="2400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543568"/>
          </a:xfrm>
        </p:spPr>
        <p:txBody>
          <a:bodyPr anchor="t">
            <a:normAutofit fontScale="90000"/>
          </a:bodyPr>
          <a:lstStyle/>
          <a:p>
            <a:r>
              <a:rPr lang="sr-Cyrl-RS" sz="3100" b="1" dirty="0" smtClean="0"/>
              <a:t>Главни део часа :</a:t>
            </a:r>
            <a:r>
              <a:rPr lang="sr-Cyrl-RS" b="1" dirty="0" smtClean="0"/>
              <a:t> </a:t>
            </a:r>
            <a:r>
              <a:rPr lang="sr-Cyrl-RS" sz="2700" dirty="0" smtClean="0"/>
              <a:t>подела ученика </a:t>
            </a:r>
            <a:r>
              <a:rPr lang="sr-Latn-RS" sz="2700" dirty="0" smtClean="0"/>
              <a:t> </a:t>
            </a:r>
            <a:r>
              <a:rPr lang="sr-Cyrl-RS" sz="2700" dirty="0" smtClean="0"/>
              <a:t>на  групе  и Давање упутства за рад .</a:t>
            </a:r>
            <a:br>
              <a:rPr lang="sr-Cyrl-RS" sz="2700" dirty="0" smtClean="0"/>
            </a:br>
            <a:r>
              <a:rPr lang="sr-Cyrl-RS" sz="2700" dirty="0" smtClean="0"/>
              <a:t/>
            </a:r>
            <a:br>
              <a:rPr lang="sr-Cyrl-RS" sz="2700" dirty="0" smtClean="0"/>
            </a:br>
            <a:r>
              <a:rPr lang="sr-Cyrl-RS" sz="2700" dirty="0" smtClean="0"/>
              <a:t>   </a:t>
            </a:r>
            <a:r>
              <a:rPr lang="sr-Cyrl-CS" sz="2700" b="1" i="1" dirty="0" smtClean="0"/>
              <a:t> </a:t>
            </a:r>
            <a:r>
              <a:rPr lang="sr-Cyrl-CS" sz="2700" b="1" i="1" dirty="0" smtClean="0">
                <a:solidFill>
                  <a:srgbClr val="0070C0"/>
                </a:solidFill>
              </a:rPr>
              <a:t>Прва група –  </a:t>
            </a:r>
            <a:r>
              <a:rPr lang="sr-Cyrl-CS" sz="2700" b="1" dirty="0" smtClean="0">
                <a:solidFill>
                  <a:srgbClr val="0070C0"/>
                </a:solidFill>
              </a:rPr>
              <a:t>Досељавање Словена   VII – XII 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sr-Cyrl-CS" sz="2400" dirty="0" smtClean="0"/>
              <a:t>Задатак ове групе  био је  да истражи и прикупи податке о досељавању Словена на Балканско полуострво , стварању првих српских држава, верској припадности и првој писмености у Срба. Ова група обухватиће период  од VII до XII  века 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sr-Cyrl-CS" sz="2700" b="1" i="1" dirty="0" smtClean="0"/>
              <a:t>      </a:t>
            </a:r>
            <a:r>
              <a:rPr lang="sr-Cyrl-CS" sz="2700" b="1" i="1" dirty="0" smtClean="0">
                <a:solidFill>
                  <a:srgbClr val="0070C0"/>
                </a:solidFill>
              </a:rPr>
              <a:t>Друга група – </a:t>
            </a:r>
            <a:r>
              <a:rPr lang="sr-Cyrl-CS" sz="2700" b="1" dirty="0" smtClean="0">
                <a:solidFill>
                  <a:srgbClr val="0070C0"/>
                </a:solidFill>
              </a:rPr>
              <a:t>Србија у доба Немањића  XII – XIV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sr-Latn-CS" sz="2400" dirty="0" smtClean="0"/>
              <a:t>Задатак групе био је да истражи и прикупи податке о припадницима лозе Немањића, животу властеле и сељака у </a:t>
            </a:r>
            <a:r>
              <a:rPr lang="sr-Cyrl-CS" sz="2400" dirty="0" smtClean="0"/>
              <a:t>њихово време, о центрима културе и ширењу граница српске државе. Ова група обухватиће период од XII до XIV  века.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829320"/>
          </a:xfrm>
        </p:spPr>
        <p:txBody>
          <a:bodyPr anchor="t">
            <a:normAutofit fontScale="90000"/>
          </a:bodyPr>
          <a:lstStyle/>
          <a:p>
            <a:r>
              <a:rPr lang="sr-Cyrl-CS" sz="2700" b="1" dirty="0" smtClean="0">
                <a:solidFill>
                  <a:srgbClr val="0070C0"/>
                </a:solidFill>
              </a:rPr>
              <a:t>Трећа група </a:t>
            </a:r>
            <a:r>
              <a:rPr lang="sr-Cyrl-CS" sz="2700" b="1" dirty="0" smtClean="0"/>
              <a:t>– </a:t>
            </a:r>
            <a:r>
              <a:rPr lang="sr-Cyrl-CS" sz="2700" b="1" dirty="0" smtClean="0">
                <a:solidFill>
                  <a:srgbClr val="0070C0"/>
                </a:solidFill>
              </a:rPr>
              <a:t>Србија под турском влашћу  XIV – XIX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sr-Latn-CS" sz="2400" dirty="0" smtClean="0"/>
              <a:t>Задатак групе био је да истражи и прикупи податке  о Србији у доба кнеза </a:t>
            </a:r>
            <a:r>
              <a:rPr lang="sr-Cyrl-CS" sz="2400" dirty="0" smtClean="0"/>
              <a:t>Л</a:t>
            </a:r>
            <a:r>
              <a:rPr lang="sr-Latn-CS" sz="2400" dirty="0" smtClean="0"/>
              <a:t>азара</a:t>
            </a:r>
            <a:r>
              <a:rPr lang="sr-Cyrl-CS" sz="2400" dirty="0" smtClean="0"/>
              <a:t>, деспота Стефана Лазаревића, Ђурађа Бранковића и о паду Србије под турску власт. Ова група обухватиће период од </a:t>
            </a:r>
            <a:r>
              <a:rPr lang="sr-Latn-CS" sz="2400" dirty="0" smtClean="0"/>
              <a:t>XIV </a:t>
            </a:r>
            <a:r>
              <a:rPr lang="sr-Cyrl-CS" sz="2400" dirty="0" smtClean="0"/>
              <a:t>до</a:t>
            </a:r>
            <a:r>
              <a:rPr lang="sr-Latn-CS" sz="2400" dirty="0" smtClean="0"/>
              <a:t> XIX века</a:t>
            </a:r>
            <a:r>
              <a:rPr lang="sr-Cyrl-CS" sz="2400" dirty="0" smtClean="0"/>
              <a:t>.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sr-Cyrl-CS" sz="2700" i="1" dirty="0" smtClean="0"/>
              <a:t> </a:t>
            </a:r>
            <a:r>
              <a:rPr lang="sr-Cyrl-CS" sz="2700" b="1" dirty="0" smtClean="0">
                <a:solidFill>
                  <a:srgbClr val="0070C0"/>
                </a:solidFill>
              </a:rPr>
              <a:t>Четврта група </a:t>
            </a:r>
            <a:r>
              <a:rPr lang="sr-Cyrl-CS" sz="2700" b="1" dirty="0" smtClean="0"/>
              <a:t>–</a:t>
            </a:r>
            <a:r>
              <a:rPr lang="sr-Cyrl-CS" sz="2700" b="1" dirty="0" smtClean="0">
                <a:solidFill>
                  <a:srgbClr val="0070C0"/>
                </a:solidFill>
              </a:rPr>
              <a:t>Први и Други српски устанак  XIX – XX </a:t>
            </a: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sr-Cyrl-CS" sz="2400" dirty="0" smtClean="0"/>
              <a:t>Задатак групе био је да истражи и прикупи податке о Првом и Другом српском устанку, ослобађању Србије и Балкана од Османлијског царства. Ова група обухватиће период од XIX do XX века.</a:t>
            </a:r>
            <a:r>
              <a:rPr lang="sr-Cyrl-CS" sz="2700" i="1" dirty="0" smtClean="0"/>
              <a:t/>
            </a:r>
            <a:br>
              <a:rPr lang="sr-Cyrl-CS" sz="2700" i="1" dirty="0" smtClean="0"/>
            </a:br>
            <a:r>
              <a:rPr lang="sr-Cyrl-CS" sz="2700" i="1" dirty="0" smtClean="0"/>
              <a:t> </a:t>
            </a:r>
            <a:r>
              <a:rPr lang="sr-Cyrl-CS" sz="2700" b="1" dirty="0" smtClean="0">
                <a:solidFill>
                  <a:srgbClr val="0070C0"/>
                </a:solidFill>
              </a:rPr>
              <a:t>Пета група – Први  и Други светски рат  </a:t>
            </a:r>
            <a:r>
              <a:rPr lang="sr-Latn-CS" sz="2700" b="1" dirty="0" smtClean="0">
                <a:solidFill>
                  <a:srgbClr val="0070C0"/>
                </a:solidFill>
              </a:rPr>
              <a:t>XX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sr-Cyrl-CS" sz="2400" dirty="0" smtClean="0"/>
              <a:t>Задатак групе био је да истражи и прикупи податке  о Првом и Другом светском рату и распаду Југославије почетком деведесетих година XX века. Ова група обухватиће  дешавања која су обележила  XX век.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400" dirty="0" smtClean="0"/>
              <a:t>УЧЕНИЦИ </a:t>
            </a:r>
            <a:r>
              <a:rPr lang="sr-Latn-RS" sz="2400" dirty="0" smtClean="0"/>
              <a:t> </a:t>
            </a:r>
            <a:r>
              <a:rPr lang="sr-Cyrl-RS" sz="2400" dirty="0" smtClean="0"/>
              <a:t>ИЗРАЂУЈУ</a:t>
            </a:r>
            <a:r>
              <a:rPr lang="sr-Latn-RS" sz="2400" dirty="0" smtClean="0"/>
              <a:t> </a:t>
            </a:r>
            <a:r>
              <a:rPr lang="sr-Cyrl-RS" sz="2400" dirty="0" smtClean="0"/>
              <a:t> ПАНОЕ</a:t>
            </a:r>
            <a:r>
              <a:rPr lang="sr-Latn-RS" sz="2400" dirty="0" smtClean="0"/>
              <a:t>.</a:t>
            </a:r>
            <a:endParaRPr lang="en-US" sz="2400" dirty="0"/>
          </a:p>
        </p:txBody>
      </p:sp>
      <p:pic>
        <p:nvPicPr>
          <p:cNvPr id="14" name="Content Placeholder 13" descr="P61300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Content Placeholder 14" descr="P613000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400" dirty="0" smtClean="0"/>
              <a:t>Уживали</a:t>
            </a:r>
            <a:r>
              <a:rPr lang="sr-Latn-RS" sz="2400" dirty="0" smtClean="0"/>
              <a:t> </a:t>
            </a:r>
            <a:r>
              <a:rPr lang="sr-Cyrl-RS" sz="2400" dirty="0" smtClean="0"/>
              <a:t> су  у</a:t>
            </a:r>
            <a:r>
              <a:rPr lang="sr-Latn-RS" sz="2400" dirty="0" smtClean="0"/>
              <a:t> </a:t>
            </a:r>
            <a:r>
              <a:rPr lang="sr-Cyrl-RS" sz="2400" dirty="0" smtClean="0"/>
              <a:t> тимском </a:t>
            </a:r>
            <a:r>
              <a:rPr lang="sr-Latn-RS" sz="2400" dirty="0" smtClean="0"/>
              <a:t> </a:t>
            </a:r>
            <a:r>
              <a:rPr lang="sr-Cyrl-RS" sz="2400" dirty="0" smtClean="0"/>
              <a:t>раду</a:t>
            </a:r>
            <a:r>
              <a:rPr lang="sr-Latn-RS" sz="2400" dirty="0" smtClean="0"/>
              <a:t>.</a:t>
            </a:r>
            <a:endParaRPr lang="en-US" sz="2400" dirty="0"/>
          </a:p>
        </p:txBody>
      </p:sp>
      <p:pic>
        <p:nvPicPr>
          <p:cNvPr id="8" name="Content Placeholder 7" descr="P61300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Content Placeholder 8" descr="P61300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Уважавали  сУ мишљење и идеје другара из групе</a:t>
            </a:r>
            <a:r>
              <a:rPr lang="sr-Latn-RS" sz="2400" dirty="0" smtClean="0"/>
              <a:t>.</a:t>
            </a:r>
            <a:endParaRPr lang="en-US" sz="2400" dirty="0"/>
          </a:p>
        </p:txBody>
      </p:sp>
      <p:pic>
        <p:nvPicPr>
          <p:cNvPr id="5" name="Content Placeholder 4" descr="P613000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5" descr="P613000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400" dirty="0" smtClean="0"/>
              <a:t>После израде паноа  приступило  се представљању група и решавању квизова.  </a:t>
            </a:r>
            <a:endParaRPr lang="en-US" sz="2400" dirty="0"/>
          </a:p>
        </p:txBody>
      </p:sp>
      <p:pic>
        <p:nvPicPr>
          <p:cNvPr id="5" name="Content Placeholder 4" descr="P61300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5" descr="P613001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757222"/>
          </a:xfrm>
        </p:spPr>
        <p:txBody>
          <a:bodyPr>
            <a:noAutofit/>
          </a:bodyPr>
          <a:lstStyle/>
          <a:p>
            <a:pPr algn="ctr"/>
            <a:r>
              <a:rPr lang="sr-Cyrl-RS" sz="2400" dirty="0" smtClean="0"/>
              <a:t>Трудили Су се да веродостојно и хронолошки тачно представе </a:t>
            </a:r>
            <a:r>
              <a:rPr lang="sr-Latn-RS" sz="2400" dirty="0" smtClean="0"/>
              <a:t> </a:t>
            </a:r>
            <a:r>
              <a:rPr lang="sr-Cyrl-RS" sz="2400" dirty="0" smtClean="0"/>
              <a:t>догађаје </a:t>
            </a:r>
            <a:r>
              <a:rPr lang="sr-Latn-RS" sz="2400" dirty="0" smtClean="0"/>
              <a:t> </a:t>
            </a:r>
            <a:r>
              <a:rPr lang="sr-Cyrl-RS" sz="2400" dirty="0" smtClean="0"/>
              <a:t>и </a:t>
            </a:r>
            <a:r>
              <a:rPr lang="sr-Latn-RS" sz="2400" dirty="0" smtClean="0"/>
              <a:t> </a:t>
            </a:r>
            <a:r>
              <a:rPr lang="sr-Cyrl-RS" sz="2400" dirty="0" smtClean="0"/>
              <a:t>личности</a:t>
            </a:r>
            <a:r>
              <a:rPr lang="sr-Latn-RS" sz="2400" dirty="0" smtClean="0"/>
              <a:t>.</a:t>
            </a:r>
            <a:endParaRPr lang="en-US" sz="2400" dirty="0"/>
          </a:p>
        </p:txBody>
      </p:sp>
      <p:pic>
        <p:nvPicPr>
          <p:cNvPr id="5" name="Content Placeholder 4" descr="P61300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5" descr="P613001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14346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Учили  су једни  од  других</a:t>
            </a:r>
            <a:r>
              <a:rPr lang="sr-Latn-RS" sz="2400" dirty="0" smtClean="0"/>
              <a:t>.</a:t>
            </a:r>
            <a:endParaRPr lang="en-US" sz="2400" dirty="0"/>
          </a:p>
        </p:txBody>
      </p:sp>
      <p:pic>
        <p:nvPicPr>
          <p:cNvPr id="5" name="Content Placeholder 4" descr="P61300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5" descr="P613002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14346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Путем квиза проверавали  су стечено  знање</a:t>
            </a:r>
            <a:r>
              <a:rPr lang="sr-Latn-RS" sz="2400" dirty="0" smtClean="0"/>
              <a:t>.</a:t>
            </a:r>
            <a:endParaRPr lang="en-US" sz="2400" dirty="0"/>
          </a:p>
        </p:txBody>
      </p:sp>
      <p:pic>
        <p:nvPicPr>
          <p:cNvPr id="5" name="Content Placeholder 4" descr="P61300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90775"/>
            <a:ext cx="419100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5" descr="P614002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57882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/>
            </a:r>
            <a:br>
              <a:rPr lang="sr-Cyrl-RS" sz="2400" dirty="0" smtClean="0"/>
            </a:br>
            <a:endParaRPr lang="en-US" sz="2400" dirty="0"/>
          </a:p>
        </p:txBody>
      </p:sp>
      <p:graphicFrame>
        <p:nvGraphicFramePr>
          <p:cNvPr id="2050" name="Object 2">
            <a:hlinkClick r:id="rId3" action="ppaction://hlinkpres?slideindex=1&amp;slidetitle="/>
          </p:cNvPr>
          <p:cNvGraphicFramePr>
            <a:graphicFrameLocks noChangeAspect="1"/>
          </p:cNvGraphicFramePr>
          <p:nvPr/>
        </p:nvGraphicFramePr>
        <p:xfrm>
          <a:off x="857224" y="1285860"/>
          <a:ext cx="1714512" cy="1857388"/>
        </p:xfrm>
        <a:graphic>
          <a:graphicData uri="http://schemas.openxmlformats.org/presentationml/2006/ole">
            <p:oleObj spid="_x0000_s2050" name="Presentation" showAsIcon="1" r:id="rId4" imgW="914400" imgH="771480" progId="PowerPoint.Show.12">
              <p:embed/>
            </p:oleObj>
          </a:graphicData>
        </a:graphic>
      </p:graphicFrame>
      <p:graphicFrame>
        <p:nvGraphicFramePr>
          <p:cNvPr id="2051" name="Object 3">
            <a:hlinkClick r:id="rId5" action="ppaction://hlinkpres?slideindex=1&amp;slidetitle="/>
          </p:cNvPr>
          <p:cNvGraphicFramePr>
            <a:graphicFrameLocks noChangeAspect="1"/>
          </p:cNvGraphicFramePr>
          <p:nvPr/>
        </p:nvGraphicFramePr>
        <p:xfrm>
          <a:off x="3786182" y="1357298"/>
          <a:ext cx="1785950" cy="1785950"/>
        </p:xfrm>
        <a:graphic>
          <a:graphicData uri="http://schemas.openxmlformats.org/presentationml/2006/ole">
            <p:oleObj spid="_x0000_s2051" name="Presentation" showAsIcon="1" r:id="rId6" imgW="914400" imgH="771480" progId="PowerPoint.Show.12">
              <p:embed/>
            </p:oleObj>
          </a:graphicData>
        </a:graphic>
      </p:graphicFrame>
      <p:graphicFrame>
        <p:nvGraphicFramePr>
          <p:cNvPr id="2052" name="Object 4">
            <a:hlinkClick r:id="rId7" action="ppaction://hlinkpres?slideindex=1&amp;slidetitle="/>
          </p:cNvPr>
          <p:cNvGraphicFramePr>
            <a:graphicFrameLocks noChangeAspect="1"/>
          </p:cNvGraphicFramePr>
          <p:nvPr/>
        </p:nvGraphicFramePr>
        <p:xfrm>
          <a:off x="6643702" y="1357298"/>
          <a:ext cx="1714512" cy="1785950"/>
        </p:xfrm>
        <a:graphic>
          <a:graphicData uri="http://schemas.openxmlformats.org/presentationml/2006/ole">
            <p:oleObj spid="_x0000_s2052" name="Presentation" showAsIcon="1" r:id="rId8" imgW="914400" imgH="771480" progId="PowerPoint.Show.12">
              <p:embed/>
            </p:oleObj>
          </a:graphicData>
        </a:graphic>
      </p:graphicFrame>
      <p:graphicFrame>
        <p:nvGraphicFramePr>
          <p:cNvPr id="2053" name="Object 5">
            <a:hlinkClick r:id="rId9" action="ppaction://hlinkpres?slideindex=1&amp;slidetitle="/>
          </p:cNvPr>
          <p:cNvGraphicFramePr>
            <a:graphicFrameLocks noChangeAspect="1"/>
          </p:cNvGraphicFramePr>
          <p:nvPr/>
        </p:nvGraphicFramePr>
        <p:xfrm>
          <a:off x="928662" y="4071942"/>
          <a:ext cx="1928826" cy="1714512"/>
        </p:xfrm>
        <a:graphic>
          <a:graphicData uri="http://schemas.openxmlformats.org/presentationml/2006/ole">
            <p:oleObj spid="_x0000_s2053" name="Presentation" showAsIcon="1" r:id="rId10" imgW="914400" imgH="771480" progId="PowerPoint.Show.12">
              <p:embed/>
            </p:oleObj>
          </a:graphicData>
        </a:graphic>
      </p:graphicFrame>
      <p:graphicFrame>
        <p:nvGraphicFramePr>
          <p:cNvPr id="2054" name="Object 6">
            <a:hlinkClick r:id="rId11" action="ppaction://hlinkpres?slideindex=1&amp;slidetitle="/>
          </p:cNvPr>
          <p:cNvGraphicFramePr>
            <a:graphicFrameLocks noChangeAspect="1"/>
          </p:cNvGraphicFramePr>
          <p:nvPr/>
        </p:nvGraphicFramePr>
        <p:xfrm>
          <a:off x="6143636" y="4071941"/>
          <a:ext cx="2071702" cy="1785951"/>
        </p:xfrm>
        <a:graphic>
          <a:graphicData uri="http://schemas.openxmlformats.org/presentationml/2006/ole">
            <p:oleObj spid="_x0000_s2054" name="Presentation" showAsIcon="1" r:id="rId12" imgW="914400" imgH="771480" progId="PowerPoint.Show.12">
              <p:embed/>
            </p:oleObj>
          </a:graphicData>
        </a:graphic>
      </p:graphicFrame>
      <p:sp>
        <p:nvSpPr>
          <p:cNvPr id="9" name="Cloud Callout 8"/>
          <p:cNvSpPr/>
          <p:nvPr/>
        </p:nvSpPr>
        <p:spPr>
          <a:xfrm>
            <a:off x="3000364" y="2857496"/>
            <a:ext cx="3214710" cy="242889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dirty="0" smtClean="0"/>
              <a:t>КВИЗОВИ</a:t>
            </a:r>
            <a:endParaRPr lang="en-US" sz="28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i="1" dirty="0" smtClean="0"/>
              <a:t>Завршни део часа:</a:t>
            </a:r>
            <a:endParaRPr lang="en-US" sz="3200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Cyrl-RS" sz="2400" dirty="0" smtClean="0">
              <a:latin typeface="+mj-lt"/>
            </a:endParaRPr>
          </a:p>
          <a:p>
            <a:r>
              <a:rPr lang="sr-Cyrl-RS" sz="2400" dirty="0" smtClean="0">
                <a:latin typeface="+mj-lt"/>
              </a:rPr>
              <a:t>ОТКРИВАЊЕ ТАЈНЕ ЛИЧНОСТИ</a:t>
            </a:r>
          </a:p>
          <a:p>
            <a:pPr>
              <a:buNone/>
            </a:pPr>
            <a:r>
              <a:rPr lang="sr-Cyrl-RS" sz="2400" dirty="0" smtClean="0">
                <a:latin typeface="+mj-lt"/>
              </a:rPr>
              <a:t>     ПО ЈЕДНА ДЕВОЈЧИЦА ИЗ СВАКЕ  ГРУПЕ ИМАЛА ЈЕ ЗАДАТАК ДА ИСПРИЧА НЕШТО О ЛИЧНОСТИ КОЈУ ПРЕДСТАВЉА, А ОСТАЛЕ ГРУПЕ СУ ПОГАЂАЛЕ О КОМЕ ЈЕ РЕЧ.</a:t>
            </a:r>
          </a:p>
          <a:p>
            <a:pPr>
              <a:buNone/>
            </a:pPr>
            <a:endParaRPr lang="sr-Cyrl-RS" sz="2400" dirty="0" smtClean="0">
              <a:latin typeface="+mj-lt"/>
            </a:endParaRPr>
          </a:p>
          <a:p>
            <a:pPr>
              <a:buNone/>
            </a:pPr>
            <a:endParaRPr lang="sr-Cyrl-RS" sz="2400" dirty="0" smtClean="0">
              <a:latin typeface="+mj-lt"/>
            </a:endParaRPr>
          </a:p>
          <a:p>
            <a:pPr>
              <a:buNone/>
            </a:pPr>
            <a:endParaRPr lang="sr-Cyrl-RS" sz="2400" dirty="0" smtClean="0">
              <a:latin typeface="+mj-lt"/>
            </a:endParaRPr>
          </a:p>
          <a:p>
            <a:endParaRPr lang="sr-Cyrl-RS" sz="2400" dirty="0" smtClean="0">
              <a:latin typeface="+mj-lt"/>
            </a:endParaRPr>
          </a:p>
          <a:p>
            <a:endParaRPr lang="sr-Cyrl-RS" sz="2400" dirty="0" smtClean="0">
              <a:latin typeface="+mj-lt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000496" y="5486400"/>
            <a:ext cx="4914904" cy="520700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ВЕСНА-БОГИЊА ПРОЛЕЋА </a:t>
            </a:r>
            <a:endParaRPr lang="en-US" sz="24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400" dirty="0" smtClean="0"/>
          </a:p>
          <a:p>
            <a:r>
              <a:rPr lang="sr-Cyrl-RS" sz="2400" dirty="0" smtClean="0"/>
              <a:t>Ја доносим зелена поља, цветање, пријатно време, радост у домове. Моје име често су давали ћеркама верујући да ће бити радосне и веселе попут пролећа.</a:t>
            </a:r>
            <a:endParaRPr lang="en-US" sz="2400" dirty="0"/>
          </a:p>
        </p:txBody>
      </p:sp>
      <p:pic>
        <p:nvPicPr>
          <p:cNvPr id="15" name="Content Placeholder 14" descr="vesna boginja proleć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000496" y="500042"/>
            <a:ext cx="4357718" cy="4857784"/>
          </a:xfrm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24" y="5486400"/>
            <a:ext cx="4486276" cy="5207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2400" dirty="0" smtClean="0"/>
              <a:t>СИМОНИДА-ЖЕНА КРАЉА МИЛУТИНА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400" dirty="0" smtClean="0"/>
          </a:p>
          <a:p>
            <a:r>
              <a:rPr lang="sr-Latn-CS" sz="2400" dirty="0" smtClean="0"/>
              <a:t>J</a:t>
            </a:r>
            <a:r>
              <a:rPr lang="sr-Cyrl-CS" sz="2400" dirty="0" smtClean="0"/>
              <a:t>а сам византијска принцеза</a:t>
            </a:r>
            <a:r>
              <a:rPr lang="sr-Latn-CS" sz="2400" dirty="0" smtClean="0"/>
              <a:t>. </a:t>
            </a:r>
            <a:r>
              <a:rPr lang="sr-Cyrl-CS" sz="2400" dirty="0" smtClean="0"/>
              <a:t>Била сам позната по својој лепоти</a:t>
            </a:r>
            <a:r>
              <a:rPr lang="sr-Latn-CS" sz="2400" dirty="0" smtClean="0"/>
              <a:t>.</a:t>
            </a:r>
            <a:r>
              <a:rPr lang="sr-Cyrl-RS" sz="2400" dirty="0" smtClean="0"/>
              <a:t> </a:t>
            </a:r>
            <a:r>
              <a:rPr lang="sr-Cyrl-CS" sz="2400" dirty="0" smtClean="0"/>
              <a:t>Још као мала постала сам српска краљица</a:t>
            </a:r>
            <a:r>
              <a:rPr lang="sr-Latn-CS" sz="2400" dirty="0" smtClean="0"/>
              <a:t>. M</a:t>
            </a:r>
            <a:r>
              <a:rPr lang="sr-Cyrl-CS" sz="2400" dirty="0" smtClean="0"/>
              <a:t>оја фреска налази се у манастиру Грачаници</a:t>
            </a:r>
            <a:r>
              <a:rPr lang="sr-Latn-CS" sz="2400" dirty="0" smtClean="0"/>
              <a:t>. </a:t>
            </a:r>
            <a:r>
              <a:rPr lang="sr-Cyrl-CS" sz="2400" dirty="0" smtClean="0"/>
              <a:t>О мени је испевана песма</a:t>
            </a:r>
            <a:r>
              <a:rPr lang="sr-Latn-CS" sz="2400" dirty="0" smtClean="0"/>
              <a:t>. </a:t>
            </a:r>
            <a:endParaRPr lang="en-US" sz="2400" dirty="0"/>
          </a:p>
        </p:txBody>
      </p:sp>
      <p:pic>
        <p:nvPicPr>
          <p:cNvPr id="5" name="Content Placeholder 4" descr="simonidatk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45000" y="609600"/>
            <a:ext cx="3600450" cy="480060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57686" y="5486400"/>
            <a:ext cx="4557714" cy="5207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2400" dirty="0" smtClean="0"/>
              <a:t>ЈЕЛЕНА МРЊАВЧЕВИЋ -</a:t>
            </a:r>
            <a:br>
              <a:rPr lang="sr-Cyrl-RS" sz="2400" dirty="0" smtClean="0"/>
            </a:br>
            <a:r>
              <a:rPr lang="sr-Cyrl-RS" sz="2400" dirty="0" smtClean="0"/>
              <a:t>МОНАХИЊА ЈЕФИМИЈА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sr-Cyrl-RS" sz="2400" dirty="0" smtClean="0"/>
          </a:p>
          <a:p>
            <a:r>
              <a:rPr lang="sr-Cyrl-CS" sz="2400" dirty="0" smtClean="0"/>
              <a:t>Ја сам прва српска песникиња</a:t>
            </a:r>
            <a:r>
              <a:rPr lang="sr-Latn-CS" sz="2400" dirty="0" smtClean="0"/>
              <a:t>. </a:t>
            </a:r>
            <a:r>
              <a:rPr lang="sr-Cyrl-CS" sz="2400" dirty="0" smtClean="0"/>
              <a:t>Извезла сам „Похвалу кнезу Лазару“ златним словима</a:t>
            </a:r>
            <a:r>
              <a:rPr lang="sr-Latn-CS" sz="2400" dirty="0" smtClean="0"/>
              <a:t>. </a:t>
            </a:r>
            <a:r>
              <a:rPr lang="sr-Cyrl-CS" sz="2400" dirty="0" smtClean="0"/>
              <a:t>Замонашила сам се у манастиру Љубостиња.</a:t>
            </a:r>
            <a:endParaRPr lang="en-US" sz="2400" dirty="0"/>
          </a:p>
        </p:txBody>
      </p:sp>
      <p:pic>
        <p:nvPicPr>
          <p:cNvPr id="8" name="Content Placeholder 7" descr="Jelena.Mrnjavcevic.Jefimij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00562" y="714356"/>
            <a:ext cx="4214842" cy="4500594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14876" y="5486400"/>
            <a:ext cx="4200524" cy="520700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ДРАГА  МАШИН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r>
              <a:rPr lang="sr-Cyrl-CS" sz="2400" dirty="0" smtClean="0"/>
              <a:t>Ја сам последња краљица из династије Обреновић</a:t>
            </a:r>
            <a:r>
              <a:rPr lang="sr-Latn-CS" sz="2400" dirty="0" smtClean="0"/>
              <a:t>. </a:t>
            </a:r>
            <a:r>
              <a:rPr lang="sr-Cyrl-CS" sz="2400" dirty="0" smtClean="0"/>
              <a:t>Веома сам ценила Бранислава Нушића</a:t>
            </a:r>
            <a:r>
              <a:rPr lang="sr-Latn-CS" sz="2400" dirty="0" smtClean="0"/>
              <a:t>, </a:t>
            </a:r>
            <a:r>
              <a:rPr lang="sr-Cyrl-CS" sz="2400" dirty="0" smtClean="0"/>
              <a:t>па сам га поставила за управника Народног позоришта</a:t>
            </a:r>
            <a:r>
              <a:rPr lang="sr-Latn-CS" sz="2400" dirty="0" smtClean="0"/>
              <a:t>. </a:t>
            </a:r>
            <a:r>
              <a:rPr lang="sr-Cyrl-CS" sz="2400" dirty="0" smtClean="0"/>
              <a:t>Помагала сам и Јовану Јовановићу Змају око часописа „Невен“</a:t>
            </a:r>
            <a:r>
              <a:rPr lang="sr-Latn-CS" sz="2400" dirty="0" smtClean="0"/>
              <a:t>.</a:t>
            </a:r>
            <a:r>
              <a:rPr lang="sr-Cyrl-CS" sz="2400" dirty="0" smtClean="0"/>
              <a:t> Мене и мога мужа мучки су убили 1903. године.</a:t>
            </a:r>
            <a:r>
              <a:rPr lang="sr-Latn-CS" sz="2400" dirty="0" smtClean="0"/>
              <a:t> </a:t>
            </a:r>
            <a:endParaRPr lang="en-US" sz="2400" dirty="0"/>
          </a:p>
        </p:txBody>
      </p:sp>
      <p:pic>
        <p:nvPicPr>
          <p:cNvPr id="8" name="Content Placeholder 7" descr="DRAGA MAŠI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14876" y="857232"/>
            <a:ext cx="3714776" cy="4357718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57686" y="5486400"/>
            <a:ext cx="4557714" cy="520700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ЈОВАНКА  БРОЗ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sr-Cyrl-CS" sz="2400" b="1" i="1" dirty="0" smtClean="0"/>
              <a:t> </a:t>
            </a:r>
          </a:p>
          <a:p>
            <a:r>
              <a:rPr lang="sr-Cyrl-CS" sz="2400" dirty="0" smtClean="0"/>
              <a:t>Ја сам млада партизанка из Лике</a:t>
            </a:r>
            <a:r>
              <a:rPr lang="sr-Latn-CS" sz="2400" dirty="0" smtClean="0"/>
              <a:t>. </a:t>
            </a:r>
            <a:r>
              <a:rPr lang="sr-Cyrl-CS" sz="2400" dirty="0" smtClean="0"/>
              <a:t>Била сам жена председника Југославије све до његове смрти 1980. године</a:t>
            </a:r>
            <a:r>
              <a:rPr lang="sr-Latn-CS" sz="2400" dirty="0" smtClean="0"/>
              <a:t>. </a:t>
            </a:r>
            <a:r>
              <a:rPr lang="sr-Cyrl-CS" sz="2400" dirty="0" smtClean="0"/>
              <a:t>Тада су ме сви заборавили</a:t>
            </a:r>
            <a:r>
              <a:rPr lang="sr-Latn-CS" sz="2400" dirty="0" smtClean="0"/>
              <a:t>, </a:t>
            </a:r>
            <a:r>
              <a:rPr lang="sr-Cyrl-CS" sz="2400" dirty="0" smtClean="0"/>
              <a:t>па сада живим скромно и повучено</a:t>
            </a:r>
            <a:r>
              <a:rPr lang="sr-Latn-CS" sz="2400" dirty="0" smtClean="0"/>
              <a:t>. </a:t>
            </a:r>
            <a:endParaRPr lang="en-US" sz="2400" dirty="0"/>
          </a:p>
        </p:txBody>
      </p:sp>
      <p:pic>
        <p:nvPicPr>
          <p:cNvPr id="8" name="Content Placeholder 7" descr="Fotografija_Jovanke_Broz_crnaobela_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14876" y="642918"/>
            <a:ext cx="3500462" cy="4643470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043502"/>
          </a:xfrm>
        </p:spPr>
        <p:txBody>
          <a:bodyPr anchor="t">
            <a:normAutofit/>
          </a:bodyPr>
          <a:lstStyle/>
          <a:p>
            <a:r>
              <a:rPr lang="sr-Cyrl-RS" sz="2400" dirty="0" smtClean="0"/>
              <a:t> </a:t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b="1" dirty="0" smtClean="0"/>
              <a:t>ПОВРАТНА ИНФОРМАЦИЈА</a:t>
            </a: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>Ученици оцењују час.  АКО СУ ПОЗИТИВНИ УТИСЦИ СА ЧАСА УЧЕНИЦИ ЋЕ ПОДИЋИ ЗЕЛЕНЕ КАРТОНЕ, А АКО СУ НЕГАТИВНИ УТИСЦИ УЧЕНИЦИ ЋЕ ПОДИЋИ ЦРВЕНЕ КАРТОНЕ.</a:t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/>
              <a:t/>
            </a:r>
            <a:br>
              <a:rPr lang="sr-Cyrl-RS" sz="2400" dirty="0" smtClean="0"/>
            </a:b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 rot="714021">
            <a:off x="3214678" y="3429000"/>
            <a:ext cx="1500198" cy="221457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22056">
            <a:off x="4572000" y="3429000"/>
            <a:ext cx="1500198" cy="2214578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</TotalTime>
  <Words>551</Words>
  <Application>Microsoft Office PowerPoint</Application>
  <PresentationFormat>On-screen Show (4:3)</PresentationFormat>
  <Paragraphs>67</Paragraphs>
  <Slides>29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Trek</vt:lpstr>
      <vt:lpstr>Document</vt:lpstr>
      <vt:lpstr>Presentation</vt:lpstr>
      <vt:lpstr>Удружени учитељи у пракси Пример  добре  праксе</vt:lpstr>
      <vt:lpstr>    Час је реализован као блок час у трајању од 90 минута. Час је завршница дуготрајног истраживачког рада на тему Прошлост Србије.       </vt:lpstr>
      <vt:lpstr>уводни део часа : Песма михаила обреновића  “Што се боре мисли моје” .изводи  је Звонко  богдан.</vt:lpstr>
      <vt:lpstr>Кратак осврт  на  истрживачки  рад  који   је претходио  часу</vt:lpstr>
      <vt:lpstr>На часу српског језика  обрађен је текст “златно јагње” и ученици су по групама добили  истраживачке задатке  које су одлично урадили.</vt:lpstr>
      <vt:lpstr>Ученици  су припремили паное  које  су касније презентовали  ученицима  III  разреда.</vt:lpstr>
      <vt:lpstr>Презентација   ученичких   паноа</vt:lpstr>
      <vt:lpstr>У  дигиталној  учионици на часовима  од играчке до рачунара  имали су приступ интернету .</vt:lpstr>
      <vt:lpstr>Гледали су игране и документарне филмове.</vt:lpstr>
      <vt:lpstr> у оквиру предмета  Верска   настава  организована  је  посета  манастиру  љубостињи.</vt:lpstr>
      <vt:lpstr>Учествовали су  у извођењу драмског текста “свети сава” које  је  организовала  учитељица IV/1 са својим ученицима.</vt:lpstr>
      <vt:lpstr>    На часовима одељенске заједнице ученици су учествовали у историјским квизовима и освајали награде.     На часовима ликовне културе  сликали су владаре и њихове задужбине, правили средњевековно оружје.     Истраживали су и откривали код куће, размењивали  стечена знања преко друштвене мреже и у школи, прикупили драгоцени материјал потрЕбан за завршни час.</vt:lpstr>
      <vt:lpstr>Главни део часа : подела ученика  на  групе  и Давање упутства за рад .      Прва група –  Досељавање Словена   VII – XII   Задатак ове групе  био је  да истражи и прикупи податке о досељавању Словена на Балканско полуострво , стварању првих српских држава, верској припадности и првој писмености у Срба. Ова група обухватиће период  од VII до XII  века .        Друга група – Србија у доба Немањића  XII – XIV  Задатак групе био је да истражи и прикупи податке о припадницима лозе Немањића, животу властеле и сељака у њихово време, о центрима културе и ширењу граница српске државе. Ова група обухватиће период од XII до XIV  века.  </vt:lpstr>
      <vt:lpstr>Трећа група – Србија под турском влашћу  XIV – XIX  Задатак групе био је да истражи и прикупи податке  о Србији у доба кнеза Лазара, деспота Стефана Лазаревића, Ђурађа Бранковића и о паду Србије под турску власт. Ова група обухватиће период од XIV до XIX века.  Четврта група –Први и Други српски устанак  XIX – XX  Задатак групе био је да истражи и прикупи податке о Првом и Другом српском устанку, ослобађању Србије и Балкана од Османлијског царства. Ова група обухватиће период од XIX do XX века.  Пета група – Први  и Други светски рат  XX  Задатак групе био је да истражи и прикупи податке  о Првом и Другом светском рату и распаду Југославије почетком деведесетих година XX века. Ова група обухватиће  дешавања која су обележила  XX век.  </vt:lpstr>
      <vt:lpstr>УЧЕНИЦИ  ИЗРАЂУЈУ  ПАНОЕ.</vt:lpstr>
      <vt:lpstr>Уживали  су  у  тимском  раду.</vt:lpstr>
      <vt:lpstr>Уважавали  сУ мишљење и идеје другара из групе.</vt:lpstr>
      <vt:lpstr>После израде паноа  приступило  се представљању група и решавању квизова.  </vt:lpstr>
      <vt:lpstr>Трудили Су се да веродостојно и хронолошки тачно представе  догађаје  и  личности.</vt:lpstr>
      <vt:lpstr>Учили  су једни  од  других.</vt:lpstr>
      <vt:lpstr>Путем квиза проверавали  су стечено  знање.</vt:lpstr>
      <vt:lpstr> </vt:lpstr>
      <vt:lpstr>Завршни део часа:</vt:lpstr>
      <vt:lpstr>ВЕСНА-БОГИЊА ПРОЛЕЋА </vt:lpstr>
      <vt:lpstr>СИМОНИДА-ЖЕНА КРАЉА МИЛУТИНА</vt:lpstr>
      <vt:lpstr>ЈЕЛЕНА МРЊАВЧЕВИЋ - МОНАХИЊА ЈЕФИМИЈА</vt:lpstr>
      <vt:lpstr>ДРАГА  МАШИН</vt:lpstr>
      <vt:lpstr>ЈОВАНКА  БРОЗ</vt:lpstr>
      <vt:lpstr>   ПОВРАТНА ИНФОРМАЦИЈА Ученици оцењују час.  АКО СУ ПОЗИТИВНИ УТИСЦИ СА ЧАСА УЧЕНИЦИ ЋЕ ПОДИЋИ ЗЕЛЕНЕ КАРТОНЕ, А АКО СУ НЕГАТИВНИ УТИСЦИ УЧЕНИЦИ ЋЕ ПОДИЋИ ЦРВЕНЕ КАРТОНЕ.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Прошлост  Србије</dc:title>
  <dc:creator>ugiurke</dc:creator>
  <cp:lastModifiedBy>Ivica</cp:lastModifiedBy>
  <cp:revision>49</cp:revision>
  <dcterms:created xsi:type="dcterms:W3CDTF">2012-11-13T19:21:18Z</dcterms:created>
  <dcterms:modified xsi:type="dcterms:W3CDTF">2012-11-30T16:08:17Z</dcterms:modified>
</cp:coreProperties>
</file>