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4" r:id="rId3"/>
    <p:sldId id="285" r:id="rId4"/>
    <p:sldId id="286" r:id="rId5"/>
    <p:sldId id="287" r:id="rId6"/>
    <p:sldId id="289" r:id="rId7"/>
    <p:sldId id="288" r:id="rId8"/>
    <p:sldId id="291" r:id="rId9"/>
    <p:sldId id="290" r:id="rId10"/>
    <p:sldId id="292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FF0066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003"/>
  <ax:ocxPr ax:name="_cy" ax:value="8722"/>
  <ax:ocxPr ax:name="FlashVars" ax:value=""/>
  <ax:ocxPr ax:name="Movie" ax:value="http://www.youtube.com/v/QbIOju6945k&amp;feature/related"/>
  <ax:ocxPr ax:name="Src" ax:value="http://www.youtube.com/v/QbIOju6945k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72nSVoUOGWQ"/>
  <ax:ocxPr ax:name="Src" ax:value="http://www.youtube.com/v/72nSVoUOGWQ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61080CA-BD4B-4A92-8023-A86A13497176}" type="datetimeFigureOut">
              <a:rPr lang="en-US"/>
              <a:pPr>
                <a:defRPr/>
              </a:pPr>
              <a:t>9/30/2009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B024AF3-F3A8-4E74-9960-7F6F98E3B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AD94734-3408-43A2-9711-6F4F5B23E006}" type="datetimeFigureOut">
              <a:rPr lang="en-US"/>
              <a:pPr>
                <a:defRPr/>
              </a:pPr>
              <a:t>9/30/2009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1E47B91-23D1-4F46-ABBA-E11793367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E69D8F-0700-47BA-930E-12BCC7287EC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7C9105-8812-4B26-8BE3-AF18517CD19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22602B-3743-4D15-992C-A225957191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84CDFD-B789-4D9E-9F64-F12803D008F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AA03C1-AB88-4833-8D2C-5230DD8AE3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62F08C-52D6-41D0-86D4-C91795B47EB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535C3A-C490-4F85-A49D-A94324AD754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0FC3C-FFF1-4B68-A6D4-1E3784F45A8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787C9-C442-454B-AF18-F20ACAAE4C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5765D8-1A9A-47AE-A16E-3A5DD91DE87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6259D1-EBEE-4AC4-88BA-38D2877CC5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0EADED6E-F100-4CC1-8DC0-BEE51A1915CA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C657CF04-EC13-4E8D-9279-84AA56E38B48}" type="datetime1">
              <a:rPr lang="en-US"/>
              <a:pPr>
                <a:defRPr/>
              </a:pPr>
              <a:t>9/30/2009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311807-30E3-4AB5-A675-CFCF2331A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348F74B9-59C6-40B7-B4A3-2C4548741687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E92FD2-FDED-4FD6-994D-85E93177B6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5DCFC-6E2D-466F-B3A1-A37B21BCAD18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BABFB-2FDF-4046-8A7D-881569441A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D3ED6-6463-489C-B5D0-2BB4F2FF64E0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0661-B146-4C6F-99C4-DF227F12ED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4E17D-47D8-4B77-A4B5-73DC24D53D2A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A7581-79AF-4871-AAB2-2BF50A5683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F3D1F-F0B2-4D56-A9EA-3E3B3AC2B080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3B3B4-5A55-4152-81B8-109DA79650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11D24-1DAD-4B07-937E-83A7950D4CC8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73A59-A213-4DA6-B268-39020B298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1E706-1693-4A1E-AB62-714B8814B6AE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D7095-A41D-465C-B54B-8088CB73F6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EFDD8-9979-4496-A74B-0E2227173729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4BFDD-FEA2-4DDB-B050-DE9EE65573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9D4E0-E1C7-41F1-B709-D9BD72F95D75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D443-F8DF-4907-9C46-23DBDB5E4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AE801-0C2E-4D11-9003-C190165932B4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0D0D4-316D-4B5A-84AA-6474DAA834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B661-3DDD-4863-908C-729FC0717A34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A688C-F7C0-453B-B520-499251AC76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C444A-070F-4927-A638-222880B3CF6D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A89C5-4872-42DC-B2BA-84A12A131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DD7FB-8426-4D35-B553-881D25A1E0F1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3BCD3-0698-45E4-AD10-627056BD0D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31C5F9-8D1C-4462-956D-E0627205C343}" type="datetime1">
              <a:rPr lang="en-US"/>
              <a:pPr>
                <a:defRPr/>
              </a:pPr>
              <a:t>9/30/2009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4255D6-894B-4FE6-85F3-E50BAA54A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A0276AB-5B64-4AAE-8FEC-9590B770CCD4}" type="datetime1">
              <a:rPr lang="en-US"/>
              <a:pPr>
                <a:defRPr/>
              </a:pPr>
              <a:t>9/30/2009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5ED203B-3807-4BAC-B970-D34348CD75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42938" y="4143375"/>
            <a:ext cx="8024812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СРБИЈА У </a:t>
            </a:r>
            <a:r>
              <a:rPr lang="en-US" sz="4000" dirty="0" smtClean="0"/>
              <a:t>xx</a:t>
            </a:r>
            <a:r>
              <a:rPr lang="sr-Cyrl-CS" sz="4000" dirty="0" smtClean="0"/>
              <a:t> ВЕКУ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6" name="Picture 5" descr="423px-Kralj_Petar_I_Karadjordjev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25" y="642938"/>
            <a:ext cx="2266950" cy="3214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3786188" y="4786313"/>
            <a:ext cx="4857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sr-Cyrl-CS"/>
              <a:t>краљ Петар Карађорђевић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у </a:t>
            </a:r>
            <a:r>
              <a:rPr lang="en-US" sz="3200" b="0" dirty="0" smtClean="0"/>
              <a:t>XX </a:t>
            </a:r>
            <a:r>
              <a:rPr lang="sr-Cyrl-CS" sz="3200" b="0" dirty="0" smtClean="0"/>
              <a:t>веку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357188" y="1285875"/>
            <a:ext cx="7929562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Након династије Обреновић власт у Србији преузима династија </a:t>
            </a:r>
            <a:r>
              <a:rPr lang="sr-Cyrl-CS">
                <a:solidFill>
                  <a:srgbClr val="C00000"/>
                </a:solidFill>
              </a:rPr>
              <a:t>Карађорђевић</a:t>
            </a:r>
            <a:r>
              <a:rPr lang="sr-Cyrl-CS"/>
              <a:t>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Први краљ из ове династије, био је </a:t>
            </a:r>
            <a:r>
              <a:rPr lang="sr-Cyrl-CS">
                <a:solidFill>
                  <a:srgbClr val="C00000"/>
                </a:solidFill>
              </a:rPr>
              <a:t>краљ Петар Карађорђевић. </a:t>
            </a:r>
            <a:r>
              <a:rPr lang="sr-Cyrl-CS"/>
              <a:t>Проглашен је за краља </a:t>
            </a:r>
            <a:r>
              <a:rPr lang="sr-Cyrl-CS">
                <a:solidFill>
                  <a:srgbClr val="C00000"/>
                </a:solidFill>
              </a:rPr>
              <a:t>1904. год</a:t>
            </a:r>
            <a:r>
              <a:rPr lang="sr-Cyrl-CS"/>
              <a:t>,  на стогодишњицу Првог српског устанка.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Краљ Петар </a:t>
            </a:r>
            <a:r>
              <a:rPr lang="en-US"/>
              <a:t>I</a:t>
            </a:r>
            <a:r>
              <a:rPr lang="sr-Cyrl-CS"/>
              <a:t> је био унук Ђорђа Петровића - Карађорђа</a:t>
            </a:r>
            <a:endParaRPr lang="sr-Latn-CS"/>
          </a:p>
        </p:txBody>
      </p:sp>
    </p:spTree>
    <p:controls>
      <p:control spid="3074" name="ShockwaveFlash1" r:id="rId2" imgW="4321523" imgH="3139535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Србија у </a:t>
            </a:r>
            <a:r>
              <a:rPr lang="en-US" sz="3200" b="0" dirty="0" smtClean="0"/>
              <a:t>XX </a:t>
            </a:r>
            <a:r>
              <a:rPr lang="sr-Cyrl-CS" sz="3200" b="0" dirty="0" smtClean="0"/>
              <a:t>веку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197" name="TextBox 8"/>
          <p:cNvSpPr txBox="1">
            <a:spLocks noChangeArrowheads="1"/>
          </p:cNvSpPr>
          <p:nvPr/>
        </p:nvSpPr>
        <p:spPr bwMode="auto">
          <a:xfrm>
            <a:off x="285750" y="1143000"/>
            <a:ext cx="79295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За време краља </a:t>
            </a:r>
            <a:r>
              <a:rPr lang="sr-Cyrl-CS">
                <a:solidFill>
                  <a:srgbClr val="C00000"/>
                </a:solidFill>
              </a:rPr>
              <a:t>Петра Карађорђевића </a:t>
            </a:r>
            <a:r>
              <a:rPr lang="sr-Cyrl-CS"/>
              <a:t>Србија се опорављала и напредовала.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Председник владе био је </a:t>
            </a:r>
            <a:r>
              <a:rPr lang="sr-Cyrl-CS">
                <a:solidFill>
                  <a:srgbClr val="C00000"/>
                </a:solidFill>
              </a:rPr>
              <a:t>Никола Пашић</a:t>
            </a:r>
            <a:r>
              <a:rPr lang="sr-Cyrl-CS"/>
              <a:t>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 Са радом је почела и </a:t>
            </a:r>
            <a:r>
              <a:rPr lang="sr-Cyrl-CS">
                <a:solidFill>
                  <a:srgbClr val="C00000"/>
                </a:solidFill>
              </a:rPr>
              <a:t>Народна банка Србије </a:t>
            </a:r>
            <a:r>
              <a:rPr lang="sr-Cyrl-CS"/>
              <a:t>на чијем челу се налазио </a:t>
            </a:r>
            <a:r>
              <a:rPr lang="sr-Cyrl-CS">
                <a:solidFill>
                  <a:srgbClr val="C00000"/>
                </a:solidFill>
              </a:rPr>
              <a:t>Ђорђе Вајферт</a:t>
            </a:r>
            <a:r>
              <a:rPr lang="sr-Cyrl-CS"/>
              <a:t>.</a:t>
            </a:r>
          </a:p>
        </p:txBody>
      </p:sp>
      <p:pic>
        <p:nvPicPr>
          <p:cNvPr id="11" name="Picture 10" descr="423px-Kralj_Petar_I_Karadjordjev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3000375"/>
            <a:ext cx="2357438" cy="3343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 descr="370px-Nikola_Pasic_1.jpg"/>
          <p:cNvPicPr>
            <a:picLocks noChangeAspect="1"/>
          </p:cNvPicPr>
          <p:nvPr/>
        </p:nvPicPr>
        <p:blipFill>
          <a:blip r:embed="rId4">
            <a:lum contrast="10000"/>
          </a:blip>
          <a:stretch>
            <a:fillRect/>
          </a:stretch>
        </p:blipFill>
        <p:spPr>
          <a:xfrm>
            <a:off x="3214688" y="3000375"/>
            <a:ext cx="2071687" cy="3359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 descr="UPDjordje_Va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3000375"/>
            <a:ext cx="2657475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201" name="TextBox 13"/>
          <p:cNvSpPr txBox="1">
            <a:spLocks noChangeArrowheads="1"/>
          </p:cNvSpPr>
          <p:nvPr/>
        </p:nvSpPr>
        <p:spPr bwMode="auto">
          <a:xfrm>
            <a:off x="285750" y="6500813"/>
            <a:ext cx="2643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1400"/>
              <a:t>Краљ Петар </a:t>
            </a:r>
            <a:r>
              <a:rPr lang="en-US" sz="1400"/>
              <a:t>I </a:t>
            </a:r>
            <a:r>
              <a:rPr lang="sr-Cyrl-CS" sz="1400"/>
              <a:t>Карађорђевић</a:t>
            </a:r>
            <a:endParaRPr lang="sr-Latn-CS" sz="1400"/>
          </a:p>
        </p:txBody>
      </p:sp>
      <p:sp>
        <p:nvSpPr>
          <p:cNvPr id="8202" name="TextBox 14"/>
          <p:cNvSpPr txBox="1">
            <a:spLocks noChangeArrowheads="1"/>
          </p:cNvSpPr>
          <p:nvPr/>
        </p:nvSpPr>
        <p:spPr bwMode="auto">
          <a:xfrm>
            <a:off x="3000375" y="6478588"/>
            <a:ext cx="2643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Никола Пашић</a:t>
            </a:r>
            <a:endParaRPr lang="sr-Latn-CS" sz="1400"/>
          </a:p>
        </p:txBody>
      </p:sp>
      <p:sp>
        <p:nvSpPr>
          <p:cNvPr id="8203" name="TextBox 15"/>
          <p:cNvSpPr txBox="1">
            <a:spLocks noChangeArrowheads="1"/>
          </p:cNvSpPr>
          <p:nvPr/>
        </p:nvSpPr>
        <p:spPr bwMode="auto">
          <a:xfrm>
            <a:off x="5786438" y="6500813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Ђорђе Вајферт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балкански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221" name="TextBox 8"/>
          <p:cNvSpPr txBox="1">
            <a:spLocks noChangeArrowheads="1"/>
          </p:cNvSpPr>
          <p:nvPr/>
        </p:nvSpPr>
        <p:spPr bwMode="auto">
          <a:xfrm>
            <a:off x="214313" y="3429000"/>
            <a:ext cx="5500687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sr-Cyrl-CS"/>
              <a:t>Исте године почеле су борбе наших савезника </a:t>
            </a:r>
          </a:p>
          <a:p>
            <a:pPr>
              <a:lnSpc>
                <a:spcPct val="120000"/>
              </a:lnSpc>
            </a:pPr>
            <a:r>
              <a:rPr lang="sr-Cyrl-CS">
                <a:solidFill>
                  <a:srgbClr val="C00000"/>
                </a:solidFill>
              </a:rPr>
              <a:t>за поптуно ослобађање од турског утицаја на Балкану. </a:t>
            </a:r>
          </a:p>
          <a:p>
            <a:pPr>
              <a:lnSpc>
                <a:spcPct val="120000"/>
              </a:lnSpc>
            </a:pPr>
            <a:endParaRPr lang="sr-Cyrl-CS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sr-Cyrl-CS"/>
              <a:t>Ове борбе познате су као </a:t>
            </a:r>
            <a:r>
              <a:rPr lang="sr-Cyrl-CS">
                <a:solidFill>
                  <a:srgbClr val="C00000"/>
                </a:solidFill>
              </a:rPr>
              <a:t>Први балкански рат</a:t>
            </a:r>
            <a:r>
              <a:rPr lang="sr-Cyrl-CS"/>
              <a:t>.</a:t>
            </a:r>
          </a:p>
          <a:p>
            <a:pPr>
              <a:lnSpc>
                <a:spcPct val="120000"/>
              </a:lnSpc>
            </a:pPr>
            <a:endParaRPr lang="sr-Cyrl-CS"/>
          </a:p>
          <a:p>
            <a:pPr>
              <a:lnSpc>
                <a:spcPct val="120000"/>
              </a:lnSpc>
            </a:pPr>
            <a:r>
              <a:rPr lang="sr-Cyrl-CS"/>
              <a:t>Турска је била принуђена да </a:t>
            </a:r>
            <a:r>
              <a:rPr lang="sr-Cyrl-CS">
                <a:solidFill>
                  <a:srgbClr val="C00000"/>
                </a:solidFill>
              </a:rPr>
              <a:t>склопи мир 1913. год. и</a:t>
            </a:r>
            <a:r>
              <a:rPr lang="sr-Cyrl-CS"/>
              <a:t> </a:t>
            </a:r>
            <a:r>
              <a:rPr lang="sr-Cyrl-CS">
                <a:solidFill>
                  <a:srgbClr val="C00000"/>
                </a:solidFill>
              </a:rPr>
              <a:t>коначно се повуче  са Балканског полуострва. </a:t>
            </a:r>
          </a:p>
        </p:txBody>
      </p:sp>
      <p:pic>
        <p:nvPicPr>
          <p:cNvPr id="11" name="Picture 10" descr="slika-Balkanski-rat-u-slici-i-reci-1912-1913-komplet-casopisa-9125x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268034"/>
            <a:ext cx="2500330" cy="3433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214313" y="1428750"/>
            <a:ext cx="8072437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sr-Cyrl-CS" dirty="0"/>
              <a:t>У намери да се у потпуности ослободе простори Бакланског полуострва од турске власти, </a:t>
            </a:r>
            <a:r>
              <a:rPr lang="sr-Cyrl-CS" dirty="0">
                <a:solidFill>
                  <a:srgbClr val="C00000"/>
                </a:solidFill>
              </a:rPr>
              <a:t>Србија је 1912. год. склопила војни савез </a:t>
            </a:r>
            <a:r>
              <a:rPr lang="sr-Cyrl-CS" dirty="0"/>
              <a:t>са: </a:t>
            </a:r>
          </a:p>
          <a:p>
            <a:pPr algn="just">
              <a:defRPr/>
            </a:pPr>
            <a:endParaRPr lang="sr-Cyrl-CS" dirty="0"/>
          </a:p>
          <a:p>
            <a:pPr algn="just"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 algn="just">
              <a:defRPr/>
            </a:pPr>
            <a:r>
              <a:rPr lang="sr-Cyrl-CS" dirty="0">
                <a:solidFill>
                  <a:srgbClr val="0070C0"/>
                </a:solidFill>
              </a:rPr>
              <a:t>        Црном Гором                   </a:t>
            </a:r>
            <a:r>
              <a:rPr lang="sr-Cyrl-CS" dirty="0">
                <a:solidFill>
                  <a:srgbClr val="00B050"/>
                </a:solidFill>
              </a:rPr>
              <a:t>Грчком</a:t>
            </a:r>
            <a:r>
              <a:rPr lang="sr-Cyrl-CS" dirty="0">
                <a:solidFill>
                  <a:srgbClr val="C00000"/>
                </a:solidFill>
              </a:rPr>
              <a:t>                    </a:t>
            </a:r>
            <a:r>
              <a:rPr lang="sr-Cyrl-CS" dirty="0">
                <a:solidFill>
                  <a:schemeClr val="accent4">
                    <a:lumMod val="50000"/>
                  </a:schemeClr>
                </a:solidFill>
              </a:rPr>
              <a:t>Бугарском</a:t>
            </a:r>
            <a:r>
              <a:rPr lang="sr-Cyrl-CS" dirty="0">
                <a:solidFill>
                  <a:srgbClr val="C00000"/>
                </a:solidFill>
              </a:rPr>
              <a:t>  </a:t>
            </a:r>
            <a:r>
              <a:rPr lang="sr-Cyrl-CS" dirty="0"/>
              <a:t> </a:t>
            </a:r>
            <a:endParaRPr lang="sr-Latn-CS" dirty="0"/>
          </a:p>
        </p:txBody>
      </p:sp>
      <p:pic>
        <p:nvPicPr>
          <p:cNvPr id="9224" name="Picture 124" descr="lightblu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2357438"/>
            <a:ext cx="571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23" descr="gre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2357438"/>
            <a:ext cx="571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0" descr="yello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357438"/>
            <a:ext cx="571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балкански рат  1912 – 1913 год.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0245" name="Picture 7" descr="Balkan_Wars_Boundaries_cleanu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000125"/>
            <a:ext cx="4286250" cy="570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Box 9"/>
          <p:cNvSpPr txBox="1">
            <a:spLocks noChangeArrowheads="1"/>
          </p:cNvSpPr>
          <p:nvPr/>
        </p:nvSpPr>
        <p:spPr bwMode="auto">
          <a:xfrm>
            <a:off x="4714875" y="1500188"/>
            <a:ext cx="37147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r-Cyrl-CS" sz="1600"/>
              <a:t>Територија која је била окупирана турском влашћу означена је љубичастом бојом.</a:t>
            </a:r>
          </a:p>
          <a:p>
            <a:pPr algn="just"/>
            <a:endParaRPr lang="sr-Cyrl-CS" sz="1600"/>
          </a:p>
          <a:p>
            <a:pPr algn="just"/>
            <a:r>
              <a:rPr lang="sr-Cyrl-CS" sz="1600"/>
              <a:t>На њој су вођене </a:t>
            </a:r>
            <a:r>
              <a:rPr lang="sr-Cyrl-CS" sz="1600">
                <a:solidFill>
                  <a:srgbClr val="C00000"/>
                </a:solidFill>
              </a:rPr>
              <a:t>савезничке борбе против Турака</a:t>
            </a:r>
            <a:r>
              <a:rPr lang="sr-Cyrl-CS" sz="1600"/>
              <a:t> у </a:t>
            </a:r>
            <a:r>
              <a:rPr lang="sr-Cyrl-CS" sz="1600">
                <a:solidFill>
                  <a:srgbClr val="C00000"/>
                </a:solidFill>
              </a:rPr>
              <a:t>Првом балканском рату. </a:t>
            </a:r>
            <a:endParaRPr lang="sr-Latn-CS" sz="160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4875" y="3929063"/>
            <a:ext cx="3929063" cy="2708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Cyrl-CS" sz="1600" dirty="0"/>
              <a:t>Подела територије међу савезницима:</a:t>
            </a:r>
          </a:p>
          <a:p>
            <a:pPr>
              <a:defRPr/>
            </a:pPr>
            <a:r>
              <a:rPr lang="sr-Cyrl-CS" sz="1600" dirty="0"/>
              <a:t> </a:t>
            </a:r>
            <a:endParaRPr lang="sr-Cyrl-CS" dirty="0"/>
          </a:p>
          <a:p>
            <a:pPr>
              <a:defRPr/>
            </a:pPr>
            <a:r>
              <a:rPr lang="sr-Cyrl-CS" dirty="0">
                <a:solidFill>
                  <a:srgbClr val="FF0000"/>
                </a:solidFill>
              </a:rPr>
              <a:t>Србија</a:t>
            </a:r>
            <a:r>
              <a:rPr lang="sr-Cyrl-CS" dirty="0"/>
              <a:t>, </a:t>
            </a:r>
          </a:p>
          <a:p>
            <a:pPr>
              <a:defRPr/>
            </a:pPr>
            <a:r>
              <a:rPr lang="sr-Cyrl-CS" dirty="0">
                <a:solidFill>
                  <a:srgbClr val="0070C0"/>
                </a:solidFill>
              </a:rPr>
              <a:t>Црна Гора</a:t>
            </a:r>
            <a:r>
              <a:rPr lang="sr-Cyrl-CS" dirty="0"/>
              <a:t>, </a:t>
            </a:r>
          </a:p>
          <a:p>
            <a:pPr>
              <a:defRPr/>
            </a:pPr>
            <a:r>
              <a:rPr lang="sr-Cyrl-CS" dirty="0">
                <a:solidFill>
                  <a:srgbClr val="00B050"/>
                </a:solidFill>
              </a:rPr>
              <a:t>Грчка, </a:t>
            </a:r>
            <a:endParaRPr lang="sr-Cyrl-CS" dirty="0"/>
          </a:p>
          <a:p>
            <a:pPr>
              <a:defRPr/>
            </a:pPr>
            <a:r>
              <a:rPr lang="sr-Cyrl-CS" dirty="0">
                <a:solidFill>
                  <a:schemeClr val="accent4">
                    <a:lumMod val="50000"/>
                  </a:schemeClr>
                </a:solidFill>
              </a:rPr>
              <a:t>Бугарска, </a:t>
            </a:r>
          </a:p>
          <a:p>
            <a:pPr>
              <a:defRPr/>
            </a:pPr>
            <a:r>
              <a:rPr lang="sr-Cyrl-CS" dirty="0"/>
              <a:t> </a:t>
            </a:r>
          </a:p>
          <a:p>
            <a:pPr>
              <a:defRPr/>
            </a:pPr>
            <a:r>
              <a:rPr lang="sr-Cyrl-CS" sz="1600" dirty="0"/>
              <a:t>Након склапања мира у Лондону, створена је и нова држава на Балкану, </a:t>
            </a:r>
            <a:r>
              <a:rPr lang="sr-Cyrl-CS" sz="1600" dirty="0">
                <a:solidFill>
                  <a:srgbClr val="993366"/>
                </a:solidFill>
              </a:rPr>
              <a:t>Албанија.</a:t>
            </a:r>
            <a:endParaRPr lang="sr-Latn-CS" sz="1600" dirty="0">
              <a:solidFill>
                <a:srgbClr val="993366"/>
              </a:solidFill>
            </a:endParaRPr>
          </a:p>
        </p:txBody>
      </p:sp>
      <p:pic>
        <p:nvPicPr>
          <p:cNvPr id="10248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4738688"/>
            <a:ext cx="6429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24" descr="lightblu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4071938"/>
            <a:ext cx="571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23" descr="gree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75" y="5715000"/>
            <a:ext cx="642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30" descr="yello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0313" y="4929188"/>
            <a:ext cx="7048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4" descr="lightblu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1357313"/>
            <a:ext cx="5715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1428750"/>
            <a:ext cx="6429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23" descr="gree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75" y="3143250"/>
            <a:ext cx="642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30" descr="yello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0" y="1643063"/>
            <a:ext cx="7048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27" descr="purpl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88" y="5500688"/>
            <a:ext cx="633412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1" descr="bugar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143000"/>
            <a:ext cx="4471988" cy="294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балкански рат  1913. год.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1270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2286000"/>
            <a:ext cx="642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30" descr="yello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2357438"/>
            <a:ext cx="7048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14313" y="4357688"/>
            <a:ext cx="8358187" cy="2419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accent4">
                    <a:lumMod val="50000"/>
                  </a:schemeClr>
                </a:solidFill>
              </a:rPr>
              <a:t>Бугарска</a:t>
            </a:r>
            <a:r>
              <a:rPr lang="sr-Cyrl-CS" dirty="0"/>
              <a:t> је била незадовољна оваквом поделом територије и </a:t>
            </a:r>
            <a:r>
              <a:rPr lang="sr-Cyrl-CS" dirty="0">
                <a:solidFill>
                  <a:srgbClr val="C00000"/>
                </a:solidFill>
              </a:rPr>
              <a:t>објавила је   рат Србији 1913. год. </a:t>
            </a:r>
            <a:r>
              <a:rPr lang="sr-Cyrl-CS" dirty="0"/>
              <a:t>Тај рат назван је </a:t>
            </a:r>
            <a:r>
              <a:rPr lang="sr-Cyrl-CS" dirty="0">
                <a:solidFill>
                  <a:srgbClr val="C00000"/>
                </a:solidFill>
              </a:rPr>
              <a:t>Други балкански рат 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вођен је највише</a:t>
            </a:r>
            <a:r>
              <a:rPr lang="sr-Cyrl-CS" dirty="0">
                <a:solidFill>
                  <a:srgbClr val="C00000"/>
                </a:solidFill>
              </a:rPr>
              <a:t> за територију данашње Македоније.</a:t>
            </a:r>
          </a:p>
          <a:p>
            <a:pPr>
              <a:lnSpc>
                <a:spcPct val="120000"/>
              </a:lnSpc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sr-Cyrl-CS" dirty="0"/>
              <a:t>Уз помоћ преосталих савезника: </a:t>
            </a:r>
            <a:r>
              <a:rPr lang="sr-Cyrl-CS" dirty="0">
                <a:solidFill>
                  <a:srgbClr val="0070C0"/>
                </a:solidFill>
              </a:rPr>
              <a:t>Црне Горе </a:t>
            </a:r>
            <a:r>
              <a:rPr lang="sr-Cyrl-CS" dirty="0"/>
              <a:t>и </a:t>
            </a:r>
            <a:r>
              <a:rPr lang="sr-Cyrl-CS" dirty="0">
                <a:solidFill>
                  <a:srgbClr val="00B050"/>
                </a:solidFill>
              </a:rPr>
              <a:t>Грчке</a:t>
            </a:r>
            <a:r>
              <a:rPr lang="sr-Cyrl-CS" dirty="0">
                <a:solidFill>
                  <a:srgbClr val="C00000"/>
                </a:solidFill>
              </a:rPr>
              <a:t>, </a:t>
            </a:r>
            <a:r>
              <a:rPr lang="sr-Cyrl-CS" dirty="0"/>
              <a:t> </a:t>
            </a:r>
            <a:r>
              <a:rPr lang="sr-Cyrl-CS" dirty="0">
                <a:solidFill>
                  <a:srgbClr val="C00000"/>
                </a:solidFill>
              </a:rPr>
              <a:t>Србија </a:t>
            </a:r>
            <a:r>
              <a:rPr lang="sr-Cyrl-CS" dirty="0"/>
              <a:t>успева да однесе победу и </a:t>
            </a:r>
            <a:r>
              <a:rPr lang="sr-Cyrl-CS" dirty="0">
                <a:solidFill>
                  <a:srgbClr val="C00000"/>
                </a:solidFill>
              </a:rPr>
              <a:t>задржи територије које су јој припале након склапања мира у Лондону.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4" descr="%D0%A1%D1%80%D0%B1%D0%B8%D1%98%D0%B0191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471613"/>
            <a:ext cx="3571875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Други балкански рат  1913 год.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2294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1571625"/>
            <a:ext cx="642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85750" y="2071688"/>
            <a:ext cx="4500563" cy="4413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sr-Cyrl-CS" dirty="0"/>
              <a:t>Стварање нове </a:t>
            </a:r>
            <a:r>
              <a:rPr lang="sr-Cyrl-CS" dirty="0" smtClean="0"/>
              <a:t>државе</a:t>
            </a:r>
            <a:r>
              <a:rPr lang="en-US" dirty="0" smtClean="0"/>
              <a:t>,</a:t>
            </a:r>
            <a:r>
              <a:rPr lang="sr-Cyrl-CS" dirty="0" smtClean="0"/>
              <a:t> Албаније</a:t>
            </a:r>
            <a:r>
              <a:rPr lang="en-US" dirty="0" smtClean="0"/>
              <a:t>,</a:t>
            </a:r>
            <a:r>
              <a:rPr lang="sr-Cyrl-CS" dirty="0" smtClean="0"/>
              <a:t> </a:t>
            </a:r>
            <a:r>
              <a:rPr lang="sr-Cyrl-CS" dirty="0"/>
              <a:t>било је на штету Србије, Грчке и Црне Горе, али је моћна аустроугарска држава на томе инсистирала.</a:t>
            </a:r>
          </a:p>
          <a:p>
            <a:pPr>
              <a:lnSpc>
                <a:spcPct val="120000"/>
              </a:lnSpc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поред тога, Србија је ослободила значајан део своје територије од Турака и проширила границе након балканских ратова.</a:t>
            </a:r>
          </a:p>
          <a:p>
            <a:pPr>
              <a:lnSpc>
                <a:spcPct val="120000"/>
              </a:lnSpc>
              <a:defRPr/>
            </a:pPr>
            <a:endParaRPr lang="sr-Cyrl-CS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Постала је моћна држава, што аустроугарској власти није нимало одговарало.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Атентат у Сарајеву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26" name="TextBox 25"/>
          <p:cNvSpPr txBox="1"/>
          <p:nvPr/>
        </p:nvSpPr>
        <p:spPr>
          <a:xfrm>
            <a:off x="285750" y="1357313"/>
            <a:ext cx="8143875" cy="142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Аустроугарска је желела да прошири свој утицај на Балкану. Односи са Србијом били су затегнути. У ишчекивању </a:t>
            </a:r>
            <a:r>
              <a:rPr lang="sr-Cyrl-CS" dirty="0">
                <a:solidFill>
                  <a:srgbClr val="C00000"/>
                </a:solidFill>
              </a:rPr>
              <a:t>повода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 напад на Србију, </a:t>
            </a:r>
          </a:p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r-Cyrl-CS" dirty="0">
                <a:solidFill>
                  <a:srgbClr val="C00000"/>
                </a:solidFill>
              </a:rPr>
              <a:t>у Сарајеву се догодило убиство аустријског принца Фернинада 1914. год.</a:t>
            </a:r>
          </a:p>
          <a:p>
            <a:pPr>
              <a:lnSpc>
                <a:spcPct val="120000"/>
              </a:lnSpc>
              <a:defRPr/>
            </a:pPr>
            <a:r>
              <a:rPr lang="sr-Cyrl-CS" dirty="0"/>
              <a:t>За убиство принца </a:t>
            </a:r>
            <a:r>
              <a:rPr lang="sr-Cyrl-CS" dirty="0">
                <a:solidFill>
                  <a:srgbClr val="C00000"/>
                </a:solidFill>
              </a:rPr>
              <a:t>оптужен је Гаврило Принцип. </a:t>
            </a:r>
          </a:p>
        </p:txBody>
      </p:sp>
      <p:pic>
        <p:nvPicPr>
          <p:cNvPr id="6" name="Picture 5" descr="490px-Franz_ferdin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3000372"/>
            <a:ext cx="2337517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Gavrilloprincip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2928934"/>
            <a:ext cx="2262786" cy="3437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20" name="TextBox 8"/>
          <p:cNvSpPr txBox="1">
            <a:spLocks noChangeArrowheads="1"/>
          </p:cNvSpPr>
          <p:nvPr/>
        </p:nvSpPr>
        <p:spPr bwMode="auto">
          <a:xfrm>
            <a:off x="1285852" y="5857892"/>
            <a:ext cx="2143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/>
              <a:t>Принц Фернинанд</a:t>
            </a:r>
            <a:endParaRPr lang="sr-Latn-CS" sz="1600" dirty="0"/>
          </a:p>
        </p:txBody>
      </p:sp>
      <p:sp>
        <p:nvSpPr>
          <p:cNvPr id="13321" name="TextBox 9"/>
          <p:cNvSpPr txBox="1">
            <a:spLocks noChangeArrowheads="1"/>
          </p:cNvSpPr>
          <p:nvPr/>
        </p:nvSpPr>
        <p:spPr bwMode="auto">
          <a:xfrm>
            <a:off x="4286248" y="6357958"/>
            <a:ext cx="2143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/>
              <a:t>Гаврио Принцип</a:t>
            </a:r>
            <a:endParaRPr lang="sr-Latn-CS" sz="16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светски рат 1914 - 1918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26" name="TextBox 25"/>
          <p:cNvSpPr txBox="1"/>
          <p:nvPr/>
        </p:nvSpPr>
        <p:spPr>
          <a:xfrm>
            <a:off x="285720" y="1254143"/>
            <a:ext cx="8215313" cy="4746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sr-Cyrl-C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 организовање атентата на принца Фернинада у Сарајеву  - оптужена је Србија. Аустроуграске власти тражиле су од Србије да потпише документ о признавању аустроуграске власти на својој територији – </a:t>
            </a:r>
            <a:r>
              <a:rPr lang="sr-Cyrl-CS" dirty="0">
                <a:solidFill>
                  <a:srgbClr val="C00000"/>
                </a:solidFill>
              </a:rPr>
              <a:t>ултиматум.</a:t>
            </a:r>
          </a:p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r-Cyrl-CS" dirty="0">
                <a:solidFill>
                  <a:srgbClr val="C00000"/>
                </a:solidFill>
              </a:rPr>
              <a:t>Краљ Петар</a:t>
            </a:r>
            <a:r>
              <a:rPr lang="en-US" dirty="0">
                <a:solidFill>
                  <a:srgbClr val="C00000"/>
                </a:solidFill>
              </a:rPr>
              <a:t> I</a:t>
            </a:r>
            <a:r>
              <a:rPr lang="sr-Cyrl-CS" dirty="0">
                <a:solidFill>
                  <a:srgbClr val="C00000"/>
                </a:solidFill>
              </a:rPr>
              <a:t> Карађорђевић 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његов син </a:t>
            </a:r>
            <a:r>
              <a:rPr lang="sr-Cyrl-CS" dirty="0">
                <a:solidFill>
                  <a:srgbClr val="C00000"/>
                </a:solidFill>
              </a:rPr>
              <a:t>ренгент Александар Карађорђевић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су то одбили. </a:t>
            </a:r>
          </a:p>
          <a:p>
            <a:pPr>
              <a:lnSpc>
                <a:spcPct val="120000"/>
              </a:lnSpc>
              <a:defRPr/>
            </a:pPr>
            <a:endParaRPr lang="sr-Cyrl-C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Аустроуграска је </a:t>
            </a:r>
            <a:r>
              <a:rPr lang="sr-Cyrl-CS" dirty="0">
                <a:solidFill>
                  <a:srgbClr val="C00000"/>
                </a:solidFill>
              </a:rPr>
              <a:t>у јулу 1914. год. објавила рат Србији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Био је то почетак </a:t>
            </a:r>
            <a:r>
              <a:rPr lang="sr-Cyrl-CS" dirty="0">
                <a:solidFill>
                  <a:srgbClr val="C00000"/>
                </a:solidFill>
              </a:rPr>
              <a:t>Првог светског рата који је трајао све до 1918. год.</a:t>
            </a:r>
          </a:p>
          <a:p>
            <a:pPr>
              <a:lnSpc>
                <a:spcPct val="120000"/>
              </a:lnSpc>
              <a:defRPr/>
            </a:pPr>
            <a:endParaRPr lang="sr-Cyrl-C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sr-Cyrl-C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2677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Повод и почетак Првог светског рата 1914.год. 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026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566</Words>
  <Application>Microsoft Office PowerPoint</Application>
  <PresentationFormat>On-screen Show (4:3)</PresentationFormat>
  <Paragraphs>83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Pitchbook</vt:lpstr>
      <vt:lpstr>СРБИЈА У xx ВЕКУ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2009-09-30T14:31:51Z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