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3" r:id="rId3"/>
    <p:sldId id="285" r:id="rId4"/>
    <p:sldId id="288" r:id="rId5"/>
    <p:sldId id="286" r:id="rId6"/>
    <p:sldId id="287" r:id="rId7"/>
    <p:sldId id="284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582" autoAdjust="0"/>
    <p:restoredTop sz="88034" autoAdjust="0"/>
  </p:normalViewPr>
  <p:slideViewPr>
    <p:cSldViewPr>
      <p:cViewPr varScale="1">
        <p:scale>
          <a:sx n="93" d="100"/>
          <a:sy n="93" d="100"/>
        </p:scale>
        <p:origin x="-4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2D099E7-6BC6-483D-BDFB-27B30917C780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6A9E6E8-7D14-4787-8A77-1CED11B14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5D4A6D5-4DAE-446E-92BB-1C59216FD433}" type="datetimeFigureOut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8ED9537-3F85-4FD0-B1C0-9DE9BE2400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E05711-77FF-4DE7-ABF5-9550375FB59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F94962-50AE-40F9-B452-D60F0E58C21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BEC042-ABAE-4C06-BBA9-74367B013F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313086-03BC-4382-B757-382E81D390D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7AE34F-39C4-4634-AC54-8C353E799A3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FD5677-9B54-4177-8751-71707B5D6FF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oso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5791200"/>
            <a:ext cx="13716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2BEBDD-F7B7-4AC4-AD2E-014552C3E0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495D7DA3-E272-41C4-8FAC-2A37B345A49F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>
              <a:defRPr/>
            </a:pPr>
            <a:fld id="{A3A06448-423B-4D79-B93A-747EDB64FCFE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1156C5-46BC-4F8E-BFFE-F827DDD1D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Rectangl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7A3DD3C7-10DC-4B99-A728-494DA44A4D8E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A52425-6EAE-4D42-BC69-1854D0DC0A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DCC4B-B464-4900-9318-8E7BAEC66B38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BBCD7-B8AB-41E3-B1B5-C1750DDC84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A1BFD-3F1C-4584-AAEF-11C0EA27E355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9335-CF86-45C7-A8A7-8D6CCE65FB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B71A9-763B-48E5-AC8B-86C7D5DEC061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68168-F634-4F02-B9D0-70DAE1860F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056A2-589D-4B55-B20A-04A394E3C957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8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1576E-F3BD-4521-9838-9E7350D0E1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75E88-DE7D-4A9C-B657-B1D65BB3D276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4D437-1A7C-47E9-86E2-515607847B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C890C-9BAC-45F2-9777-D2779A4B348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4B927-FFDC-4302-B261-08FE6C0F83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29B34-3858-43AA-A824-A73EAE05E7E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0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19C2B-F921-4BDB-8C73-DE84D1AD14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6ACCA-F1E6-4F73-86DA-06A5D2A9946B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78805-0EA4-4417-9376-3D8C65FFB0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CD563-55A2-4109-93C8-5C69279579BC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6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EACFF-2457-48C4-8FD8-2596FD7043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89D7C-ADA1-431E-B6F0-1CBD3873E6EF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2" name="Rectangle 6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406E9-853E-4005-A0EB-EC65EAD1C7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Rectangle 12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4FBB6-5FD2-4222-9C4A-A7153E37F4B9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760A1-738F-4B31-8448-861D0767E7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2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4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A3D9F-CAD0-42CD-9DDD-479EAF377909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17" name="Rectangle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875E5-964F-4EE9-8D1C-C3C646FEED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Rectangle 12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543139F-7906-48BE-B5FF-67785780B49A}" type="datetime1">
              <a:rPr lang="en-US"/>
              <a:pPr>
                <a:defRPr/>
              </a:pPr>
              <a:t>9/29/2009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FAC85C-74BB-4103-8F79-15CFA48CB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6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F3360C6-45F9-45F7-86FA-CA55C3BD75C0}" type="datetime1">
              <a:rPr lang="en-US"/>
              <a:pPr>
                <a:defRPr/>
              </a:pPr>
              <a:t>9/29/2009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2F0BF0E-EAF3-41C6-ACB7-FF957106AE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ysClr val="windowText" lastClr="00000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033" name="ContosoLogo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600950" y="6238875"/>
            <a:ext cx="8382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4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1643063" y="4143375"/>
            <a:ext cx="7239000" cy="533400"/>
          </a:xfrm>
        </p:spPr>
        <p:txBody>
          <a:bodyPr>
            <a:noAutofit/>
          </a:bodyPr>
          <a:lstStyle>
            <a:extLst/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sr-Cyrl-CS" sz="4000" dirty="0" smtClean="0"/>
              <a:t>СРБИ  У  СРЕДЊЕМ ВЕКУ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7072313" y="5857875"/>
            <a:ext cx="2071687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9" name="Picture 8" descr="srednji_vek.jpg"/>
          <p:cNvPicPr>
            <a:picLocks noChangeAspect="1"/>
          </p:cNvPicPr>
          <p:nvPr/>
        </p:nvPicPr>
        <p:blipFill>
          <a:blip r:embed="rId3">
            <a:lum contrast="10000"/>
          </a:blip>
          <a:stretch>
            <a:fillRect/>
          </a:stretch>
        </p:blipFill>
        <p:spPr>
          <a:xfrm>
            <a:off x="5072066" y="857232"/>
            <a:ext cx="3810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9" name="TextBox 9"/>
          <p:cNvSpPr txBox="1">
            <a:spLocks noChangeArrowheads="1"/>
          </p:cNvSpPr>
          <p:nvPr/>
        </p:nvSpPr>
        <p:spPr bwMode="auto">
          <a:xfrm>
            <a:off x="3000375" y="4733925"/>
            <a:ext cx="5857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 i="1"/>
              <a:t>(</a:t>
            </a:r>
            <a:r>
              <a:rPr lang="sr-Cyrl-CS" sz="1600" i="1"/>
              <a:t>период од </a:t>
            </a:r>
            <a:r>
              <a:rPr lang="en-US" sz="1600" i="1"/>
              <a:t>V</a:t>
            </a:r>
            <a:r>
              <a:rPr lang="sr-Cyrl-CS" sz="1600" i="1"/>
              <a:t> – </a:t>
            </a:r>
            <a:r>
              <a:rPr lang="en-US" sz="1600" i="1"/>
              <a:t>XV</a:t>
            </a:r>
            <a:r>
              <a:rPr lang="sr-Cyrl-CS" sz="1600" i="1"/>
              <a:t> века називамо Средњи век)</a:t>
            </a:r>
            <a:endParaRPr lang="sr-Latn-CS" sz="1600" i="1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Долазак Јужних Словена на Балкан</a:t>
            </a:r>
            <a:endParaRPr lang="en-US" sz="3200" b="0" dirty="0"/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9" name="Picture 8" descr="600px-Slavic_euro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43116"/>
            <a:ext cx="3857652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4" name="Rectangle 4"/>
          <p:cNvSpPr>
            <a:spLocks noGrp="1"/>
          </p:cNvSpPr>
          <p:nvPr>
            <p:ph sz="quarter" idx="15"/>
          </p:nvPr>
        </p:nvSpPr>
        <p:spPr>
          <a:xfrm>
            <a:off x="214313" y="1357313"/>
            <a:ext cx="4286250" cy="5214937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b="1" smtClean="0"/>
              <a:t> </a:t>
            </a:r>
            <a:r>
              <a:rPr lang="sr-Cyrl-CS" sz="2000" smtClean="0"/>
              <a:t>Наши преци су стари Словени - </a:t>
            </a:r>
            <a:r>
              <a:rPr lang="sr-Cyrl-CS" sz="2000" smtClean="0">
                <a:solidFill>
                  <a:srgbClr val="C00000"/>
                </a:solidFill>
              </a:rPr>
              <a:t>Јужни Словени</a:t>
            </a:r>
            <a:r>
              <a:rPr lang="sr-Cyrl-CS" sz="2000" smtClean="0"/>
              <a:t>. Живели су у племенима, бавили се </a:t>
            </a:r>
            <a:r>
              <a:rPr lang="sr-Cyrl-CS" sz="2000" smtClean="0">
                <a:solidFill>
                  <a:srgbClr val="C00000"/>
                </a:solidFill>
              </a:rPr>
              <a:t>сточарством</a:t>
            </a:r>
            <a:r>
              <a:rPr lang="sr-Cyrl-CS" sz="2000" smtClean="0"/>
              <a:t>, </a:t>
            </a:r>
            <a:r>
              <a:rPr lang="sr-Cyrl-CS" sz="2000" smtClean="0">
                <a:solidFill>
                  <a:srgbClr val="C00000"/>
                </a:solidFill>
              </a:rPr>
              <a:t>земљорадњом</a:t>
            </a:r>
            <a:r>
              <a:rPr lang="sr-Cyrl-CS" sz="2000" smtClean="0"/>
              <a:t>, </a:t>
            </a:r>
            <a:r>
              <a:rPr lang="sr-Cyrl-CS" sz="2000" smtClean="0">
                <a:solidFill>
                  <a:srgbClr val="C00000"/>
                </a:solidFill>
              </a:rPr>
              <a:t>ловом</a:t>
            </a:r>
            <a:r>
              <a:rPr lang="sr-Cyrl-CS" sz="2000" smtClean="0"/>
              <a:t> и </a:t>
            </a:r>
            <a:r>
              <a:rPr lang="sr-Cyrl-CS" sz="2000" smtClean="0">
                <a:solidFill>
                  <a:srgbClr val="C00000"/>
                </a:solidFill>
              </a:rPr>
              <a:t>риболовом</a:t>
            </a:r>
            <a:r>
              <a:rPr lang="sr-Cyrl-CS" sz="2000" smtClean="0"/>
              <a:t>. </a:t>
            </a:r>
            <a:endParaRPr lang="en-US" sz="2000" smtClean="0"/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Њихова прадомовина налази се у пределима између </a:t>
            </a:r>
            <a:r>
              <a:rPr lang="sr-Cyrl-CS" sz="2000" smtClean="0">
                <a:solidFill>
                  <a:srgbClr val="C00000"/>
                </a:solidFill>
              </a:rPr>
              <a:t>Карпата</a:t>
            </a:r>
            <a:r>
              <a:rPr lang="sr-Cyrl-CS" sz="2000" smtClean="0"/>
              <a:t>, реке </a:t>
            </a:r>
            <a:r>
              <a:rPr lang="sr-Cyrl-CS" sz="2000" smtClean="0">
                <a:solidFill>
                  <a:srgbClr val="C00000"/>
                </a:solidFill>
              </a:rPr>
              <a:t>Дњепар</a:t>
            </a:r>
            <a:r>
              <a:rPr lang="sr-Cyrl-CS" sz="2000" smtClean="0"/>
              <a:t> и </a:t>
            </a:r>
            <a:r>
              <a:rPr lang="sr-Cyrl-CS" sz="2000" smtClean="0">
                <a:solidFill>
                  <a:srgbClr val="C00000"/>
                </a:solidFill>
              </a:rPr>
              <a:t>Балтичког мора</a:t>
            </a:r>
            <a:r>
              <a:rPr lang="sr-Cyrl-CS" sz="2000" smtClean="0"/>
              <a:t>. </a:t>
            </a:r>
            <a:endParaRPr lang="en-US" sz="200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smtClean="0"/>
              <a:t> </a:t>
            </a:r>
            <a:r>
              <a:rPr lang="sr-Cyrl-CS" sz="2000" smtClean="0"/>
              <a:t>У потрази за плодном земљом почетком </a:t>
            </a:r>
            <a:r>
              <a:rPr lang="en-US" sz="2000" smtClean="0">
                <a:solidFill>
                  <a:srgbClr val="C00000"/>
                </a:solidFill>
              </a:rPr>
              <a:t>VII</a:t>
            </a:r>
            <a:r>
              <a:rPr lang="sr-Cyrl-CS" sz="2000" smtClean="0">
                <a:solidFill>
                  <a:srgbClr val="C00000"/>
                </a:solidFill>
              </a:rPr>
              <a:t> века </a:t>
            </a:r>
            <a:r>
              <a:rPr lang="sr-Cyrl-CS" sz="2000" smtClean="0"/>
              <a:t>насељавају </a:t>
            </a:r>
            <a:r>
              <a:rPr lang="sr-Cyrl-CS" sz="2000" smtClean="0">
                <a:solidFill>
                  <a:srgbClr val="C00000"/>
                </a:solidFill>
              </a:rPr>
              <a:t>Балканско полуострво</a:t>
            </a:r>
            <a:r>
              <a:rPr lang="sr-Cyrl-CS" sz="2000" smtClean="0"/>
              <a:t>, простор на којем ми данас живимо.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  <a:p>
            <a:pPr marL="0" indent="0" algn="just" eaLnBrk="1" hangingPunct="1">
              <a:buFontTx/>
              <a:buNone/>
            </a:pPr>
            <a:endParaRPr lang="en-US" sz="2000" smtClean="0"/>
          </a:p>
        </p:txBody>
      </p:sp>
      <p:sp>
        <p:nvSpPr>
          <p:cNvPr id="7175" name="TextBox 11"/>
          <p:cNvSpPr txBox="1">
            <a:spLocks noChangeArrowheads="1"/>
          </p:cNvSpPr>
          <p:nvPr/>
        </p:nvSpPr>
        <p:spPr bwMode="auto">
          <a:xfrm>
            <a:off x="4857750" y="6143625"/>
            <a:ext cx="3500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400"/>
              <a:t>Предели које насељавају Јужни Словени</a:t>
            </a:r>
            <a:endParaRPr lang="sr-Latn-CS" sz="1400"/>
          </a:p>
        </p:txBody>
      </p:sp>
      <p:pic>
        <p:nvPicPr>
          <p:cNvPr id="7176" name="Picture 125" descr="oran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25" y="4643438"/>
            <a:ext cx="5000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Долазак Јужних Словена на Балкан</a:t>
            </a:r>
            <a:endParaRPr lang="en-US" sz="3200" b="0" dirty="0"/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8197" name="Rectangle 4"/>
          <p:cNvSpPr>
            <a:spLocks noGrp="1"/>
          </p:cNvSpPr>
          <p:nvPr>
            <p:ph sz="quarter" idx="15"/>
          </p:nvPr>
        </p:nvSpPr>
        <p:spPr>
          <a:xfrm>
            <a:off x="142875" y="1214438"/>
            <a:ext cx="8501063" cy="5214937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b="1" smtClean="0"/>
              <a:t> </a:t>
            </a:r>
            <a:r>
              <a:rPr lang="sr-Cyrl-CS" sz="2000" smtClean="0"/>
              <a:t>Територије које су наши преци насељавали биле су под влашћу </a:t>
            </a:r>
            <a:r>
              <a:rPr lang="sr-Cyrl-CS" sz="2000" smtClean="0">
                <a:solidFill>
                  <a:srgbClr val="C00000"/>
                </a:solidFill>
              </a:rPr>
              <a:t>Византијског царства.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Словени су морали да се боре против много снажније војске тако да су имали искуства у изради: </a:t>
            </a:r>
            <a:r>
              <a:rPr lang="sr-Cyrl-CS" sz="2000" smtClean="0">
                <a:solidFill>
                  <a:srgbClr val="C00000"/>
                </a:solidFill>
              </a:rPr>
              <a:t>ножева</a:t>
            </a:r>
            <a:r>
              <a:rPr lang="sr-Cyrl-CS" sz="2000" smtClean="0"/>
              <a:t>, </a:t>
            </a:r>
            <a:r>
              <a:rPr lang="sr-Cyrl-CS" sz="2000" smtClean="0">
                <a:solidFill>
                  <a:srgbClr val="C00000"/>
                </a:solidFill>
              </a:rPr>
              <a:t>копља</a:t>
            </a:r>
            <a:r>
              <a:rPr lang="sr-Cyrl-CS" sz="2000" smtClean="0"/>
              <a:t>, </a:t>
            </a:r>
            <a:r>
              <a:rPr lang="sr-Cyrl-CS" sz="2000" smtClean="0">
                <a:solidFill>
                  <a:srgbClr val="C00000"/>
                </a:solidFill>
              </a:rPr>
              <a:t>лукова</a:t>
            </a:r>
            <a:r>
              <a:rPr lang="sr-Cyrl-CS" sz="2000" smtClean="0"/>
              <a:t> и </a:t>
            </a:r>
            <a:r>
              <a:rPr lang="sr-Cyrl-CS" sz="2000" smtClean="0">
                <a:solidFill>
                  <a:srgbClr val="C00000"/>
                </a:solidFill>
              </a:rPr>
              <a:t>стрела</a:t>
            </a:r>
            <a:r>
              <a:rPr lang="sr-Cyrl-CS" sz="2000" smtClean="0"/>
              <a:t>, </a:t>
            </a:r>
            <a:r>
              <a:rPr lang="sr-Cyrl-CS" sz="2000" smtClean="0">
                <a:solidFill>
                  <a:srgbClr val="C00000"/>
                </a:solidFill>
              </a:rPr>
              <a:t>чамаца од дрвета </a:t>
            </a:r>
            <a:r>
              <a:rPr lang="sr-Cyrl-CS" sz="2000" smtClean="0"/>
              <a:t>којима су прелазили реке. </a:t>
            </a:r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  <a:p>
            <a:pPr marL="0" indent="0" algn="just" eaLnBrk="1" hangingPunct="1">
              <a:buFontTx/>
              <a:buNone/>
            </a:pPr>
            <a:endParaRPr lang="en-US" sz="2000" smtClean="0"/>
          </a:p>
        </p:txBody>
      </p:sp>
      <p:pic>
        <p:nvPicPr>
          <p:cNvPr id="8198" name="Picture 7" descr="scan0011.jpg"/>
          <p:cNvPicPr>
            <a:picLocks noChangeAspect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5214938" y="2952750"/>
            <a:ext cx="3214687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scan0008.jpg"/>
          <p:cNvPicPr>
            <a:picLocks noChangeAspect="1"/>
          </p:cNvPicPr>
          <p:nvPr/>
        </p:nvPicPr>
        <p:blipFill>
          <a:blip r:embed="rId4" cstate="screen">
            <a:lum contrast="10000"/>
          </a:blip>
          <a:stretch>
            <a:fillRect/>
          </a:stretch>
        </p:blipFill>
        <p:spPr>
          <a:xfrm>
            <a:off x="428596" y="4000504"/>
            <a:ext cx="4357718" cy="2633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Долазак Јужних Словена на Балкан</a:t>
            </a:r>
            <a:endParaRPr lang="en-US" sz="3200" b="0" dirty="0"/>
          </a:p>
        </p:txBody>
      </p:sp>
      <p:sp>
        <p:nvSpPr>
          <p:cNvPr id="11" name="Rectangle 10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sp>
        <p:nvSpPr>
          <p:cNvPr id="9221" name="Rectangle 4"/>
          <p:cNvSpPr>
            <a:spLocks noGrp="1"/>
          </p:cNvSpPr>
          <p:nvPr>
            <p:ph sz="quarter" idx="15"/>
          </p:nvPr>
        </p:nvSpPr>
        <p:spPr>
          <a:xfrm>
            <a:off x="142875" y="1214438"/>
            <a:ext cx="8501063" cy="5214937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Из сукоба са Византијском војском племенске старешине освајале су поједине области.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Половином </a:t>
            </a:r>
            <a:r>
              <a:rPr lang="en-US" sz="2000" smtClean="0"/>
              <a:t>IX</a:t>
            </a:r>
            <a:r>
              <a:rPr lang="sr-Cyrl-CS" sz="2000" smtClean="0"/>
              <a:t> века племенски савези  прерастају у српске области: </a:t>
            </a:r>
            <a:r>
              <a:rPr lang="sr-Cyrl-CS" sz="2000" smtClean="0">
                <a:solidFill>
                  <a:srgbClr val="C00000"/>
                </a:solidFill>
              </a:rPr>
              <a:t>Рашка</a:t>
            </a:r>
            <a:r>
              <a:rPr lang="sr-Cyrl-CS" sz="2000" smtClean="0"/>
              <a:t>, </a:t>
            </a:r>
            <a:r>
              <a:rPr lang="sr-Cyrl-CS" sz="2000" smtClean="0">
                <a:solidFill>
                  <a:srgbClr val="C00000"/>
                </a:solidFill>
              </a:rPr>
              <a:t>Дукља</a:t>
            </a:r>
            <a:r>
              <a:rPr lang="sr-Cyrl-CS" sz="2000" smtClean="0"/>
              <a:t>, </a:t>
            </a:r>
            <a:r>
              <a:rPr lang="sr-Cyrl-CS" sz="2000" smtClean="0">
                <a:solidFill>
                  <a:srgbClr val="C00000"/>
                </a:solidFill>
              </a:rPr>
              <a:t>Хум</a:t>
            </a:r>
            <a:r>
              <a:rPr lang="sr-Cyrl-CS" sz="2000" smtClean="0"/>
              <a:t> и </a:t>
            </a:r>
            <a:r>
              <a:rPr lang="sr-Cyrl-CS" sz="2000" smtClean="0">
                <a:solidFill>
                  <a:srgbClr val="C00000"/>
                </a:solidFill>
              </a:rPr>
              <a:t>Травунија.</a:t>
            </a:r>
            <a:r>
              <a:rPr lang="sr-Cyrl-CS" sz="2000" smtClean="0"/>
              <a:t>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Српске области биле су подељене на </a:t>
            </a:r>
            <a:r>
              <a:rPr lang="sr-Cyrl-CS" sz="2000" smtClean="0">
                <a:solidFill>
                  <a:srgbClr val="C00000"/>
                </a:solidFill>
              </a:rPr>
              <a:t>жупе</a:t>
            </a:r>
            <a:r>
              <a:rPr lang="sr-Cyrl-CS" sz="2000" smtClean="0"/>
              <a:t>, којима би управљали </a:t>
            </a:r>
            <a:r>
              <a:rPr lang="sr-Cyrl-CS" sz="2000" smtClean="0">
                <a:solidFill>
                  <a:srgbClr val="C00000"/>
                </a:solidFill>
              </a:rPr>
              <a:t>жупани</a:t>
            </a:r>
            <a:r>
              <a:rPr lang="sr-Cyrl-CS" sz="2000" smtClean="0"/>
              <a:t>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Сваку жупу сачињавало је већи број села.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000" smtClean="0"/>
              <a:t> На челу села налазио се </a:t>
            </a:r>
            <a:r>
              <a:rPr lang="sr-Cyrl-CS" sz="2000" smtClean="0">
                <a:solidFill>
                  <a:srgbClr val="C00000"/>
                </a:solidFill>
              </a:rPr>
              <a:t>кнез</a:t>
            </a:r>
            <a:r>
              <a:rPr lang="sr-Cyrl-CS" sz="2000" smtClean="0"/>
              <a:t> -  </a:t>
            </a:r>
            <a:r>
              <a:rPr lang="sr-Cyrl-CS" sz="2000" smtClean="0">
                <a:solidFill>
                  <a:srgbClr val="C00000"/>
                </a:solidFill>
              </a:rPr>
              <a:t>старешина</a:t>
            </a:r>
            <a:r>
              <a:rPr lang="sr-Cyrl-CS" sz="2000" smtClean="0"/>
              <a:t>. </a:t>
            </a:r>
            <a:endParaRPr lang="en-US" sz="2000" smtClean="0"/>
          </a:p>
          <a:p>
            <a:pPr marL="0" indent="0" algn="just" eaLnBrk="1" hangingPunct="1">
              <a:lnSpc>
                <a:spcPct val="120000"/>
              </a:lnSpc>
              <a:buFontTx/>
              <a:buNone/>
            </a:pPr>
            <a:endParaRPr lang="sr-Cyrl-CS" sz="200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000" smtClean="0"/>
          </a:p>
          <a:p>
            <a:pPr marL="0" indent="0" algn="just" eaLnBrk="1" hangingPunct="1">
              <a:buFontTx/>
              <a:buNone/>
            </a:pPr>
            <a:endParaRPr lang="en-US" sz="2000" smtClean="0"/>
          </a:p>
        </p:txBody>
      </p:sp>
      <p:pic>
        <p:nvPicPr>
          <p:cNvPr id="8" name="Picture 7" descr="04-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4205651"/>
            <a:ext cx="2786082" cy="2652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scan00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4200932"/>
            <a:ext cx="3522160" cy="2657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 у средњем веку</a:t>
            </a:r>
            <a:endParaRPr lang="en-US" sz="3200" b="0" dirty="0"/>
          </a:p>
        </p:txBody>
      </p:sp>
      <p:sp>
        <p:nvSpPr>
          <p:cNvPr id="10244" name="Rectangle 4"/>
          <p:cNvSpPr>
            <a:spLocks noGrp="1"/>
          </p:cNvSpPr>
          <p:nvPr>
            <p:ph sz="quarter" idx="15"/>
          </p:nvPr>
        </p:nvSpPr>
        <p:spPr>
          <a:xfrm>
            <a:off x="214313" y="1357313"/>
            <a:ext cx="8358187" cy="4572000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b="1" smtClean="0"/>
              <a:t> </a:t>
            </a:r>
            <a:r>
              <a:rPr lang="sr-Cyrl-CS" sz="2100" smtClean="0"/>
              <a:t>У то време градова није било. Села су настајала у речним долинама у: </a:t>
            </a:r>
            <a:r>
              <a:rPr lang="sr-Cyrl-CS" sz="2100" smtClean="0">
                <a:solidFill>
                  <a:srgbClr val="C00000"/>
                </a:solidFill>
              </a:rPr>
              <a:t>Подунављу</a:t>
            </a:r>
            <a:r>
              <a:rPr lang="sr-Cyrl-CS" sz="2100" smtClean="0"/>
              <a:t>, </a:t>
            </a:r>
            <a:r>
              <a:rPr lang="sr-Cyrl-CS" sz="2100" smtClean="0">
                <a:solidFill>
                  <a:srgbClr val="C00000"/>
                </a:solidFill>
              </a:rPr>
              <a:t>Поморављу</a:t>
            </a:r>
            <a:r>
              <a:rPr lang="sr-Cyrl-CS" sz="2100" smtClean="0"/>
              <a:t>, </a:t>
            </a:r>
            <a:r>
              <a:rPr lang="sr-Cyrl-CS" sz="2100" smtClean="0">
                <a:solidFill>
                  <a:srgbClr val="C00000"/>
                </a:solidFill>
              </a:rPr>
              <a:t>Мачви</a:t>
            </a:r>
            <a:r>
              <a:rPr lang="en-US" sz="2100" smtClean="0"/>
              <a:t>,</a:t>
            </a:r>
            <a:r>
              <a:rPr lang="sr-Cyrl-CS" sz="2100" smtClean="0"/>
              <a:t> котлинама на </a:t>
            </a:r>
            <a:r>
              <a:rPr lang="sr-Cyrl-CS" sz="2100" smtClean="0">
                <a:solidFill>
                  <a:srgbClr val="C00000"/>
                </a:solidFill>
              </a:rPr>
              <a:t>Косову</a:t>
            </a:r>
            <a:r>
              <a:rPr lang="sr-Cyrl-CS" sz="2100" smtClean="0"/>
              <a:t> и </a:t>
            </a:r>
            <a:r>
              <a:rPr lang="sr-Cyrl-CS" sz="2100" smtClean="0">
                <a:solidFill>
                  <a:srgbClr val="C00000"/>
                </a:solidFill>
              </a:rPr>
              <a:t>Метохији</a:t>
            </a:r>
            <a:r>
              <a:rPr lang="sr-Cyrl-CS" sz="2100" smtClean="0"/>
              <a:t>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Села су добијала називе по дрвећу, властитим именима, мајсторима који су их настањивали. (</a:t>
            </a:r>
            <a:r>
              <a:rPr lang="sr-Cyrl-CS" sz="2100" smtClean="0">
                <a:solidFill>
                  <a:srgbClr val="C00000"/>
                </a:solidFill>
              </a:rPr>
              <a:t>Храст</a:t>
            </a:r>
            <a:r>
              <a:rPr lang="sr-Cyrl-CS" sz="2100" smtClean="0"/>
              <a:t>овица, </a:t>
            </a:r>
            <a:r>
              <a:rPr lang="sr-Cyrl-CS" sz="2100" smtClean="0">
                <a:solidFill>
                  <a:srgbClr val="C00000"/>
                </a:solidFill>
              </a:rPr>
              <a:t>Брест</a:t>
            </a:r>
            <a:r>
              <a:rPr lang="sr-Cyrl-CS" sz="2100" smtClean="0"/>
              <a:t>овац, </a:t>
            </a:r>
            <a:r>
              <a:rPr lang="sr-Cyrl-CS" sz="2100" smtClean="0">
                <a:solidFill>
                  <a:srgbClr val="C00000"/>
                </a:solidFill>
              </a:rPr>
              <a:t>Грнчар</a:t>
            </a:r>
            <a:r>
              <a:rPr lang="sr-Cyrl-CS" sz="2100" smtClean="0"/>
              <a:t>ево ...)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Народ је говорио </a:t>
            </a:r>
            <a:r>
              <a:rPr lang="sr-Cyrl-CS" sz="2100" smtClean="0">
                <a:solidFill>
                  <a:srgbClr val="C00000"/>
                </a:solidFill>
              </a:rPr>
              <a:t>старосрпским језиком</a:t>
            </a:r>
            <a:r>
              <a:rPr lang="sr-Cyrl-CS" sz="2100" smtClean="0"/>
              <a:t>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У близини села, на некој узвишици, подизане су </a:t>
            </a:r>
            <a:r>
              <a:rPr lang="sr-Cyrl-CS" sz="2100" smtClean="0">
                <a:solidFill>
                  <a:srgbClr val="C00000"/>
                </a:solidFill>
              </a:rPr>
              <a:t>цркве</a:t>
            </a:r>
            <a:r>
              <a:rPr lang="sr-Cyrl-CS" sz="2100" smtClean="0"/>
              <a:t>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На селу није било школа, а писмени људи су били изузетак. 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Сва земља припадала је владајућем сталежу: </a:t>
            </a:r>
            <a:r>
              <a:rPr lang="sr-Cyrl-CS" sz="2100" smtClean="0">
                <a:solidFill>
                  <a:srgbClr val="C00000"/>
                </a:solidFill>
              </a:rPr>
              <a:t>краљу</a:t>
            </a:r>
            <a:r>
              <a:rPr lang="sr-Cyrl-CS" sz="2100" smtClean="0"/>
              <a:t> (држави), </a:t>
            </a:r>
            <a:r>
              <a:rPr lang="sr-Cyrl-CS" sz="2100" smtClean="0">
                <a:solidFill>
                  <a:srgbClr val="C00000"/>
                </a:solidFill>
              </a:rPr>
              <a:t>властели </a:t>
            </a:r>
            <a:r>
              <a:rPr lang="sr-Cyrl-CS" sz="2100" smtClean="0"/>
              <a:t>(великим господарима) или </a:t>
            </a:r>
            <a:r>
              <a:rPr lang="sr-Cyrl-CS" sz="2100" smtClean="0">
                <a:solidFill>
                  <a:srgbClr val="C00000"/>
                </a:solidFill>
              </a:rPr>
              <a:t>цркви.</a:t>
            </a:r>
            <a:r>
              <a:rPr lang="sr-Cyrl-CS" sz="2100" smtClean="0"/>
              <a:t>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Народ је обављао све послове и био у обавези да господарима земље плаћа </a:t>
            </a:r>
            <a:r>
              <a:rPr lang="sr-Cyrl-CS" sz="2100" smtClean="0">
                <a:solidFill>
                  <a:srgbClr val="C00000"/>
                </a:solidFill>
              </a:rPr>
              <a:t>намет </a:t>
            </a:r>
            <a:r>
              <a:rPr lang="sr-Cyrl-CS" sz="2100" smtClean="0"/>
              <a:t>(у житарицама, меду, месу, вуни ...)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100" smtClean="0"/>
          </a:p>
          <a:p>
            <a:pPr marL="0" indent="0" algn="just" eaLnBrk="1" hangingPunct="1">
              <a:buFontTx/>
              <a:buNone/>
            </a:pPr>
            <a:endParaRPr lang="en-US" sz="2100" smtClean="0"/>
          </a:p>
        </p:txBody>
      </p:sp>
      <p:sp>
        <p:nvSpPr>
          <p:cNvPr id="6" name="Rectangle 5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476250"/>
          </a:xfrm>
        </p:spPr>
        <p:txBody>
          <a:bodyPr>
            <a:no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sz="3200" b="0" dirty="0" smtClean="0"/>
              <a:t>Срби у средњем веку</a:t>
            </a:r>
            <a:endParaRPr lang="en-US" sz="3200" b="0" dirty="0"/>
          </a:p>
        </p:txBody>
      </p:sp>
      <p:sp>
        <p:nvSpPr>
          <p:cNvPr id="11268" name="Rectangle 4"/>
          <p:cNvSpPr>
            <a:spLocks noGrp="1"/>
          </p:cNvSpPr>
          <p:nvPr>
            <p:ph sz="quarter" idx="15"/>
          </p:nvPr>
        </p:nvSpPr>
        <p:spPr>
          <a:xfrm>
            <a:off x="214313" y="1357313"/>
            <a:ext cx="8358187" cy="5072062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b="1" smtClean="0"/>
              <a:t> </a:t>
            </a:r>
            <a:r>
              <a:rPr lang="sr-Cyrl-CS" sz="2100" smtClean="0"/>
              <a:t>Средином </a:t>
            </a:r>
            <a:r>
              <a:rPr lang="en-US" sz="2100" smtClean="0">
                <a:solidFill>
                  <a:srgbClr val="C00000"/>
                </a:solidFill>
              </a:rPr>
              <a:t>XII</a:t>
            </a:r>
            <a:r>
              <a:rPr lang="sr-Cyrl-CS" sz="2100" smtClean="0"/>
              <a:t> века дошло је до </a:t>
            </a:r>
            <a:r>
              <a:rPr lang="sr-Cyrl-CS" sz="2100" smtClean="0">
                <a:solidFill>
                  <a:srgbClr val="C00000"/>
                </a:solidFill>
              </a:rPr>
              <a:t>уједињења свих српских области у једну средњевековну српску државу – Рашку.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Границе те државе су се мењале. Земљом су управљали </a:t>
            </a:r>
            <a:r>
              <a:rPr lang="sr-Cyrl-CS" sz="2100" smtClean="0">
                <a:solidFill>
                  <a:srgbClr val="C00000"/>
                </a:solidFill>
              </a:rPr>
              <a:t>кнезови</a:t>
            </a:r>
            <a:r>
              <a:rPr lang="sr-Cyrl-CS" sz="2100" smtClean="0"/>
              <a:t>, </a:t>
            </a:r>
            <a:r>
              <a:rPr lang="sr-Cyrl-CS" sz="2100" smtClean="0">
                <a:solidFill>
                  <a:srgbClr val="C00000"/>
                </a:solidFill>
              </a:rPr>
              <a:t>жупани</a:t>
            </a:r>
            <a:r>
              <a:rPr lang="sr-Cyrl-CS" sz="2100" smtClean="0"/>
              <a:t>, </a:t>
            </a:r>
            <a:r>
              <a:rPr lang="sr-Cyrl-CS" sz="2100" smtClean="0">
                <a:solidFill>
                  <a:srgbClr val="C00000"/>
                </a:solidFill>
              </a:rPr>
              <a:t>краљеви</a:t>
            </a:r>
            <a:r>
              <a:rPr lang="sr-Cyrl-CS" sz="2100" smtClean="0"/>
              <a:t> и </a:t>
            </a:r>
            <a:r>
              <a:rPr lang="sr-Cyrl-CS" sz="2100" smtClean="0">
                <a:solidFill>
                  <a:srgbClr val="C00000"/>
                </a:solidFill>
              </a:rPr>
              <a:t>цареви</a:t>
            </a:r>
            <a:r>
              <a:rPr lang="sr-Cyrl-CS" sz="2100" smtClean="0"/>
              <a:t>, који су започели изградњу тврђава и дворова. Тако су настајали први градови.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На двору се живело другачије него на селу. Били су опремљени скупценим намештајем и посуђем. Спемала се укусна храна.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Деци властелина је </a:t>
            </a:r>
            <a:r>
              <a:rPr lang="sr-Cyrl-CS" sz="2100" smtClean="0">
                <a:solidFill>
                  <a:srgbClr val="C00000"/>
                </a:solidFill>
              </a:rPr>
              <a:t>на двору</a:t>
            </a:r>
            <a:r>
              <a:rPr lang="sr-Cyrl-CS" sz="2100" smtClean="0"/>
              <a:t>, а затим у </a:t>
            </a:r>
            <a:r>
              <a:rPr lang="sr-Cyrl-CS" sz="2100" smtClean="0">
                <a:solidFill>
                  <a:srgbClr val="C00000"/>
                </a:solidFill>
              </a:rPr>
              <a:t>манастирима,</a:t>
            </a:r>
            <a:r>
              <a:rPr lang="en-US" sz="2100" smtClean="0">
                <a:solidFill>
                  <a:srgbClr val="C00000"/>
                </a:solidFill>
              </a:rPr>
              <a:t> </a:t>
            </a:r>
            <a:r>
              <a:rPr lang="sr-Cyrl-CS" sz="2100" smtClean="0">
                <a:solidFill>
                  <a:srgbClr val="C00000"/>
                </a:solidFill>
              </a:rPr>
              <a:t> </a:t>
            </a:r>
            <a:r>
              <a:rPr lang="sr-Cyrl-CS" sz="2100" smtClean="0"/>
              <a:t>омогућено школовање. </a:t>
            </a:r>
            <a:r>
              <a:rPr lang="sr-Cyrl-CS" sz="2100" smtClean="0">
                <a:solidFill>
                  <a:srgbClr val="C00000"/>
                </a:solidFill>
              </a:rPr>
              <a:t>Први учитељи </a:t>
            </a:r>
            <a:r>
              <a:rPr lang="sr-Cyrl-CS" sz="2100" smtClean="0"/>
              <a:t>били су </a:t>
            </a:r>
            <a:r>
              <a:rPr lang="sr-Cyrl-CS" sz="2100" smtClean="0">
                <a:solidFill>
                  <a:srgbClr val="C00000"/>
                </a:solidFill>
              </a:rPr>
              <a:t>свештеници. 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2100" smtClean="0"/>
              <a:t> Средњевековни владари подизали су </a:t>
            </a:r>
            <a:r>
              <a:rPr lang="sr-Cyrl-CS" sz="2100" smtClean="0">
                <a:solidFill>
                  <a:srgbClr val="C00000"/>
                </a:solidFill>
              </a:rPr>
              <a:t>велике задужбине - манастире</a:t>
            </a:r>
            <a:r>
              <a:rPr lang="sr-Cyrl-CS" sz="2100" smtClean="0"/>
              <a:t> који и данас сведоче о ширењу православне вере и животу у средњевековној Србији.</a:t>
            </a:r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Char char="Ø"/>
            </a:pPr>
            <a:endParaRPr lang="sr-Cyrl-CS" sz="2100" smtClean="0"/>
          </a:p>
          <a:p>
            <a:pPr marL="0" indent="0" algn="just" eaLnBrk="1" hangingPunct="1">
              <a:buFontTx/>
              <a:buNone/>
            </a:pPr>
            <a:endParaRPr lang="en-US" sz="2100" smtClean="0"/>
          </a:p>
        </p:txBody>
      </p:sp>
      <p:sp>
        <p:nvSpPr>
          <p:cNvPr id="6" name="Rectangle 5"/>
          <p:cNvSpPr/>
          <p:nvPr/>
        </p:nvSpPr>
        <p:spPr>
          <a:xfrm>
            <a:off x="7000875" y="6143625"/>
            <a:ext cx="1571625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547688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sr-Cyrl-CS" sz="2800" b="0" dirty="0" smtClean="0"/>
              <a:t>Средњевековни витезови</a:t>
            </a:r>
            <a:endParaRPr lang="sr-Latn-CS" sz="2800" b="0" dirty="0"/>
          </a:p>
        </p:txBody>
      </p:sp>
      <p:sp>
        <p:nvSpPr>
          <p:cNvPr id="27" name="Rectangle 26"/>
          <p:cNvSpPr/>
          <p:nvPr/>
        </p:nvSpPr>
        <p:spPr>
          <a:xfrm>
            <a:off x="7072313" y="6143625"/>
            <a:ext cx="1357312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CS"/>
          </a:p>
        </p:txBody>
      </p:sp>
      <p:pic>
        <p:nvPicPr>
          <p:cNvPr id="18" name="Picture 17" descr="113399_56151901_Srpski%20vitez%20i%20auxiliary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57158" y="1214422"/>
            <a:ext cx="4153353" cy="5357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 descr="vitez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714488"/>
            <a:ext cx="3352800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475</Words>
  <Application>Microsoft Office PowerPoint</Application>
  <PresentationFormat>On-screen Show (4:3)</PresentationFormat>
  <Paragraphs>41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Pitchbook</vt:lpstr>
      <vt:lpstr>СРБИ  У  СРЕДЊЕМ ВЕКУ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2009-09-21T15:33:17Z</dcterms:created>
  <dcterms:modified xsi:type="dcterms:W3CDTF">2009-09-29T15:01:14Z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