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419600" y="4800600"/>
            <a:ext cx="2514600" cy="1295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solidFill>
                  <a:schemeClr val="tx1"/>
                </a:solidFill>
                <a:latin typeface="Arial Narrow" pitchFamily="34" charset="0"/>
              </a:rPr>
              <a:t>Борба добра и зла 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867400" y="2971800"/>
            <a:ext cx="2514600" cy="1524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solidFill>
                  <a:schemeClr val="tx1"/>
                </a:solidFill>
                <a:latin typeface="Arial Narrow" pitchFamily="34" charset="0"/>
              </a:rPr>
              <a:t>Нестварни догађаји 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4495800"/>
            <a:ext cx="2514600" cy="1447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solidFill>
                  <a:schemeClr val="tx1"/>
                </a:solidFill>
                <a:latin typeface="Arial Narrow" pitchFamily="34" charset="0"/>
              </a:rPr>
              <a:t>Увек добро побеђује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81000" y="2286000"/>
            <a:ext cx="2438400" cy="1447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solidFill>
                  <a:schemeClr val="tx1"/>
                </a:solidFill>
                <a:latin typeface="Arial Narrow" pitchFamily="34" charset="0"/>
              </a:rPr>
              <a:t>Крактеристичан почетак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1066800"/>
            <a:ext cx="2362200" cy="1371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solidFill>
                  <a:schemeClr val="tx1"/>
                </a:solidFill>
                <a:latin typeface="Arial Narrow" pitchFamily="34" charset="0"/>
              </a:rPr>
              <a:t>Бића из маште 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90800" y="609600"/>
            <a:ext cx="2438400" cy="1371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000" dirty="0" smtClean="0">
                <a:solidFill>
                  <a:schemeClr val="tx1"/>
                </a:solidFill>
                <a:latin typeface="Arial Narrow" pitchFamily="34" charset="0"/>
              </a:rPr>
              <a:t>Неодређено место и време </a:t>
            </a:r>
            <a:endParaRPr lang="en-US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276600" y="2362200"/>
            <a:ext cx="2209800" cy="2133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C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БАЈКА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3771900" y="2095500"/>
            <a:ext cx="381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2" idx="7"/>
          </p:cNvCxnSpPr>
          <p:nvPr/>
        </p:nvCxnSpPr>
        <p:spPr>
          <a:xfrm rot="10800000" flipV="1">
            <a:off x="5162782" y="2133600"/>
            <a:ext cx="780818" cy="5410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>
            <a:off x="55626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V="1">
            <a:off x="4876800" y="4495800"/>
            <a:ext cx="304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971800" y="4191000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819400" y="3200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4525963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Како почиње бајка?                                                                            </a:t>
            </a:r>
          </a:p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Које су одлике бајке?                                                                           </a:t>
            </a:r>
          </a:p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 Који се бројеви најчешће помињу у бајкама?                                                                      </a:t>
            </a:r>
          </a:p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 Како се бајке завршавају?                                                                     </a:t>
            </a:r>
          </a:p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 Које сте бајке прочитали?</a:t>
            </a:r>
          </a:p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 Која вам се највише допала? </a:t>
            </a:r>
          </a:p>
          <a:p>
            <a:pPr>
              <a:buFont typeface="Wingdings" pitchFamily="2" charset="2"/>
              <a:buChar char="§"/>
            </a:pPr>
            <a:r>
              <a:rPr lang="sr-Cyrl-CS" sz="3600" dirty="0" smtClean="0">
                <a:latin typeface="Arial Narrow" pitchFamily="34" charset="0"/>
              </a:rPr>
              <a:t> Због чега? </a:t>
            </a:r>
            <a:endParaRPr lang="en-US" sz="36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b="1" dirty="0" smtClean="0"/>
              <a:t>„Трнова Ружица”     </a:t>
            </a:r>
            <a:br>
              <a:rPr lang="sr-Cyrl-CS" b="1" dirty="0" smtClean="0"/>
            </a:br>
            <a:r>
              <a:rPr lang="sr-Cyrl-CS" b="1" dirty="0" smtClean="0"/>
              <a:t>                     -  Браћа Грим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4400" y="1600200"/>
            <a:ext cx="6853199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7620000" cy="533400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Браћа Грим, Јакоб и Вилхелм, живели су у другој половини XIX века. Записивали су и прерађивали немачке народне бајке.Били су савременици и пријатељи Вука Караџића. Преводили су и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српске народне песме на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немачки језик.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Први су представили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Европи српску народну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књижевност преводећи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наше народе песме.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endParaRPr lang="en-US" dirty="0">
              <a:solidFill>
                <a:schemeClr val="tx1"/>
              </a:solidFill>
              <a:latin typeface="Arial Narrow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667000"/>
            <a:ext cx="2733462" cy="322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b="1" dirty="0" smtClean="0"/>
              <a:t>„Трнова Ружица”     </a:t>
            </a:r>
            <a:br>
              <a:rPr lang="sr-Cyrl-CS" b="1" dirty="0" smtClean="0"/>
            </a:br>
            <a:r>
              <a:rPr lang="sr-Cyrl-CS" b="1" dirty="0" smtClean="0"/>
              <a:t>                     -  Браћа Грим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11900" y="1752600"/>
            <a:ext cx="5803300" cy="494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76200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sr-Cyrl-CS" sz="2800" b="0" dirty="0" smtClean="0">
                <a:solidFill>
                  <a:schemeClr val="tx1"/>
                </a:solidFill>
                <a:latin typeface="Arial Narrow" pitchFamily="34" charset="0"/>
              </a:rPr>
              <a:t>Објашњење</a:t>
            </a:r>
            <a:r>
              <a:rPr lang="en-US" sz="2800" b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sr-Cyrl-CS" sz="2800" b="0" dirty="0" smtClean="0">
                <a:solidFill>
                  <a:schemeClr val="tx1"/>
                </a:solidFill>
                <a:latin typeface="Arial Narrow" pitchFamily="34" charset="0"/>
              </a:rPr>
              <a:t> непознатих </a:t>
            </a:r>
            <a:r>
              <a:rPr lang="en-US" sz="2800" b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sr-Cyrl-CS" sz="2800" b="0" dirty="0" smtClean="0">
                <a:solidFill>
                  <a:schemeClr val="tx1"/>
                </a:solidFill>
                <a:latin typeface="Arial Narrow" pitchFamily="34" charset="0"/>
              </a:rPr>
              <a:t>речи:</a:t>
            </a:r>
            <a:endParaRPr lang="en-US" sz="2800" b="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467600" cy="48768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sr-Cyrl-CS" b="1" dirty="0" smtClean="0">
                <a:latin typeface="Arial Narrow" pitchFamily="34" charset="0"/>
              </a:rPr>
              <a:t>Трн :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бодља на ружи;                                                                                 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b="1" dirty="0" smtClean="0">
                <a:latin typeface="Arial Narrow" pitchFamily="34" charset="0"/>
              </a:rPr>
              <a:t>Пир :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гозба, свечани ручак;                                                                     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b="1" dirty="0" smtClean="0">
                <a:latin typeface="Arial Narrow" pitchFamily="34" charset="0"/>
              </a:rPr>
              <a:t>Пријазне :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пријатне, добро расположене;                                                            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b="1" dirty="0" smtClean="0">
                <a:latin typeface="Arial Narrow" pitchFamily="34" charset="0"/>
              </a:rPr>
              <a:t>Вретено</a:t>
            </a:r>
            <a:r>
              <a:rPr lang="sr-Cyrl-CS" dirty="0" smtClean="0">
                <a:latin typeface="Arial Narrow" pitchFamily="34" charset="0"/>
              </a:rPr>
              <a:t> </a:t>
            </a:r>
            <a:r>
              <a:rPr lang="sr-Cyrl-CS" b="1" dirty="0" smtClean="0">
                <a:latin typeface="Arial Narrow" pitchFamily="34" charset="0"/>
              </a:rPr>
              <a:t>: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оштар дрвени предмет на који се намотава вуна;                                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b="1" dirty="0" smtClean="0">
                <a:latin typeface="Arial Narrow" pitchFamily="34" charset="0"/>
              </a:rPr>
              <a:t>Мађија :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враџбина, чаролија;                                                                   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b="1" dirty="0" smtClean="0">
                <a:latin typeface="Arial Narrow" pitchFamily="34" charset="0"/>
              </a:rPr>
              <a:t>Живица :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ограда од жбуња, жива ограда;                                                                </a:t>
            </a:r>
            <a:endParaRPr lang="en-US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dirty="0" smtClean="0">
                <a:latin typeface="Arial Narrow" pitchFamily="34" charset="0"/>
              </a:rPr>
              <a:t>Народно веровање:</a:t>
            </a:r>
            <a:r>
              <a:rPr lang="sr-Cyrl-CS" b="1" dirty="0" smtClean="0">
                <a:latin typeface="Arial Narrow" pitchFamily="34" charset="0"/>
              </a:rPr>
              <a:t>Суђаје</a:t>
            </a:r>
            <a:r>
              <a:rPr lang="sr-Cyrl-CS" dirty="0" smtClean="0">
                <a:latin typeface="Arial Narrow" pitchFamily="34" charset="0"/>
              </a:rPr>
              <a:t> 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жене које детету одређују судбину треће или седме ноћи по рођењу.</a:t>
            </a:r>
            <a:endParaRPr lang="en-US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467600" cy="83820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sr-Cyrl-CS" dirty="0" smtClean="0">
                <a:solidFill>
                  <a:schemeClr val="tx1"/>
                </a:solidFill>
              </a:rPr>
              <a:t>Питања: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7467600" cy="5105400"/>
          </a:xfrm>
          <a:solidFill>
            <a:schemeClr val="bg2"/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sr-Cyrl-CS" sz="2800" dirty="0" smtClean="0">
                <a:latin typeface="Arial Narrow" pitchFamily="34" charset="0"/>
              </a:rPr>
              <a:t>Која је тема ове бајке?</a:t>
            </a:r>
          </a:p>
          <a:p>
            <a:pPr>
              <a:buNone/>
            </a:pPr>
            <a:r>
              <a:rPr lang="sr-Cyrl-CS" sz="2800" b="1" dirty="0" smtClean="0">
                <a:latin typeface="Arial Narrow" pitchFamily="34" charset="0"/>
              </a:rPr>
              <a:t>Тема:</a:t>
            </a:r>
            <a:r>
              <a:rPr lang="sr-Cyrl-CS" sz="2800" dirty="0" smtClean="0">
                <a:latin typeface="Arial Narrow" pitchFamily="34" charset="0"/>
              </a:rPr>
              <a:t> Оклеветана Трнова ружица пада у стогодишњи сан, чекајући принца који ће је својим пољупцем пробудити</a:t>
            </a:r>
            <a:endParaRPr lang="en-US" sz="28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800" dirty="0" smtClean="0">
                <a:latin typeface="Arial Narrow" pitchFamily="34" charset="0"/>
              </a:rPr>
              <a:t>Који ликови учествују у бајци?</a:t>
            </a:r>
          </a:p>
          <a:p>
            <a:pPr>
              <a:buNone/>
            </a:pPr>
            <a:r>
              <a:rPr lang="sr-Cyrl-CS" sz="2800" b="1" dirty="0" smtClean="0">
                <a:latin typeface="Arial Narrow" pitchFamily="34" charset="0"/>
              </a:rPr>
              <a:t>Ликови:</a:t>
            </a:r>
            <a:r>
              <a:rPr lang="sr-Cyrl-CS" sz="2800" dirty="0" smtClean="0">
                <a:latin typeface="Arial Narrow" pitchFamily="34" charset="0"/>
              </a:rPr>
              <a:t> Цар, царица, принцеза, принц, суђаје</a:t>
            </a:r>
            <a:endParaRPr lang="en-US" sz="28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800" dirty="0" smtClean="0">
                <a:latin typeface="Arial Narrow" pitchFamily="34" charset="0"/>
              </a:rPr>
              <a:t>Размисли о поступцима ликова. </a:t>
            </a:r>
          </a:p>
          <a:p>
            <a:pPr>
              <a:buFont typeface="Wingdings" pitchFamily="2" charset="2"/>
              <a:buChar char="§"/>
            </a:pPr>
            <a:r>
              <a:rPr lang="sr-Cyrl-CS" sz="2800" dirty="0" smtClean="0">
                <a:latin typeface="Arial Narrow" pitchFamily="34" charset="0"/>
              </a:rPr>
              <a:t>Који су ликови добри, а који зли?</a:t>
            </a:r>
            <a:endParaRPr lang="en-US" sz="28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800" dirty="0" smtClean="0">
                <a:latin typeface="Arial Narrow" pitchFamily="34" charset="0"/>
              </a:rPr>
              <a:t>Шта је фантастично у овој бајци?</a:t>
            </a:r>
            <a:endParaRPr lang="en-US" sz="28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800" dirty="0" smtClean="0">
                <a:latin typeface="Arial Narrow" pitchFamily="34" charset="0"/>
              </a:rPr>
              <a:t>Која народна веровања су у вези са бројем 13?</a:t>
            </a:r>
            <a:endParaRPr lang="en-US" sz="2800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33400"/>
            <a:ext cx="7315200" cy="1894362"/>
          </a:xfrm>
        </p:spPr>
        <p:txBody>
          <a:bodyPr/>
          <a:lstStyle/>
          <a:p>
            <a:pPr algn="ctr"/>
            <a:r>
              <a:rPr lang="sr-Cyrl-CS" dirty="0" smtClean="0"/>
              <a:t>Које поруке можеш извући из ове бајке?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362200" y="2667000"/>
            <a:ext cx="6172200" cy="1905000"/>
          </a:xfrm>
        </p:spPr>
        <p:txBody>
          <a:bodyPr>
            <a:noAutofit/>
          </a:bodyPr>
          <a:lstStyle/>
          <a:p>
            <a:pPr algn="ctr"/>
            <a:r>
              <a:rPr lang="sr-Cyrl-CS" sz="5400" dirty="0" smtClean="0">
                <a:latin typeface="Arial Narrow" pitchFamily="34" charset="0"/>
              </a:rPr>
              <a:t>Храброст и доброта победиће свако зло.</a:t>
            </a:r>
            <a:endParaRPr lang="en-US" sz="54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Бајка „Трнова ружица“ садржи више тематских целина. </a:t>
            </a:r>
            <a:b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sr-Cyrl-CS" dirty="0" smtClean="0">
                <a:solidFill>
                  <a:schemeClr val="tx1"/>
                </a:solidFill>
                <a:latin typeface="Arial Narrow" pitchFamily="34" charset="0"/>
              </a:rPr>
              <a:t>Прочитај бајку и подели текст на целине.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1000" cy="388620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sr-Cyrl-CS" sz="3200" b="1" dirty="0" smtClean="0">
                <a:latin typeface="Arial Narrow" pitchFamily="34" charset="0"/>
              </a:rPr>
              <a:t>Тематске целине:</a:t>
            </a:r>
            <a:endParaRPr lang="en-US" sz="3200" b="1" dirty="0" smtClean="0">
              <a:latin typeface="Arial Narrow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sr-Cyrl-CS" sz="3200" dirty="0" smtClean="0">
                <a:latin typeface="Arial Narrow" pitchFamily="34" charset="0"/>
              </a:rPr>
              <a:t>Цару и царици се испунила велика жеља.</a:t>
            </a:r>
            <a:endParaRPr lang="en-US" sz="3200" dirty="0" smtClean="0">
              <a:latin typeface="Arial Narrow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sr-Cyrl-CS" sz="3200" dirty="0" smtClean="0">
                <a:latin typeface="Arial Narrow" pitchFamily="34" charset="0"/>
              </a:rPr>
              <a:t>Цар није успео да заштити принцезу.</a:t>
            </a:r>
            <a:endParaRPr lang="en-US" sz="3200" dirty="0" smtClean="0">
              <a:latin typeface="Arial Narrow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sr-Cyrl-CS" sz="3200" dirty="0" smtClean="0">
                <a:latin typeface="Arial Narrow" pitchFamily="34" charset="0"/>
              </a:rPr>
              <a:t>Кружила је прича о лепој уснулој Трновој ружици.</a:t>
            </a:r>
            <a:endParaRPr lang="en-US" sz="32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3200" dirty="0" smtClean="0">
                <a:latin typeface="Arial Narrow" pitchFamily="34" charset="0"/>
              </a:rPr>
              <a:t>Царевић је својом храброшћу успео да победи злу чаролију.</a:t>
            </a:r>
            <a:endParaRPr lang="en-US" sz="32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sr-Cyrl-CS" sz="2800" dirty="0" smtClean="0">
                <a:solidFill>
                  <a:schemeClr val="tx1"/>
                </a:solidFill>
                <a:latin typeface="Arial Narrow" pitchFamily="34" charset="0"/>
              </a:rPr>
              <a:t>Повежи реченице и својства бајке која су датом реченицом исказана:</a:t>
            </a:r>
            <a:endParaRPr lang="en-US" sz="2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5943600" cy="4800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У давно време живели...    </a:t>
            </a:r>
          </a:p>
          <a:p>
            <a:pPr>
              <a:buNone/>
            </a:pPr>
            <a:endParaRPr lang="sr-Cyrl-CS" sz="20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Царева кћи и сви на двору утонуше у стогодишњи сан...</a:t>
            </a:r>
          </a:p>
          <a:p>
            <a:pPr>
              <a:buNone/>
            </a:pPr>
            <a:r>
              <a:rPr lang="sr-Cyrl-CS" sz="2000" dirty="0" smtClean="0">
                <a:latin typeface="Arial Narrow" pitchFamily="34" charset="0"/>
              </a:rPr>
              <a:t>        </a:t>
            </a:r>
          </a:p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Дванаеста суђаја је наумила да се освети зато што није била позвана на гозбу   </a:t>
            </a:r>
          </a:p>
          <a:p>
            <a:pPr>
              <a:buNone/>
            </a:pPr>
            <a:endParaRPr lang="sr-Cyrl-CS" sz="20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На дворцу је било тринаест суђаја          </a:t>
            </a:r>
          </a:p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Богато и сјајно је прослављено венчање царевића и Трнове ружице </a:t>
            </a:r>
          </a:p>
          <a:p>
            <a:pPr>
              <a:buFont typeface="Wingdings" pitchFamily="2" charset="2"/>
              <a:buChar char="§"/>
            </a:pPr>
            <a:endParaRPr lang="sr-Cyrl-CS" sz="20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Живели су срећно и задовољно целог живота </a:t>
            </a:r>
          </a:p>
          <a:p>
            <a:pPr>
              <a:buNone/>
            </a:pPr>
            <a:endParaRPr lang="sr-Cyrl-CS" sz="2000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Cyrl-CS" sz="2000" dirty="0" smtClean="0">
                <a:latin typeface="Arial Narrow" pitchFamily="34" charset="0"/>
              </a:rPr>
              <a:t>После много година дође један царевић у ту земљу </a:t>
            </a:r>
            <a:endParaRPr lang="en-US" sz="2000" dirty="0">
              <a:latin typeface="Arial Narrow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6019800" y="2133600"/>
            <a:ext cx="27432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  Невероватан догађај         </a:t>
            </a:r>
          </a:p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   Лик – носилац зла             </a:t>
            </a:r>
          </a:p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Карактеристичан број </a:t>
            </a:r>
          </a:p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  Неодређеност времена        </a:t>
            </a:r>
          </a:p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   Вековни сан човека о лепом животу </a:t>
            </a:r>
          </a:p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   Бајке најчешће имају срећан завршетак </a:t>
            </a:r>
          </a:p>
          <a:p>
            <a:pPr>
              <a:buNone/>
            </a:pPr>
            <a:r>
              <a:rPr lang="sr-Cyrl-CS" sz="2000" dirty="0" smtClean="0">
                <a:solidFill>
                  <a:schemeClr val="tx2"/>
                </a:solidFill>
                <a:latin typeface="Arial Narrow" pitchFamily="34" charset="0"/>
              </a:rPr>
              <a:t>       Позитиван лик </a:t>
            </a:r>
            <a:endParaRPr lang="en-US" sz="2000" dirty="0" smtClean="0">
              <a:solidFill>
                <a:schemeClr val="tx2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75 -0.24444 " pathEditMode="relative" ptsTypes="AA"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1667 0.02222 " pathEditMode="relative" ptsTypes="AA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334 0.13333 " pathEditMode="relative" ptsTypes="AA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25 0.12222 " pathEditMode="relative" ptsTypes="AA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75 0.14444 " pathEditMode="relative" ptsTypes="AA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6667 0.16667 " pathEditMode="relative" ptsTypes="AA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25 0.18888 " pathEditMode="relative" ptsTypes="AA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133600" y="609600"/>
            <a:ext cx="6172200" cy="903762"/>
          </a:xfrm>
          <a:solidFill>
            <a:schemeClr val="bg2">
              <a:lumMod val="90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r>
              <a:rPr lang="sr-Cyrl-CS" dirty="0" smtClean="0"/>
              <a:t>Домаћи задатак: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57400" y="2209800"/>
            <a:ext cx="6400800" cy="2133600"/>
          </a:xfrm>
          <a:solidFill>
            <a:schemeClr val="bg2"/>
          </a:solidFill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sr-Cyrl-CS" sz="3600" b="0" dirty="0" smtClean="0">
                <a:latin typeface="Arial Narrow" pitchFamily="34" charset="0"/>
              </a:rPr>
              <a:t>Пронаћи и понети за наредни час слике, фотографије замкова, кула, двораца.</a:t>
            </a:r>
            <a:endParaRPr lang="en-US" sz="3600" b="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5105400" cy="5562600"/>
          </a:xfrm>
          <a:solidFill>
            <a:schemeClr val="bg2"/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   </a:t>
            </a:r>
            <a:r>
              <a:rPr lang="sr-Cyrl-CS" dirty="0" smtClean="0">
                <a:latin typeface="Arial Narrow" pitchFamily="34" charset="0"/>
              </a:rPr>
              <a:t>1. __ __ __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                 2. __ __ __ __ __ __ </a:t>
            </a: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</a:t>
            </a:r>
            <a:r>
              <a:rPr lang="ru-RU" dirty="0" smtClean="0">
                <a:latin typeface="Arial Narrow" pitchFamily="34" charset="0"/>
              </a:rPr>
              <a:t>   </a:t>
            </a:r>
            <a:r>
              <a:rPr lang="sr-Cyrl-CS" dirty="0" smtClean="0">
                <a:latin typeface="Arial Narrow" pitchFamily="34" charset="0"/>
              </a:rPr>
              <a:t>       3. __ __ __ __ __ __ __ __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</a:t>
            </a:r>
            <a:r>
              <a:rPr lang="ru-RU" dirty="0" smtClean="0">
                <a:latin typeface="Arial Narrow" pitchFamily="34" charset="0"/>
              </a:rPr>
              <a:t>      </a:t>
            </a:r>
            <a:r>
              <a:rPr lang="sr-Cyrl-CS" dirty="0" smtClean="0">
                <a:latin typeface="Arial Narrow" pitchFamily="34" charset="0"/>
              </a:rPr>
              <a:t>4. __ __ __ __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  </a:t>
            </a:r>
            <a:r>
              <a:rPr lang="ru-RU" dirty="0" smtClean="0">
                <a:latin typeface="Arial Narrow" pitchFamily="34" charset="0"/>
              </a:rPr>
              <a:t>    </a:t>
            </a:r>
            <a:r>
              <a:rPr lang="sr-Cyrl-CS" dirty="0" smtClean="0">
                <a:latin typeface="Arial Narrow" pitchFamily="34" charset="0"/>
              </a:rPr>
              <a:t>5. __ __ __ __ __</a:t>
            </a: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</a:t>
            </a:r>
            <a:r>
              <a:rPr lang="ru-RU" dirty="0" smtClean="0">
                <a:latin typeface="Arial Narrow" pitchFamily="34" charset="0"/>
              </a:rPr>
              <a:t>        </a:t>
            </a:r>
            <a:r>
              <a:rPr lang="sr-Cyrl-CS" dirty="0" smtClean="0">
                <a:latin typeface="Arial Narrow" pitchFamily="34" charset="0"/>
              </a:rPr>
              <a:t> 6.  __ __ __ __ __ __</a:t>
            </a: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  </a:t>
            </a:r>
            <a:r>
              <a:rPr lang="ru-RU" dirty="0" smtClean="0">
                <a:latin typeface="Arial Narrow" pitchFamily="34" charset="0"/>
              </a:rPr>
              <a:t>       </a:t>
            </a:r>
            <a:r>
              <a:rPr lang="sr-Cyrl-CS" dirty="0" smtClean="0">
                <a:latin typeface="Arial Narrow" pitchFamily="34" charset="0"/>
              </a:rPr>
              <a:t> 7. __ __ __ __ __</a:t>
            </a: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    </a:t>
            </a:r>
            <a:r>
              <a:rPr lang="ru-RU" dirty="0" smtClean="0">
                <a:latin typeface="Arial Narrow" pitchFamily="34" charset="0"/>
              </a:rPr>
              <a:t>       </a:t>
            </a:r>
            <a:r>
              <a:rPr lang="sr-Cyrl-CS" dirty="0" smtClean="0">
                <a:latin typeface="Arial Narrow" pitchFamily="34" charset="0"/>
              </a:rPr>
              <a:t>   8.  __ __ __ __</a:t>
            </a: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   </a:t>
            </a:r>
            <a:r>
              <a:rPr lang="ru-RU" dirty="0" smtClean="0">
                <a:latin typeface="Arial Narrow" pitchFamily="34" charset="0"/>
              </a:rPr>
              <a:t>   </a:t>
            </a:r>
            <a:r>
              <a:rPr lang="sr-Cyrl-CS" dirty="0" smtClean="0">
                <a:latin typeface="Arial Narrow" pitchFamily="34" charset="0"/>
              </a:rPr>
              <a:t>9. __ __ __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</a:t>
            </a:r>
            <a:r>
              <a:rPr lang="ru-RU" dirty="0" smtClean="0">
                <a:latin typeface="Arial Narrow" pitchFamily="34" charset="0"/>
              </a:rPr>
              <a:t>          </a:t>
            </a:r>
            <a:r>
              <a:rPr lang="sr-Cyrl-CS" dirty="0" smtClean="0">
                <a:latin typeface="Arial Narrow" pitchFamily="34" charset="0"/>
              </a:rPr>
              <a:t> 10. __ __ __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               </a:t>
            </a:r>
            <a:r>
              <a:rPr lang="sr-Cyrl-CS" dirty="0" smtClean="0">
                <a:latin typeface="Arial Narrow" pitchFamily="34" charset="0"/>
              </a:rPr>
              <a:t>11. __ __ __    </a:t>
            </a:r>
            <a:r>
              <a:rPr lang="ru-RU" dirty="0" smtClean="0">
                <a:latin typeface="Arial Narrow" pitchFamily="34" charset="0"/>
              </a:rPr>
              <a:t>            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12. __ __ __ __ __ __ __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1447800" y="533400"/>
            <a:ext cx="7162800" cy="5867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Cyrl-CS" b="1" dirty="0" smtClean="0">
                <a:latin typeface="Arial Narrow" pitchFamily="34" charset="0"/>
              </a:rPr>
              <a:t>                 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А</a:t>
            </a:r>
            <a:r>
              <a:rPr lang="sr-Cyrl-CS" b="1" dirty="0" smtClean="0">
                <a:latin typeface="Arial Narrow" pitchFamily="34" charset="0"/>
              </a:rPr>
              <a:t> </a:t>
            </a:r>
            <a:r>
              <a:rPr lang="sr-Cyrl-CS" dirty="0" smtClean="0">
                <a:latin typeface="Arial Narrow" pitchFamily="34" charset="0"/>
              </a:rPr>
              <a:t> Л  А</a:t>
            </a:r>
          </a:p>
          <a:p>
            <a:pPr>
              <a:buNone/>
            </a:pPr>
            <a:r>
              <a:rPr lang="sr-Cyrl-CS" b="1" dirty="0" smtClean="0">
                <a:latin typeface="Arial Narrow" pitchFamily="34" charset="0"/>
              </a:rPr>
              <a:t>                 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Ц</a:t>
            </a:r>
            <a:r>
              <a:rPr lang="sr-Cyrl-CS" dirty="0" smtClean="0">
                <a:latin typeface="Arial Narrow" pitchFamily="34" charset="0"/>
              </a:rPr>
              <a:t>  А  Р   И  Ц   А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П  Р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И </a:t>
            </a:r>
            <a:r>
              <a:rPr lang="sr-Cyrl-CS" dirty="0" smtClean="0">
                <a:latin typeface="Arial Narrow" pitchFamily="34" charset="0"/>
              </a:rPr>
              <a:t> Н  Ц   Е  З   А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Р   У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Ж</a:t>
            </a:r>
            <a:r>
              <a:rPr lang="sr-Cyrl-CS" dirty="0" smtClean="0">
                <a:latin typeface="Arial Narrow" pitchFamily="34" charset="0"/>
              </a:rPr>
              <a:t>  А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С   Л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У</a:t>
            </a:r>
            <a:r>
              <a:rPr lang="sr-Cyrl-CS" b="1" dirty="0" smtClean="0">
                <a:latin typeface="Arial Narrow" pitchFamily="34" charset="0"/>
              </a:rPr>
              <a:t>  </a:t>
            </a:r>
            <a:r>
              <a:rPr lang="sr-Cyrl-CS" dirty="0" smtClean="0">
                <a:latin typeface="Arial Narrow" pitchFamily="34" charset="0"/>
              </a:rPr>
              <a:t> Г  А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Д   В   О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Р</a:t>
            </a:r>
            <a:r>
              <a:rPr lang="sr-Cyrl-CS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sr-Cyrl-CS" dirty="0" smtClean="0">
                <a:latin typeface="Arial Narrow" pitchFamily="34" charset="0"/>
              </a:rPr>
              <a:t>  А  Ц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    Б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А</a:t>
            </a:r>
            <a:r>
              <a:rPr lang="sr-Cyrl-CS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sr-Cyrl-CS" dirty="0" smtClean="0">
                <a:latin typeface="Arial Narrow" pitchFamily="34" charset="0"/>
              </a:rPr>
              <a:t>  Ј  К   Е</a:t>
            </a:r>
          </a:p>
          <a:p>
            <a:pPr>
              <a:buNone/>
            </a:pPr>
            <a:r>
              <a:rPr lang="sr-Cyrl-CS" b="1" dirty="0" smtClean="0">
                <a:latin typeface="Arial Narrow" pitchFamily="34" charset="0"/>
              </a:rPr>
              <a:t>               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В</a:t>
            </a:r>
            <a:r>
              <a:rPr lang="sr-Cyrl-CS" b="1" dirty="0" smtClean="0">
                <a:latin typeface="Arial Narrow" pitchFamily="34" charset="0"/>
              </a:rPr>
              <a:t>  </a:t>
            </a:r>
            <a:r>
              <a:rPr lang="sr-Cyrl-CS" dirty="0" smtClean="0">
                <a:latin typeface="Arial Narrow" pitchFamily="34" charset="0"/>
              </a:rPr>
              <a:t>И  Л  А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 С  Т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О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 С  А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Н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     Ц   А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Р</a:t>
            </a:r>
          </a:p>
          <a:p>
            <a:pPr>
              <a:buNone/>
            </a:pPr>
            <a:r>
              <a:rPr lang="sr-Cyrl-CS" dirty="0" smtClean="0">
                <a:latin typeface="Arial Narrow" pitchFamily="34" charset="0"/>
              </a:rPr>
              <a:t>  В   Р  Е   </a:t>
            </a:r>
            <a:r>
              <a:rPr lang="sr-Cyrl-CS" b="1" dirty="0" smtClean="0">
                <a:solidFill>
                  <a:srgbClr val="FF0000"/>
                </a:solidFill>
                <a:latin typeface="Arial Narrow" pitchFamily="34" charset="0"/>
              </a:rPr>
              <a:t>Т</a:t>
            </a:r>
            <a:r>
              <a:rPr lang="sr-Cyrl-CS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sr-Cyrl-CS" dirty="0" smtClean="0">
                <a:latin typeface="Arial Narrow" pitchFamily="34" charset="0"/>
              </a:rPr>
              <a:t>  Е  Н  </a:t>
            </a:r>
            <a:r>
              <a:rPr lang="en-US" dirty="0" smtClean="0">
                <a:latin typeface="Arial Narrow" pitchFamily="34" charset="0"/>
              </a:rPr>
              <a:t>O</a:t>
            </a:r>
            <a:endParaRPr lang="en-US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236</TotalTime>
  <Words>586</Words>
  <Application>Microsoft Office PowerPoint</Application>
  <PresentationFormat>On-screen Show (4:3)</PresentationFormat>
  <Paragraphs>95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Slide 1</vt:lpstr>
      <vt:lpstr>Slide 2</vt:lpstr>
      <vt:lpstr>„Трнова Ружица”                           -  Браћа Грим</vt:lpstr>
      <vt:lpstr>Браћа Грим, Јакоб и Вилхелм, живели су у другој половини XIX века. Записивали су и прерађивали немачке народне бајке.Били су савременици и пријатељи Вука Караџића. Преводили су и  српске народне песме на  немачки језик.  Први су представили  Европи српску народну  књижевност преводећи  наше народе песме. </vt:lpstr>
      <vt:lpstr>„Трнова Ружица”                           -  Браћа Грим</vt:lpstr>
      <vt:lpstr>Објашњење  непознатих  речи:</vt:lpstr>
      <vt:lpstr>Питања:</vt:lpstr>
      <vt:lpstr>Које поруке можеш извући из ове бајке? </vt:lpstr>
      <vt:lpstr>Бајка „Трнова ружица“ садржи више тематских целина.  Прочитај бајку и подели текст на целине.</vt:lpstr>
      <vt:lpstr>Повежи реченице и својства бајке која су датом реченицом исказана:</vt:lpstr>
      <vt:lpstr>Домаћи задатак: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Spasici</cp:lastModifiedBy>
  <cp:revision>28</cp:revision>
  <dcterms:created xsi:type="dcterms:W3CDTF">2006-08-16T00:00:00Z</dcterms:created>
  <dcterms:modified xsi:type="dcterms:W3CDTF">2012-12-02T19:20:24Z</dcterms:modified>
</cp:coreProperties>
</file>