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7" r:id="rId10"/>
    <p:sldId id="264" r:id="rId11"/>
    <p:sldId id="268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131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68808-2B7E-4B62-8736-73B6F79FAB2C}" type="datetimeFigureOut">
              <a:rPr lang="en-US" smtClean="0"/>
              <a:t>1/19/2013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A89EB-0988-4E57-8FA0-DD47D7DE61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68808-2B7E-4B62-8736-73B6F79FAB2C}" type="datetimeFigureOut">
              <a:rPr lang="en-US" smtClean="0"/>
              <a:t>1/19/2013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A89EB-0988-4E57-8FA0-DD47D7DE61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68808-2B7E-4B62-8736-73B6F79FAB2C}" type="datetimeFigureOut">
              <a:rPr lang="en-US" smtClean="0"/>
              <a:t>1/19/2013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A89EB-0988-4E57-8FA0-DD47D7DE61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68808-2B7E-4B62-8736-73B6F79FAB2C}" type="datetimeFigureOut">
              <a:rPr lang="en-US" smtClean="0"/>
              <a:t>1/19/2013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A89EB-0988-4E57-8FA0-DD47D7DE61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68808-2B7E-4B62-8736-73B6F79FAB2C}" type="datetimeFigureOut">
              <a:rPr lang="en-US" smtClean="0"/>
              <a:t>1/19/2013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A89EB-0988-4E57-8FA0-DD47D7DE61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68808-2B7E-4B62-8736-73B6F79FAB2C}" type="datetimeFigureOut">
              <a:rPr lang="en-US" smtClean="0"/>
              <a:t>1/19/2013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A89EB-0988-4E57-8FA0-DD47D7DE61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68808-2B7E-4B62-8736-73B6F79FAB2C}" type="datetimeFigureOut">
              <a:rPr lang="en-US" smtClean="0"/>
              <a:t>1/19/2013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A89EB-0988-4E57-8FA0-DD47D7DE61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68808-2B7E-4B62-8736-73B6F79FAB2C}" type="datetimeFigureOut">
              <a:rPr lang="en-US" smtClean="0"/>
              <a:t>1/19/2013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A89EB-0988-4E57-8FA0-DD47D7DE614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68808-2B7E-4B62-8736-73B6F79FAB2C}" type="datetimeFigureOut">
              <a:rPr lang="en-US" smtClean="0"/>
              <a:t>1/19/2013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58A89EB-0988-4E57-8FA0-DD47D7DE614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68808-2B7E-4B62-8736-73B6F79FAB2C}" type="datetimeFigureOut">
              <a:rPr lang="en-US" smtClean="0"/>
              <a:t>1/19/2013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A89EB-0988-4E57-8FA0-DD47D7DE61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68808-2B7E-4B62-8736-73B6F79FAB2C}" type="datetimeFigureOut">
              <a:rPr lang="en-US" smtClean="0"/>
              <a:t>1/19/2013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A89EB-0988-4E57-8FA0-DD47D7DE61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C58A89EB-0988-4E57-8FA0-DD47D7DE614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56168808-2B7E-4B62-8736-73B6F79FAB2C}" type="datetimeFigureOut">
              <a:rPr lang="en-US" smtClean="0"/>
              <a:t>1/19/2013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 smtClean="0"/>
              <a:t>СТАНОВНИШТВО НАШЕГ КРАЈА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470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-2286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sr-Cyrl-CS" sz="1900" spc="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sr-Cyrl-CS" sz="1900" spc="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sr-Cyrl-CS" sz="2400" spc="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sr-Cyrl-CS" sz="2400" spc="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      '</a:t>
            </a:r>
            <a:r>
              <a:rPr lang="sr-Cyrl-CS" sz="2400" spc="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'На овом свету има нас разних'' Мирослав Антић</a:t>
            </a:r>
            <a:r>
              <a:rPr lang="en-US" sz="1600" spc="0" dirty="0">
                <a:solidFill>
                  <a:srgbClr val="2F2B20"/>
                </a:solidFill>
                <a:latin typeface="Calibri"/>
                <a:ea typeface="Times New Roman"/>
                <a:cs typeface="Times New Roman"/>
              </a:rPr>
              <a:t/>
            </a:r>
            <a:br>
              <a:rPr lang="en-US" sz="1600" spc="0" dirty="0">
                <a:solidFill>
                  <a:srgbClr val="2F2B20"/>
                </a:solidFill>
                <a:latin typeface="Calibri"/>
                <a:ea typeface="Times New Roman"/>
                <a:cs typeface="Times New Roman"/>
              </a:rPr>
            </a:b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76400"/>
            <a:ext cx="73152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1465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БОГАТСВО НАШЕГ КРАЈА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sr-Cyrl-CS" sz="24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У нашој земљи живе Срби, Црногорци, Мађари, Албанци, Румуни, Словаци, Русини, Бошњаци, Роми, Хрвати и други.</a:t>
            </a:r>
            <a:endParaRPr lang="en-US" sz="2000" b="1" dirty="0">
              <a:solidFill>
                <a:srgbClr val="002060"/>
              </a:solidFill>
              <a:ea typeface="Times New Roman"/>
              <a:cs typeface="Times New Roman"/>
            </a:endParaRPr>
          </a:p>
          <a:p>
            <a:pPr lvl="0" indent="-342900">
              <a:lnSpc>
                <a:spcPct val="115000"/>
              </a:lnSpc>
              <a:spcBef>
                <a:spcPts val="0"/>
              </a:spcBef>
              <a:buFont typeface="Symbol"/>
              <a:buChar char=""/>
              <a:tabLst>
                <a:tab pos="457200" algn="l"/>
              </a:tabLst>
            </a:pPr>
            <a:r>
              <a:rPr lang="sr-Cyrl-CS" sz="24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 којим деловима Србије је становништво различито?</a:t>
            </a:r>
            <a:endParaRPr lang="en-US" sz="2000" dirty="0">
              <a:solidFill>
                <a:srgbClr val="FF0000"/>
              </a:solidFill>
              <a:ea typeface="Times New Roman"/>
              <a:cs typeface="Times New Roman"/>
            </a:endParaRPr>
          </a:p>
          <a:p>
            <a:pPr lvl="0" indent="-342900">
              <a:lnSpc>
                <a:spcPct val="115000"/>
              </a:lnSpc>
              <a:spcBef>
                <a:spcPts val="0"/>
              </a:spcBef>
              <a:buFont typeface="Symbol"/>
              <a:buChar char=""/>
              <a:tabLst>
                <a:tab pos="457200" algn="l"/>
              </a:tabLst>
            </a:pPr>
            <a:r>
              <a:rPr lang="sr-Cyrl-CS" sz="24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У пределима око граница са другим државама, у северном делу наше </a:t>
            </a:r>
            <a:r>
              <a:rPr lang="sr-Cyrl-CS" sz="2400" b="1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земље </a:t>
            </a:r>
            <a:r>
              <a:rPr lang="sr-Cyrl-CS" sz="24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становништво је измешано.</a:t>
            </a:r>
            <a:endParaRPr lang="en-US" sz="2000" b="1" dirty="0">
              <a:solidFill>
                <a:srgbClr val="002060"/>
              </a:solidFill>
              <a:ea typeface="Times New Roman"/>
              <a:cs typeface="Times New Roman"/>
            </a:endParaRPr>
          </a:p>
          <a:p>
            <a:pPr lvl="0" indent="-342900">
              <a:lnSpc>
                <a:spcPct val="115000"/>
              </a:lnSpc>
              <a:spcBef>
                <a:spcPts val="0"/>
              </a:spcBef>
              <a:buFont typeface="Symbol"/>
              <a:buChar char=""/>
              <a:tabLst>
                <a:tab pos="457200" algn="l"/>
              </a:tabLst>
            </a:pPr>
            <a:r>
              <a:rPr lang="sr-Cyrl-CS" sz="24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Народи су се кретали, селили </a:t>
            </a:r>
            <a:r>
              <a:rPr lang="sr-Cyrl-CS" sz="2400" b="1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у прошлости, </a:t>
            </a:r>
            <a:r>
              <a:rPr lang="sr-Cyrl-CS" sz="24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градили међусобне пријатељске везе </a:t>
            </a:r>
            <a:r>
              <a:rPr lang="sr-Cyrl-CS" sz="2400" b="1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и зато </a:t>
            </a:r>
            <a:r>
              <a:rPr lang="sr-Cyrl-CS" sz="24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је у појединим деловима наше земље становништво веома разнолико.</a:t>
            </a:r>
            <a:endParaRPr lang="en-US" sz="2000" b="1" dirty="0">
              <a:solidFill>
                <a:srgbClr val="002060"/>
              </a:solidFill>
              <a:ea typeface="Times New Roman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814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               Равноправност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sz="4000" dirty="0" smtClean="0">
                <a:solidFill>
                  <a:srgbClr val="002060"/>
                </a:solidFill>
              </a:rPr>
              <a:t>Иако припадају различитим народима, сви становници нашег краја су добри суседи, школски другови, пријатељи</a:t>
            </a:r>
          </a:p>
          <a:p>
            <a:r>
              <a:rPr lang="sr-Cyrl-RS" sz="4000" dirty="0" smtClean="0">
                <a:solidFill>
                  <a:srgbClr val="002060"/>
                </a:solidFill>
              </a:rPr>
              <a:t>Сви народи имају иста права зато кажемо да су сви</a:t>
            </a:r>
          </a:p>
          <a:p>
            <a:pPr marL="114300" indent="0">
              <a:buNone/>
            </a:pPr>
            <a:r>
              <a:rPr lang="sr-Cyrl-RS" sz="4000" dirty="0" smtClean="0">
                <a:solidFill>
                  <a:srgbClr val="002060"/>
                </a:solidFill>
              </a:rPr>
              <a:t>               РАВНОПРАВНИ</a:t>
            </a:r>
            <a:endParaRPr lang="en-US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07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У чему се становништво међусобно разликује?</a:t>
            </a:r>
            <a:r>
              <a:rPr lang="ru-RU" dirty="0"/>
              <a:t/>
            </a:r>
            <a:br>
              <a:rPr lang="ru-RU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22860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sr-Cyrl-CS" sz="3600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Говоре </a:t>
            </a:r>
            <a:r>
              <a:rPr lang="sr-Cyrl-CS" sz="36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различитим </a:t>
            </a:r>
            <a:r>
              <a:rPr lang="sr-Cyrl-CS" sz="3600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језиком</a:t>
            </a:r>
          </a:p>
          <a:p>
            <a:pPr marL="22860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sr-Cyrl-CS" sz="3600" dirty="0" smtClean="0">
                <a:solidFill>
                  <a:srgbClr val="002060"/>
                </a:solidFill>
                <a:latin typeface="Times New Roman"/>
                <a:cs typeface="Times New Roman"/>
              </a:rPr>
              <a:t>Здраво</a:t>
            </a:r>
            <a:r>
              <a:rPr lang="sr-Cyrl-CS" sz="3600" dirty="0" smtClean="0">
                <a:latin typeface="Times New Roman"/>
                <a:cs typeface="Times New Roman"/>
              </a:rPr>
              <a:t> </a:t>
            </a:r>
          </a:p>
          <a:p>
            <a:pPr marL="22860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sr-Cyrl-CS" sz="3600" dirty="0" smtClean="0">
                <a:solidFill>
                  <a:srgbClr val="002060"/>
                </a:solidFill>
                <a:latin typeface="Times New Roman"/>
                <a:cs typeface="Times New Roman"/>
              </a:rPr>
              <a:t>Привет          </a:t>
            </a:r>
            <a:endParaRPr lang="sr-Cyrl-CS" sz="3600" dirty="0" smtClean="0">
              <a:latin typeface="Times New Roman"/>
              <a:cs typeface="Times New Roman"/>
            </a:endParaRPr>
          </a:p>
          <a:p>
            <a:pPr marL="22860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sr-Cyrl-CS" sz="3600" dirty="0" smtClean="0">
                <a:latin typeface="Times New Roman"/>
                <a:cs typeface="Times New Roman"/>
              </a:rPr>
              <a:t>руски</a:t>
            </a:r>
            <a:endParaRPr lang="sr-Cyrl-CS" sz="3600" dirty="0" smtClean="0">
              <a:latin typeface="Times New Roman"/>
              <a:cs typeface="Times New Roman"/>
            </a:endParaRPr>
          </a:p>
          <a:p>
            <a:pPr marL="22860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dirty="0" err="1" smtClean="0">
                <a:solidFill>
                  <a:srgbClr val="002060"/>
                </a:solidFill>
              </a:rPr>
              <a:t>Helló</a:t>
            </a:r>
            <a:endParaRPr lang="sr-Cyrl-RS" sz="3600" dirty="0"/>
          </a:p>
          <a:p>
            <a:pPr marL="22860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sr-Cyrl-RS" sz="3600" dirty="0" smtClean="0"/>
              <a:t>мађарски</a:t>
            </a:r>
            <a:endParaRPr lang="sr-Cyrl-RS" sz="3600" dirty="0" smtClean="0"/>
          </a:p>
          <a:p>
            <a:pPr marL="22860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sr-Cyrl-RS" sz="3600" dirty="0" smtClean="0">
                <a:solidFill>
                  <a:srgbClr val="002060"/>
                </a:solidFill>
              </a:rPr>
              <a:t>Здравейте</a:t>
            </a:r>
            <a:endParaRPr lang="sr-Cyrl-RS" sz="3600" dirty="0" smtClean="0"/>
          </a:p>
          <a:p>
            <a:pPr marL="22860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sr-Cyrl-RS" sz="3600" dirty="0" smtClean="0"/>
              <a:t>бугарски</a:t>
            </a:r>
            <a:endParaRPr lang="sr-Cyrl-RS" sz="3600" dirty="0" smtClean="0"/>
          </a:p>
          <a:p>
            <a:pPr marL="22860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dirty="0" err="1" smtClean="0">
                <a:solidFill>
                  <a:srgbClr val="002060"/>
                </a:solidFill>
              </a:rPr>
              <a:t>Alo</a:t>
            </a:r>
            <a:endParaRPr lang="sr-Cyrl-RS" sz="3600" dirty="0" smtClean="0"/>
          </a:p>
          <a:p>
            <a:pPr marL="22860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sr-Cyrl-RS" sz="3600" dirty="0" smtClean="0"/>
              <a:t>румунски</a:t>
            </a:r>
            <a:endParaRPr lang="sr-Cyrl-RS" sz="3600" dirty="0" smtClean="0"/>
          </a:p>
          <a:p>
            <a:pPr marL="22860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dirty="0" err="1" smtClean="0">
                <a:solidFill>
                  <a:srgbClr val="002060"/>
                </a:solidFill>
              </a:rPr>
              <a:t>ahoj</a:t>
            </a:r>
            <a:endParaRPr lang="sr-Cyrl-RS" sz="3600" dirty="0" smtClean="0"/>
          </a:p>
          <a:p>
            <a:pPr marL="22860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sr-Cyrl-RS" sz="3600" dirty="0" smtClean="0"/>
              <a:t>словачки</a:t>
            </a:r>
            <a:endParaRPr lang="sr-Cyrl-RS" sz="3600" dirty="0" smtClean="0"/>
          </a:p>
          <a:p>
            <a:pPr marL="22860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2183511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7086600" cy="1219200"/>
          </a:xfrm>
        </p:spPr>
        <p:txBody>
          <a:bodyPr/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sz="3600" dirty="0"/>
              <a:t>Различитости које нас спајају и чине богатство наше земље</a:t>
            </a:r>
            <a:r>
              <a:rPr lang="ru-RU" dirty="0"/>
              <a:t/>
            </a:r>
            <a:br>
              <a:rPr lang="ru-RU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057400"/>
            <a:ext cx="7467600" cy="4343400"/>
          </a:xfrm>
        </p:spPr>
        <p:txBody>
          <a:bodyPr/>
          <a:lstStyle/>
          <a:p>
            <a:r>
              <a:rPr lang="sr-Cyrl-RS" sz="3200" dirty="0" smtClean="0">
                <a:solidFill>
                  <a:srgbClr val="002060"/>
                </a:solidFill>
              </a:rPr>
              <a:t>празници </a:t>
            </a:r>
          </a:p>
          <a:p>
            <a:r>
              <a:rPr lang="sr-Cyrl-RS" sz="3200" dirty="0" smtClean="0">
                <a:solidFill>
                  <a:srgbClr val="002060"/>
                </a:solidFill>
              </a:rPr>
              <a:t>обичаји</a:t>
            </a:r>
          </a:p>
          <a:p>
            <a:r>
              <a:rPr lang="sr-Cyrl-RS" sz="3200" dirty="0">
                <a:solidFill>
                  <a:srgbClr val="002060"/>
                </a:solidFill>
              </a:rPr>
              <a:t>н</a:t>
            </a:r>
            <a:r>
              <a:rPr lang="sr-Cyrl-RS" sz="3200" dirty="0" smtClean="0">
                <a:solidFill>
                  <a:srgbClr val="002060"/>
                </a:solidFill>
              </a:rPr>
              <a:t>ародне ношње</a:t>
            </a:r>
          </a:p>
          <a:p>
            <a:r>
              <a:rPr lang="sr-Cyrl-RS" sz="3200" dirty="0">
                <a:solidFill>
                  <a:srgbClr val="002060"/>
                </a:solidFill>
              </a:rPr>
              <a:t>п</a:t>
            </a:r>
            <a:r>
              <a:rPr lang="sr-Cyrl-RS" sz="3200" dirty="0" smtClean="0">
                <a:solidFill>
                  <a:srgbClr val="002060"/>
                </a:solidFill>
              </a:rPr>
              <a:t>есме и игре</a:t>
            </a:r>
          </a:p>
          <a:p>
            <a:r>
              <a:rPr lang="sr-Cyrl-RS" sz="3200" dirty="0">
                <a:solidFill>
                  <a:srgbClr val="002060"/>
                </a:solidFill>
              </a:rPr>
              <a:t>т</a:t>
            </a:r>
            <a:r>
              <a:rPr lang="sr-Cyrl-RS" sz="3200" dirty="0" smtClean="0">
                <a:solidFill>
                  <a:srgbClr val="002060"/>
                </a:solidFill>
              </a:rPr>
              <a:t>радиционална  јела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037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600594" cy="609600"/>
          </a:xfrm>
        </p:spPr>
        <p:txBody>
          <a:bodyPr/>
          <a:lstStyle/>
          <a:p>
            <a:r>
              <a:rPr lang="sr-Cyrl-RS" dirty="0" smtClean="0"/>
              <a:t>       НОШЊА ИЗ СРБИЈЕ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581400"/>
            <a:ext cx="1743075" cy="262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271614"/>
            <a:ext cx="1847850" cy="246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8025" y="1020243"/>
            <a:ext cx="2619375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39" y="838200"/>
            <a:ext cx="2324100" cy="197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276600"/>
            <a:ext cx="2181225" cy="209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590549"/>
            <a:ext cx="1847850" cy="246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9902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7772400" cy="1020762"/>
          </a:xfrm>
        </p:spPr>
        <p:txBody>
          <a:bodyPr/>
          <a:lstStyle/>
          <a:p>
            <a:r>
              <a:rPr lang="sr-Cyrl-RS" sz="2400" dirty="0" smtClean="0"/>
              <a:t>          НОШЊА НАРОДА КОЈИ ЖИВЕ У СРБИЈИ</a:t>
            </a:r>
            <a:br>
              <a:rPr lang="sr-Cyrl-RS" sz="2400" dirty="0" smtClean="0"/>
            </a:br>
            <a:r>
              <a:rPr lang="sr-Cyrl-RS" sz="2400" dirty="0" smtClean="0"/>
              <a:t>              Мађари, Словаци, Бугари, Румуни, Русини</a:t>
            </a:r>
            <a:endParaRPr lang="en-US" sz="24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31" y="1447800"/>
            <a:ext cx="1038225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25" y="1664189"/>
            <a:ext cx="2647950" cy="172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1569" y="3657600"/>
            <a:ext cx="160020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919415"/>
            <a:ext cx="16764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687635"/>
            <a:ext cx="28575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7909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 Песме и игре народа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dirty="0">
                <a:solidFill>
                  <a:srgbClr val="002060"/>
                </a:solidFill>
              </a:rPr>
              <a:t>Која је национална игра код Срба? </a:t>
            </a:r>
          </a:p>
          <a:p>
            <a:pPr marL="114300" indent="0">
              <a:buNone/>
            </a:pPr>
            <a:r>
              <a:rPr lang="ru-RU" sz="3600" dirty="0"/>
              <a:t> </a:t>
            </a:r>
            <a:r>
              <a:rPr lang="ru-RU" sz="3600" dirty="0" smtClean="0"/>
              <a:t>                   </a:t>
            </a:r>
            <a:r>
              <a:rPr lang="ru-RU" sz="3600" dirty="0" smtClean="0">
                <a:solidFill>
                  <a:srgbClr val="0070C0"/>
                </a:solidFill>
              </a:rPr>
              <a:t>Коло</a:t>
            </a:r>
            <a:endParaRPr lang="ru-RU" sz="3600" dirty="0">
              <a:solidFill>
                <a:srgbClr val="0070C0"/>
              </a:solidFill>
            </a:endParaRPr>
          </a:p>
          <a:p>
            <a:r>
              <a:rPr lang="ru-RU" sz="3600" dirty="0">
                <a:solidFill>
                  <a:srgbClr val="002060"/>
                </a:solidFill>
              </a:rPr>
              <a:t>А код Мађара? </a:t>
            </a:r>
          </a:p>
          <a:p>
            <a:pPr marL="114300" indent="0">
              <a:buNone/>
            </a:pPr>
            <a:r>
              <a:rPr lang="ru-RU" sz="3600" dirty="0" smtClean="0"/>
              <a:t>                 </a:t>
            </a:r>
            <a:r>
              <a:rPr lang="ru-RU" sz="3600" dirty="0" smtClean="0">
                <a:solidFill>
                  <a:srgbClr val="00B0F0"/>
                </a:solidFill>
              </a:rPr>
              <a:t>Чардаш</a:t>
            </a:r>
            <a:r>
              <a:rPr lang="ru-RU" sz="3600" dirty="0">
                <a:solidFill>
                  <a:srgbClr val="00B0F0"/>
                </a:solidFill>
              </a:rPr>
              <a:t>	</a:t>
            </a:r>
          </a:p>
          <a:p>
            <a:r>
              <a:rPr lang="ru-RU" sz="3600" dirty="0">
                <a:solidFill>
                  <a:srgbClr val="002060"/>
                </a:solidFill>
              </a:rPr>
              <a:t>Како то зовемо једним именом?                           </a:t>
            </a:r>
          </a:p>
          <a:p>
            <a:pPr marL="114300" indent="0">
              <a:buNone/>
            </a:pPr>
            <a:r>
              <a:rPr lang="ru-RU" sz="3600" dirty="0" smtClean="0"/>
              <a:t>                 </a:t>
            </a:r>
            <a:r>
              <a:rPr lang="ru-RU" sz="3600" dirty="0" smtClean="0">
                <a:solidFill>
                  <a:srgbClr val="00B0F0"/>
                </a:solidFill>
              </a:rPr>
              <a:t>Фолклор</a:t>
            </a:r>
            <a:endParaRPr lang="ru-RU" sz="3600" dirty="0">
              <a:solidFill>
                <a:srgbClr val="00B0F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043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Традиционална јела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dirty="0" smtClean="0"/>
              <a:t>Гибаница</a:t>
            </a:r>
          </a:p>
          <a:p>
            <a:endParaRPr lang="sr-Cyrl-RS" dirty="0" smtClean="0"/>
          </a:p>
          <a:p>
            <a:endParaRPr lang="sr-Cyrl-RS" dirty="0"/>
          </a:p>
          <a:p>
            <a:endParaRPr lang="sr-Cyrl-RS" dirty="0" smtClean="0"/>
          </a:p>
          <a:p>
            <a:endParaRPr lang="sr-Cyrl-RS" dirty="0" smtClean="0"/>
          </a:p>
          <a:p>
            <a:r>
              <a:rPr lang="sr-Cyrl-RS" dirty="0" smtClean="0"/>
              <a:t> баклава </a:t>
            </a:r>
          </a:p>
          <a:p>
            <a:pPr marL="114300" indent="0">
              <a:buNone/>
            </a:pPr>
            <a:endParaRPr lang="sr-Cyrl-RS" dirty="0" smtClean="0"/>
          </a:p>
          <a:p>
            <a:pPr marL="114300" indent="0">
              <a:buNone/>
            </a:pPr>
            <a:endParaRPr lang="sr-Cyrl-RS" dirty="0"/>
          </a:p>
          <a:p>
            <a:pPr marL="114300" indent="0">
              <a:buNone/>
            </a:pPr>
            <a:endParaRPr lang="sr-Cyrl-RS" dirty="0" smtClean="0"/>
          </a:p>
          <a:p>
            <a:pPr marL="114300" indent="0">
              <a:buNone/>
            </a:pPr>
            <a:endParaRPr lang="sr-Cyrl-RS" dirty="0" smtClean="0"/>
          </a:p>
          <a:p>
            <a:r>
              <a:rPr lang="sr-Cyrl-RS" dirty="0" smtClean="0"/>
              <a:t> мађарски гулаш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215" y="1143000"/>
            <a:ext cx="213635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540" y="2895600"/>
            <a:ext cx="2933700" cy="156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612054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3048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sz="3600" dirty="0" smtClean="0"/>
              <a:t>ЈЕДНАКА ПРАВА ЗА СВЕ НАРОДЕ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sz="3600" dirty="0" smtClean="0">
                <a:solidFill>
                  <a:srgbClr val="002060"/>
                </a:solidFill>
              </a:rPr>
              <a:t>Сви народи који живе у Србији имају иста права </a:t>
            </a:r>
          </a:p>
          <a:p>
            <a:r>
              <a:rPr lang="sr-Cyrl-RS" sz="3600" dirty="0" smtClean="0">
                <a:solidFill>
                  <a:srgbClr val="002060"/>
                </a:solidFill>
              </a:rPr>
              <a:t>Да говоре својим језиком</a:t>
            </a:r>
          </a:p>
          <a:p>
            <a:r>
              <a:rPr lang="sr-Cyrl-RS" sz="3600" dirty="0" smtClean="0">
                <a:solidFill>
                  <a:srgbClr val="002060"/>
                </a:solidFill>
              </a:rPr>
              <a:t>Носе своју ношњу</a:t>
            </a:r>
          </a:p>
          <a:p>
            <a:r>
              <a:rPr lang="sr-Cyrl-RS" sz="3600" dirty="0" smtClean="0">
                <a:solidFill>
                  <a:srgbClr val="002060"/>
                </a:solidFill>
              </a:rPr>
              <a:t>Играју и певају своје игре</a:t>
            </a:r>
          </a:p>
          <a:p>
            <a:r>
              <a:rPr lang="sr-Cyrl-RS" sz="3600" dirty="0" smtClean="0">
                <a:solidFill>
                  <a:srgbClr val="002060"/>
                </a:solidFill>
              </a:rPr>
              <a:t>Обележавају своје празнике</a:t>
            </a:r>
            <a:endParaRPr lang="en-US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453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sr-Cyrl-RS" dirty="0" smtClean="0"/>
              <a:t>Презентацију припремила </a:t>
            </a:r>
          </a:p>
          <a:p>
            <a:pPr marL="114300" indent="0">
              <a:buNone/>
            </a:pPr>
            <a:r>
              <a:rPr lang="sr-Cyrl-RS" dirty="0" smtClean="0"/>
              <a:t>Учитељица Данијела Николић</a:t>
            </a:r>
          </a:p>
          <a:p>
            <a:pPr marL="114300" indent="0">
              <a:buNone/>
            </a:pPr>
            <a:r>
              <a:rPr lang="sr-Cyrl-RS" dirty="0" smtClean="0"/>
              <a:t>ОШ „Вук Караџић“ Неготин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82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195</TotalTime>
  <Words>222</Words>
  <Application>Microsoft Office PowerPoint</Application>
  <PresentationFormat>On-screen Show (4:3)</PresentationFormat>
  <Paragraphs>60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Adjacency</vt:lpstr>
      <vt:lpstr>СТАНОВНИШТВО НАШЕГ КРАЈА</vt:lpstr>
      <vt:lpstr>        ''На овом свету има нас разних'' Мирослав Антић </vt:lpstr>
      <vt:lpstr>БОГАТСВО НАШЕГ КРАЈА</vt:lpstr>
      <vt:lpstr>               Равноправност</vt:lpstr>
      <vt:lpstr>У чему се становништво међусобно разликује? </vt:lpstr>
      <vt:lpstr> Различитости које нас спајају и чине богатство наше земље </vt:lpstr>
      <vt:lpstr>       НОШЊА ИЗ СРБИЈЕ</vt:lpstr>
      <vt:lpstr>          НОШЊА НАРОДА КОЈИ ЖИВЕ У СРБИЈИ               Мађари, Словаци, Бугари, Румуни, Русини</vt:lpstr>
      <vt:lpstr> Песме и игре народа </vt:lpstr>
      <vt:lpstr>Традиционална јела </vt:lpstr>
      <vt:lpstr>ЈЕДНАКА ПРАВА ЗА СВЕ НАРОДЕ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СТАНОВНИШТВО НАШЕГ КРАЈА</dc:title>
  <dc:creator>zlatko</dc:creator>
  <cp:lastModifiedBy>zlatko</cp:lastModifiedBy>
  <cp:revision>24</cp:revision>
  <dcterms:created xsi:type="dcterms:W3CDTF">2013-01-18T08:31:11Z</dcterms:created>
  <dcterms:modified xsi:type="dcterms:W3CDTF">2013-01-19T21:07:38Z</dcterms:modified>
</cp:coreProperties>
</file>