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9"/>
  </p:notesMasterIdLst>
  <p:sldIdLst>
    <p:sldId id="256" r:id="rId2"/>
    <p:sldId id="257" r:id="rId3"/>
    <p:sldId id="260" r:id="rId4"/>
    <p:sldId id="262" r:id="rId5"/>
    <p:sldId id="265" r:id="rId6"/>
    <p:sldId id="258" r:id="rId7"/>
    <p:sldId id="274" r:id="rId8"/>
    <p:sldId id="259" r:id="rId9"/>
    <p:sldId id="271" r:id="rId10"/>
    <p:sldId id="270" r:id="rId11"/>
    <p:sldId id="277" r:id="rId12"/>
    <p:sldId id="266" r:id="rId13"/>
    <p:sldId id="261" r:id="rId14"/>
    <p:sldId id="272" r:id="rId15"/>
    <p:sldId id="273" r:id="rId16"/>
    <p:sldId id="278" r:id="rId17"/>
    <p:sldId id="263" r:id="rId18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88" autoAdjust="0"/>
    <p:restoredTop sz="94660"/>
  </p:normalViewPr>
  <p:slideViewPr>
    <p:cSldViewPr>
      <p:cViewPr varScale="1">
        <p:scale>
          <a:sx n="65" d="100"/>
          <a:sy n="65" d="100"/>
        </p:scale>
        <p:origin x="-12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9159D-E075-4EFA-9A67-09D5B87142CB}" type="datetimeFigureOut">
              <a:rPr lang="sr-Latn-CS" smtClean="0"/>
              <a:pPr/>
              <a:t>12.2.2012</a:t>
            </a:fld>
            <a:endParaRPr lang="sr-Latn-C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C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5308C-DE6F-44CF-889B-B30E68661945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r-Latn-C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5308C-DE6F-44CF-889B-B30E68661945}" type="slidenum">
              <a:rPr lang="sr-Latn-CS" smtClean="0"/>
              <a:pPr/>
              <a:t>3</a:t>
            </a:fld>
            <a:endParaRPr lang="sr-Latn-C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r-Latn-C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5308C-DE6F-44CF-889B-B30E68661945}" type="slidenum">
              <a:rPr lang="sr-Latn-CS" smtClean="0"/>
              <a:pPr/>
              <a:t>8</a:t>
            </a:fld>
            <a:endParaRPr lang="sr-Latn-C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7226-CFA0-48F5-B5DF-49F880D92ED5}" type="datetimeFigureOut">
              <a:rPr lang="sr-Latn-CS" smtClean="0"/>
              <a:pPr/>
              <a:t>12.2.2012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2E0F-F88A-471F-841B-C3AD3DC029C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7226-CFA0-48F5-B5DF-49F880D92ED5}" type="datetimeFigureOut">
              <a:rPr lang="sr-Latn-CS" smtClean="0"/>
              <a:pPr/>
              <a:t>12.2.2012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2E0F-F88A-471F-841B-C3AD3DC029C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7226-CFA0-48F5-B5DF-49F880D92ED5}" type="datetimeFigureOut">
              <a:rPr lang="sr-Latn-CS" smtClean="0"/>
              <a:pPr/>
              <a:t>12.2.2012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2E0F-F88A-471F-841B-C3AD3DC029C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7226-CFA0-48F5-B5DF-49F880D92ED5}" type="datetimeFigureOut">
              <a:rPr lang="sr-Latn-CS" smtClean="0"/>
              <a:pPr/>
              <a:t>12.2.2012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2E0F-F88A-471F-841B-C3AD3DC029C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7226-CFA0-48F5-B5DF-49F880D92ED5}" type="datetimeFigureOut">
              <a:rPr lang="sr-Latn-CS" smtClean="0"/>
              <a:pPr/>
              <a:t>12.2.2012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2E0F-F88A-471F-841B-C3AD3DC029C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7226-CFA0-48F5-B5DF-49F880D92ED5}" type="datetimeFigureOut">
              <a:rPr lang="sr-Latn-CS" smtClean="0"/>
              <a:pPr/>
              <a:t>12.2.2012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2E0F-F88A-471F-841B-C3AD3DC029C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7226-CFA0-48F5-B5DF-49F880D92ED5}" type="datetimeFigureOut">
              <a:rPr lang="sr-Latn-CS" smtClean="0"/>
              <a:pPr/>
              <a:t>12.2.2012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2E0F-F88A-471F-841B-C3AD3DC029C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7226-CFA0-48F5-B5DF-49F880D92ED5}" type="datetimeFigureOut">
              <a:rPr lang="sr-Latn-CS" smtClean="0"/>
              <a:pPr/>
              <a:t>12.2.2012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2E0F-F88A-471F-841B-C3AD3DC029C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7226-CFA0-48F5-B5DF-49F880D92ED5}" type="datetimeFigureOut">
              <a:rPr lang="sr-Latn-CS" smtClean="0"/>
              <a:pPr/>
              <a:t>12.2.2012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2E0F-F88A-471F-841B-C3AD3DC029C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7226-CFA0-48F5-B5DF-49F880D92ED5}" type="datetimeFigureOut">
              <a:rPr lang="sr-Latn-CS" smtClean="0"/>
              <a:pPr/>
              <a:t>12.2.2012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2E0F-F88A-471F-841B-C3AD3DC029C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7226-CFA0-48F5-B5DF-49F880D92ED5}" type="datetimeFigureOut">
              <a:rPr lang="sr-Latn-CS" smtClean="0"/>
              <a:pPr/>
              <a:t>12.2.2012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2E0F-F88A-471F-841B-C3AD3DC029C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E7226-CFA0-48F5-B5DF-49F880D92ED5}" type="datetimeFigureOut">
              <a:rPr lang="sr-Latn-CS" smtClean="0"/>
              <a:pPr/>
              <a:t>12.2.2012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32E0F-F88A-471F-841B-C3AD3DC029C2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audio" Target="../media/audio3.wav"/><Relationship Id="rId7" Type="http://schemas.openxmlformats.org/officeDocument/2006/relationships/audio" Target="../media/audio7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.wav"/><Relationship Id="rId5" Type="http://schemas.openxmlformats.org/officeDocument/2006/relationships/audio" Target="../media/audio5.wav"/><Relationship Id="rId4" Type="http://schemas.openxmlformats.org/officeDocument/2006/relationships/audio" Target="../media/audio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7" Type="http://schemas.openxmlformats.org/officeDocument/2006/relationships/image" Target="../media/image9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audio" Target="../media/audio9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7" Type="http://schemas.openxmlformats.org/officeDocument/2006/relationships/image" Target="../media/image25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2.wav"/><Relationship Id="rId5" Type="http://schemas.openxmlformats.org/officeDocument/2006/relationships/audio" Target="../media/audio2.wav"/><Relationship Id="rId4" Type="http://schemas.openxmlformats.org/officeDocument/2006/relationships/audio" Target="../media/audio4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381000"/>
            <a:ext cx="6629400" cy="1295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C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Завршни рад</a:t>
            </a:r>
            <a:r>
              <a:rPr lang="sr-Latn-C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sr-Latn-C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sr-Cyrl-C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Софија  Радојчин</a:t>
            </a:r>
            <a:endParaRPr lang="sr-Latn-C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828800"/>
            <a:ext cx="8763000" cy="4648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sr-Cyrl-C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Наставни предмет</a:t>
            </a:r>
            <a:r>
              <a:rPr lang="sr-Latn-C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r>
              <a:rPr lang="sr-Cyrl-C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sr-Cyrl-C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српски језик</a:t>
            </a:r>
            <a:endParaRPr lang="sr-Latn-CS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sr-Latn-CS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sr-Cyrl-C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Тема: правопис</a:t>
            </a:r>
            <a:endParaRPr lang="sr-Latn-CS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sr-Latn-CS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sr-Cyrl-C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Наставна јединица:  Употреба великог слова у писању вишечланих географских појмова</a:t>
            </a:r>
            <a:endParaRPr lang="sr-Latn-CS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sr-Latn-CS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sr-Cyrl-C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Узраст: трећи разред основне школе</a:t>
            </a:r>
            <a:endParaRPr lang="sr-Latn-C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29453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sr-Latn-C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sr-Cyrl-CS" b="1" dirty="0" smtClean="0">
                <a:solidFill>
                  <a:srgbClr val="C00000"/>
                </a:solidFill>
              </a:rPr>
              <a:t>Сценарио   часа</a:t>
            </a:r>
            <a:endParaRPr lang="sr-Latn-CS" b="1" dirty="0">
              <a:solidFill>
                <a:srgbClr val="C00000"/>
              </a:solidFill>
            </a:endParaRPr>
          </a:p>
        </p:txBody>
      </p:sp>
      <p:pic>
        <p:nvPicPr>
          <p:cNvPr id="7" name="Content Placeholder 6" descr="Garde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296112"/>
            <a:ext cx="8305800" cy="5511325"/>
          </a:xfrm>
        </p:spPr>
      </p:pic>
      <p:sp>
        <p:nvSpPr>
          <p:cNvPr id="4" name="TextBox 3"/>
          <p:cNvSpPr txBox="1"/>
          <p:nvPr/>
        </p:nvSpPr>
        <p:spPr>
          <a:xfrm>
            <a:off x="609600" y="1371600"/>
            <a:ext cx="8229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C00000"/>
                </a:solidFill>
              </a:rPr>
              <a:t>Уводни део </a:t>
            </a:r>
            <a:r>
              <a:rPr lang="sr-Cyrl-CS" dirty="0" smtClean="0"/>
              <a:t>– 10 минута</a:t>
            </a:r>
          </a:p>
          <a:p>
            <a:pPr>
              <a:buFont typeface="Arial" pitchFamily="34" charset="0"/>
              <a:buChar char="•"/>
            </a:pPr>
            <a:r>
              <a:rPr lang="sr-Cyrl-CS" dirty="0" smtClean="0"/>
              <a:t> </a:t>
            </a:r>
            <a:r>
              <a:rPr lang="sr-Cyrl-CS" b="1" dirty="0" smtClean="0">
                <a:solidFill>
                  <a:srgbClr val="00B050"/>
                </a:solidFill>
              </a:rPr>
              <a:t>Активности наставника  </a:t>
            </a:r>
            <a:r>
              <a:rPr lang="sr-Cyrl-CS" dirty="0" smtClean="0"/>
              <a:t>(5 минута) – представљам  и објашњавам тему, дајем опште упуство за рад. Дајем задатак да свако од ученика напише у свеску неколико асоцијација на појам ВЕЛИКО СЛОВО.</a:t>
            </a:r>
          </a:p>
          <a:p>
            <a:r>
              <a:rPr lang="sr-Cyrl-CS" b="1" dirty="0" smtClean="0">
                <a:solidFill>
                  <a:srgbClr val="FFC000"/>
                </a:solidFill>
              </a:rPr>
              <a:t>  Активности ученика</a:t>
            </a:r>
            <a:r>
              <a:rPr lang="sr-Cyrl-CS" dirty="0" smtClean="0"/>
              <a:t>(5 минута)- постављају питања ако не разумеју ток и циљ часа; пишу у свеске асоцијације на речени појам.</a:t>
            </a:r>
          </a:p>
          <a:p>
            <a:pPr>
              <a:buFont typeface="Arial" pitchFamily="34" charset="0"/>
              <a:buChar char="•"/>
            </a:pPr>
            <a:r>
              <a:rPr lang="sr-Cyrl-CS" b="1" dirty="0" smtClean="0">
                <a:solidFill>
                  <a:srgbClr val="C00000"/>
                </a:solidFill>
              </a:rPr>
              <a:t>Средњи део </a:t>
            </a:r>
            <a:r>
              <a:rPr lang="sr-Cyrl-CS" dirty="0" smtClean="0"/>
              <a:t>-  25 минута</a:t>
            </a:r>
          </a:p>
          <a:p>
            <a:pPr>
              <a:buFont typeface="Arial" pitchFamily="34" charset="0"/>
              <a:buChar char="•"/>
            </a:pPr>
            <a:r>
              <a:rPr lang="sr-Cyrl-CS" b="1" dirty="0" smtClean="0">
                <a:solidFill>
                  <a:srgbClr val="00B050"/>
                </a:solidFill>
              </a:rPr>
              <a:t>Активности наставника </a:t>
            </a:r>
            <a:r>
              <a:rPr lang="sr-Cyrl-CS" dirty="0" smtClean="0"/>
              <a:t>– делим ученицима материјале  за учење( на папиру) и припремам </a:t>
            </a:r>
            <a:r>
              <a:rPr lang="en-US" dirty="0" smtClean="0"/>
              <a:t>Power point </a:t>
            </a:r>
            <a:r>
              <a:rPr lang="sr-Cyrl-CS" dirty="0" smtClean="0"/>
              <a:t> презентацију, дајем задатке.</a:t>
            </a:r>
          </a:p>
          <a:p>
            <a:pPr>
              <a:buFont typeface="Arial" pitchFamily="34" charset="0"/>
              <a:buChar char="•"/>
            </a:pPr>
            <a:r>
              <a:rPr lang="sr-Cyrl-CS" b="1" dirty="0" smtClean="0">
                <a:solidFill>
                  <a:srgbClr val="FFC000"/>
                </a:solidFill>
              </a:rPr>
              <a:t>Активности ученика-  </a:t>
            </a:r>
            <a:r>
              <a:rPr lang="sr-Cyrl-CS" dirty="0" smtClean="0"/>
              <a:t>ученици у пару, у мањим групама и индивидуално проучавају материјале и раде задате задатке.</a:t>
            </a:r>
          </a:p>
          <a:p>
            <a:pPr>
              <a:buFont typeface="Arial" pitchFamily="34" charset="0"/>
              <a:buChar char="•"/>
            </a:pPr>
            <a:r>
              <a:rPr lang="sr-Cyrl-CS" b="1" dirty="0" smtClean="0">
                <a:solidFill>
                  <a:srgbClr val="00B050"/>
                </a:solidFill>
              </a:rPr>
              <a:t>Активност наставника- </a:t>
            </a:r>
            <a:r>
              <a:rPr lang="sr-Cyrl-CS" dirty="0" smtClean="0"/>
              <a:t>повратна информација о тачности урађених задатака-помоћу </a:t>
            </a:r>
            <a:r>
              <a:rPr lang="en-US" dirty="0" smtClean="0"/>
              <a:t>Power point </a:t>
            </a:r>
            <a:r>
              <a:rPr lang="sr-Cyrl-CS" dirty="0" smtClean="0"/>
              <a:t> презентације.</a:t>
            </a:r>
          </a:p>
          <a:p>
            <a:pPr>
              <a:buFont typeface="Arial" pitchFamily="34" charset="0"/>
              <a:buChar char="•"/>
            </a:pPr>
            <a:r>
              <a:rPr lang="sr-Cyrl-CS" b="1" dirty="0" smtClean="0">
                <a:solidFill>
                  <a:srgbClr val="FFC000"/>
                </a:solidFill>
              </a:rPr>
              <a:t>Активност ученика-</a:t>
            </a:r>
            <a:r>
              <a:rPr lang="sr-Cyrl-CS" dirty="0" smtClean="0"/>
              <a:t>читају одговоре и проверавају  њихову тачност.</a:t>
            </a:r>
          </a:p>
          <a:p>
            <a:pPr>
              <a:buFont typeface="Arial" pitchFamily="34" charset="0"/>
              <a:buChar char="•"/>
            </a:pPr>
            <a:r>
              <a:rPr lang="sr-Cyrl-CS" b="1" dirty="0" smtClean="0">
                <a:solidFill>
                  <a:srgbClr val="C00000"/>
                </a:solidFill>
              </a:rPr>
              <a:t>Завршни део- </a:t>
            </a:r>
            <a:r>
              <a:rPr lang="sr-Cyrl-CS" b="1" dirty="0" smtClean="0"/>
              <a:t> </a:t>
            </a:r>
            <a:r>
              <a:rPr lang="sr-Cyrl-CS" dirty="0" smtClean="0"/>
              <a:t>10 минута</a:t>
            </a:r>
          </a:p>
          <a:p>
            <a:pPr>
              <a:buFont typeface="Arial" pitchFamily="34" charset="0"/>
              <a:buChar char="•"/>
            </a:pPr>
            <a:r>
              <a:rPr lang="sr-Cyrl-CS" b="1" dirty="0" smtClean="0">
                <a:solidFill>
                  <a:srgbClr val="00B050"/>
                </a:solidFill>
              </a:rPr>
              <a:t>Активност наставника- </a:t>
            </a:r>
            <a:r>
              <a:rPr lang="sr-Cyrl-CS" dirty="0" smtClean="0"/>
              <a:t>даје упутства за игру”Кинеске породице”и дели листиће.</a:t>
            </a:r>
          </a:p>
          <a:p>
            <a:pPr>
              <a:buFont typeface="Arial" pitchFamily="34" charset="0"/>
              <a:buChar char="•"/>
            </a:pPr>
            <a:r>
              <a:rPr lang="sr-Cyrl-CS" b="1" dirty="0" smtClean="0">
                <a:solidFill>
                  <a:srgbClr val="FFC000"/>
                </a:solidFill>
              </a:rPr>
              <a:t>Активност ученика- </a:t>
            </a:r>
            <a:r>
              <a:rPr lang="sr-Cyrl-CS" dirty="0" smtClean="0"/>
              <a:t>Игрица “ Кинеске породице”.</a:t>
            </a:r>
          </a:p>
          <a:p>
            <a:pPr>
              <a:buFont typeface="Arial" pitchFamily="34" charset="0"/>
              <a:buChar char="•"/>
            </a:pPr>
            <a:r>
              <a:rPr lang="sr-Cyrl-CS" b="1" dirty="0" smtClean="0">
                <a:solidFill>
                  <a:srgbClr val="00B050"/>
                </a:solidFill>
              </a:rPr>
              <a:t>Ативности наставника- </a:t>
            </a:r>
            <a:r>
              <a:rPr lang="sr-Cyrl-CS" dirty="0" smtClean="0"/>
              <a:t>делим ученицима упитнике за евалуацију часа.</a:t>
            </a:r>
          </a:p>
          <a:p>
            <a:pPr>
              <a:buFont typeface="Arial" pitchFamily="34" charset="0"/>
              <a:buChar char="•"/>
            </a:pPr>
            <a:r>
              <a:rPr lang="sr-Cyrl-CS" b="1" dirty="0" smtClean="0">
                <a:solidFill>
                  <a:srgbClr val="FFC000"/>
                </a:solidFill>
              </a:rPr>
              <a:t>Активности ученика-</a:t>
            </a:r>
            <a:r>
              <a:rPr lang="sr-Cyrl-CS" dirty="0" smtClean="0"/>
              <a:t>попуњавају и оцењују час и враћају упитнике.</a:t>
            </a:r>
            <a:endParaRPr lang="sr-Latn-C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391400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r-Cyrl-C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              Да</a:t>
            </a:r>
            <a:r>
              <a:rPr lang="sr-Cyrl-CS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sr-Cyrl-C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поновимо</a:t>
            </a:r>
            <a:r>
              <a:rPr lang="sr-Cyrl-CS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sr-Cyrl-C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...</a:t>
            </a:r>
            <a:endParaRPr lang="en-US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95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dirty="0" smtClean="0"/>
              <a:t>Прочитај пажљиво одломак из датог текса. </a:t>
            </a:r>
          </a:p>
          <a:p>
            <a:r>
              <a:rPr lang="ru-RU" sz="2400" dirty="0" smtClean="0"/>
              <a:t>Потруди се да уочиш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властите именице</a:t>
            </a:r>
            <a:r>
              <a:rPr lang="ru-RU" sz="2400" dirty="0" smtClean="0"/>
              <a:t>. Обрати пажњу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каквим почетним словом </a:t>
            </a:r>
            <a:r>
              <a:rPr lang="ru-RU" sz="2400" dirty="0" smtClean="0"/>
              <a:t>су написане дате именице! </a:t>
            </a:r>
          </a:p>
          <a:p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     Моја бака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Марија</a:t>
            </a:r>
            <a:r>
              <a:rPr lang="ru-RU" sz="2400" dirty="0" smtClean="0"/>
              <a:t> живи у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Футогу</a:t>
            </a:r>
            <a:r>
              <a:rPr lang="ru-RU" sz="2400" dirty="0" smtClean="0"/>
              <a:t>, који се налази у близини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Новог Сада. Нови Сад </a:t>
            </a:r>
            <a:r>
              <a:rPr lang="ru-RU" sz="2400" dirty="0" smtClean="0"/>
              <a:t>је веома леп град</a:t>
            </a:r>
            <a:r>
              <a:rPr lang="ru-RU" sz="2400" b="1" dirty="0" smtClean="0"/>
              <a:t>.</a:t>
            </a:r>
            <a:r>
              <a:rPr lang="ru-RU" sz="2400" dirty="0" smtClean="0"/>
              <a:t> Пун је историјских и културних знаменитости и спада у веће градове моје домовине</a:t>
            </a:r>
            <a:r>
              <a:rPr lang="ru-RU" sz="2400" b="1" dirty="0" smtClean="0"/>
              <a:t>.</a:t>
            </a:r>
            <a:r>
              <a:rPr lang="ru-RU" sz="2400" dirty="0" smtClean="0"/>
              <a:t> Једини град у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Србији</a:t>
            </a:r>
            <a:r>
              <a:rPr lang="ru-RU" sz="2400" dirty="0" smtClean="0"/>
              <a:t>, који може да се пореди са лепотом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Новог Сада </a:t>
            </a:r>
            <a:r>
              <a:rPr lang="ru-RU" sz="2400" dirty="0" smtClean="0"/>
              <a:t>је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Београд </a:t>
            </a:r>
            <a:r>
              <a:rPr lang="ru-RU" sz="2400" b="1" dirty="0" smtClean="0"/>
              <a:t>.</a:t>
            </a:r>
            <a:r>
              <a:rPr lang="ru-RU" sz="2400" dirty="0" smtClean="0"/>
              <a:t> Он је главни град наше државе</a:t>
            </a:r>
            <a:r>
              <a:rPr lang="ru-RU" sz="2400" b="1" dirty="0" smtClean="0"/>
              <a:t>.</a:t>
            </a:r>
            <a:r>
              <a:rPr lang="ru-RU" sz="2400" dirty="0" smtClean="0"/>
              <a:t> Ту се река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Сава</a:t>
            </a:r>
            <a:r>
              <a:rPr lang="ru-RU" sz="2400" dirty="0" smtClean="0"/>
              <a:t> улива у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Дунав. </a:t>
            </a:r>
            <a:r>
              <a:rPr lang="ru-RU" sz="2400" dirty="0" smtClean="0"/>
              <a:t>У близини града је планина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Авала</a:t>
            </a:r>
            <a:r>
              <a:rPr lang="ru-RU" sz="2400" dirty="0" smtClean="0"/>
              <a:t>... </a:t>
            </a:r>
          </a:p>
          <a:p>
            <a:endParaRPr lang="sr-Latn-CS" sz="2400" dirty="0"/>
          </a:p>
        </p:txBody>
      </p:sp>
      <p:pic>
        <p:nvPicPr>
          <p:cNvPr id="9" name="Picture 5" descr="C:\Documents and Settings\Administrator\Desktop\MOJI e-seminari\clip_image00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1" y="0"/>
            <a:ext cx="1447799" cy="1447800"/>
          </a:xfrm>
          <a:prstGeom prst="rect">
            <a:avLst/>
          </a:prstGeom>
          <a:noFill/>
        </p:spPr>
      </p:pic>
      <p:sp>
        <p:nvSpPr>
          <p:cNvPr id="14" name="Horizontal Scroll 13"/>
          <p:cNvSpPr/>
          <p:nvPr/>
        </p:nvSpPr>
        <p:spPr>
          <a:xfrm>
            <a:off x="457200" y="2743200"/>
            <a:ext cx="8229600" cy="3810000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Моја бака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Марија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живи у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Футогу</a:t>
            </a:r>
            <a:r>
              <a:rPr lang="ru-RU" sz="2400" b="1" dirty="0" smtClean="0">
                <a:solidFill>
                  <a:schemeClr val="tx1"/>
                </a:solidFill>
              </a:rPr>
              <a:t>,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који се налази у близини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Новог Сада. Нови Сад </a:t>
            </a:r>
            <a:r>
              <a:rPr lang="ru-RU" sz="2400" dirty="0" smtClean="0">
                <a:solidFill>
                  <a:schemeClr val="tx1"/>
                </a:solidFill>
              </a:rPr>
              <a:t>је веома леп град</a:t>
            </a:r>
            <a:r>
              <a:rPr lang="ru-RU" sz="2400" b="1" dirty="0" smtClean="0">
                <a:solidFill>
                  <a:schemeClr val="tx1"/>
                </a:solidFill>
              </a:rPr>
              <a:t>.</a:t>
            </a:r>
            <a:r>
              <a:rPr lang="ru-RU" sz="2400" dirty="0" smtClean="0">
                <a:solidFill>
                  <a:schemeClr val="tx1"/>
                </a:solidFill>
              </a:rPr>
              <a:t> Пун је историјских и културних знаменитости и спада у веће градове моје домовине</a:t>
            </a:r>
            <a:r>
              <a:rPr lang="ru-RU" sz="2400" b="1" dirty="0" smtClean="0">
                <a:solidFill>
                  <a:schemeClr val="tx1"/>
                </a:solidFill>
              </a:rPr>
              <a:t>.</a:t>
            </a:r>
            <a:r>
              <a:rPr lang="ru-RU" sz="2400" dirty="0" smtClean="0">
                <a:solidFill>
                  <a:schemeClr val="tx1"/>
                </a:solidFill>
              </a:rPr>
              <a:t> Једини град у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Србији</a:t>
            </a:r>
            <a:r>
              <a:rPr lang="ru-RU" sz="2400" dirty="0" smtClean="0">
                <a:solidFill>
                  <a:schemeClr val="tx1"/>
                </a:solidFill>
              </a:rPr>
              <a:t>, који може да се пореди са лепотом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Новог Сада </a:t>
            </a:r>
            <a:r>
              <a:rPr lang="ru-RU" sz="2400" dirty="0" smtClean="0">
                <a:solidFill>
                  <a:schemeClr val="tx1"/>
                </a:solidFill>
              </a:rPr>
              <a:t>је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Београд </a:t>
            </a:r>
            <a:r>
              <a:rPr lang="ru-RU" sz="2400" b="1" dirty="0" smtClean="0">
                <a:solidFill>
                  <a:schemeClr val="tx1"/>
                </a:solidFill>
              </a:rPr>
              <a:t>.</a:t>
            </a:r>
            <a:r>
              <a:rPr lang="ru-RU" sz="2400" dirty="0" smtClean="0">
                <a:solidFill>
                  <a:schemeClr val="tx1"/>
                </a:solidFill>
              </a:rPr>
              <a:t> Он је главни град наше државе</a:t>
            </a:r>
            <a:r>
              <a:rPr lang="ru-RU" sz="2400" b="1" dirty="0" smtClean="0">
                <a:solidFill>
                  <a:schemeClr val="tx1"/>
                </a:solidFill>
              </a:rPr>
              <a:t>.</a:t>
            </a:r>
            <a:r>
              <a:rPr lang="ru-RU" sz="2400" dirty="0" smtClean="0">
                <a:solidFill>
                  <a:schemeClr val="tx1"/>
                </a:solidFill>
              </a:rPr>
              <a:t> Ту се река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Сава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улива у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Дунав. </a:t>
            </a:r>
            <a:r>
              <a:rPr lang="ru-RU" sz="2400" dirty="0" smtClean="0">
                <a:solidFill>
                  <a:schemeClr val="tx1"/>
                </a:solidFill>
              </a:rPr>
              <a:t>У близини града је планина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Авала</a:t>
            </a:r>
            <a:r>
              <a:rPr lang="ru-RU" sz="2400" b="1" dirty="0" smtClean="0">
                <a:solidFill>
                  <a:schemeClr val="tx1"/>
                </a:solidFill>
              </a:rPr>
              <a:t>.</a:t>
            </a:r>
            <a:endParaRPr lang="ru-RU" sz="2400" dirty="0" smtClean="0"/>
          </a:p>
          <a:p>
            <a:endParaRPr lang="sr-Latn-C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no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533400" y="-400050"/>
            <a:ext cx="9677400" cy="72580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  <p:sp>
        <p:nvSpPr>
          <p:cNvPr id="6" name="TextBox 5"/>
          <p:cNvSpPr txBox="1"/>
          <p:nvPr/>
        </p:nvSpPr>
        <p:spPr>
          <a:xfrm>
            <a:off x="751025" y="1899690"/>
            <a:ext cx="7385634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/>
              <a:t>Властите именице су речи које означавају лична  имена бића и  географских појмова. </a:t>
            </a:r>
          </a:p>
          <a:p>
            <a:r>
              <a:rPr lang="ru-RU" sz="3200" dirty="0" smtClean="0"/>
              <a:t>Пишу се </a:t>
            </a:r>
            <a:r>
              <a:rPr lang="ru-RU" sz="3200" b="1" dirty="0" smtClean="0"/>
              <a:t>великим почетним словом. </a:t>
            </a:r>
            <a:endParaRPr lang="ru-RU" sz="3200" b="1" dirty="0"/>
          </a:p>
        </p:txBody>
      </p:sp>
      <p:sp>
        <p:nvSpPr>
          <p:cNvPr id="10" name="Rectangle 9"/>
          <p:cNvSpPr/>
          <p:nvPr/>
        </p:nvSpPr>
        <p:spPr>
          <a:xfrm>
            <a:off x="533400" y="304800"/>
            <a:ext cx="1524776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C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Србија</a:t>
            </a:r>
            <a:endParaRPr lang="en-U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 rot="20035493">
            <a:off x="2649627" y="5105106"/>
            <a:ext cx="282805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r-Cyrl-C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Нови Сад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00347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en-U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257800" y="304800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 rot="12345747" flipV="1">
            <a:off x="5919169" y="637710"/>
            <a:ext cx="305569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CS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Београд</a:t>
            </a:r>
            <a:endParaRPr lang="en-US" sz="3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 rot="2381062">
            <a:off x="390758" y="4904018"/>
            <a:ext cx="233190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r-Cyrl-CS" sz="3600" b="1" dirty="0" smtClean="0">
                <a:ln/>
                <a:solidFill>
                  <a:srgbClr val="00B050"/>
                </a:solidFill>
              </a:rPr>
              <a:t>Сава</a:t>
            </a:r>
            <a:endParaRPr lang="en-US" sz="3600" b="1" dirty="0">
              <a:ln/>
              <a:solidFill>
                <a:srgbClr val="00B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 rot="20319150">
            <a:off x="3122692" y="161021"/>
            <a:ext cx="1881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3600" b="1" dirty="0" smtClean="0">
                <a:solidFill>
                  <a:srgbClr val="7030A0"/>
                </a:solidFill>
              </a:rPr>
              <a:t>Марија</a:t>
            </a:r>
            <a:endParaRPr lang="sr-Latn-CS" sz="3600" b="1" dirty="0">
              <a:solidFill>
                <a:srgbClr val="7030A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336603">
            <a:off x="5867401" y="44196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3600" b="1" dirty="0" smtClean="0">
                <a:solidFill>
                  <a:srgbClr val="FF0000"/>
                </a:solidFill>
              </a:rPr>
              <a:t>Дунав</a:t>
            </a:r>
            <a:endParaRPr lang="sr-Latn-CS" sz="36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24600" y="5562600"/>
            <a:ext cx="13237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3600" b="1" dirty="0" smtClean="0">
                <a:solidFill>
                  <a:schemeClr val="bg2">
                    <a:lumMod val="25000"/>
                  </a:schemeClr>
                </a:solidFill>
              </a:rPr>
              <a:t>Футог</a:t>
            </a:r>
            <a:endParaRPr lang="sr-Latn-CS" sz="3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rot="533228">
            <a:off x="8448505" y="2258286"/>
            <a:ext cx="3635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Авала</a:t>
            </a:r>
            <a:endParaRPr lang="sr-Latn-CS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3000"/>
                            </p:stCondLst>
                            <p:childTnLst>
                              <p:par>
                                <p:cTn id="4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500"/>
                            </p:stCondLst>
                            <p:childTnLst>
                              <p:par>
                                <p:cTn id="5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500"/>
                            </p:stCondLst>
                            <p:childTnLst>
                              <p:par>
                                <p:cTn id="54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hamm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35" descr="гра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343400" y="2133600"/>
            <a:ext cx="432098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4572000" y="1371600"/>
            <a:ext cx="39624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4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Писање имена</a:t>
            </a:r>
            <a:r>
              <a:rPr kumimoji="0" lang="sr-Cyrl-CS" sz="2400" b="1" i="0" u="none" strike="noStrike" spc="50" normalizeH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sr-Latn-CS" sz="24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градова</a:t>
            </a:r>
            <a:endParaRPr kumimoji="0" lang="sr-Latn-CS" sz="24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3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</a:rPr>
              <a:t/>
            </a:r>
            <a:br>
              <a:rPr kumimoji="0" lang="sr-Latn-CS" sz="13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</a:rPr>
            </a:br>
            <a:r>
              <a:rPr kumimoji="0" lang="sr-Latn-CS" sz="13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</a:rPr>
              <a:t/>
            </a:r>
            <a:br>
              <a:rPr kumimoji="0" lang="sr-Latn-CS" sz="13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</a:rPr>
            </a:br>
            <a:endParaRPr kumimoji="0" lang="sr-Latn-CS" sz="18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</a:endParaRPr>
          </a:p>
        </p:txBody>
      </p:sp>
      <p:pic>
        <p:nvPicPr>
          <p:cNvPr id="5124" name="Picture 537" descr="сел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057400"/>
            <a:ext cx="28321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 rot="10800000" flipV="1">
            <a:off x="457200" y="1238966"/>
            <a:ext cx="2667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Писање</a:t>
            </a:r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sr-Latn-C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имена</a:t>
            </a:r>
            <a:r>
              <a:rPr lang="sr-Latn-C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sr-Latn-C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сел</a:t>
            </a:r>
            <a:r>
              <a:rPr lang="sr-Cyrl-C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  <a:endParaRPr lang="sr-Latn-C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 rot="10800000" flipV="1">
            <a:off x="381000" y="4494264"/>
            <a:ext cx="2971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Cyrl-CS" b="1" dirty="0" smtClean="0">
              <a:solidFill>
                <a:schemeClr val="accent3"/>
              </a:solidFill>
            </a:endParaRPr>
          </a:p>
          <a:p>
            <a:r>
              <a:rPr lang="sr-Latn-CS" b="1" dirty="0" smtClean="0">
                <a:solidFill>
                  <a:schemeClr val="accent3"/>
                </a:solidFill>
              </a:rPr>
              <a:t>На пример: </a:t>
            </a:r>
            <a:r>
              <a:rPr lang="sr-Cyrl-CS" b="1" dirty="0" smtClean="0">
                <a:solidFill>
                  <a:schemeClr val="accent3"/>
                </a:solidFill>
              </a:rPr>
              <a:t> </a:t>
            </a:r>
          </a:p>
          <a:p>
            <a:r>
              <a:rPr lang="sr-Cyrl-CS" b="1" dirty="0" smtClean="0">
                <a:solidFill>
                  <a:srgbClr val="FF0000"/>
                </a:solidFill>
              </a:rPr>
              <a:t>К</a:t>
            </a:r>
            <a:r>
              <a:rPr lang="sr-Cyrl-CS" b="1" dirty="0" smtClean="0"/>
              <a:t>аћ,  </a:t>
            </a:r>
            <a:r>
              <a:rPr lang="sr-Cyrl-CS" b="1" dirty="0" smtClean="0">
                <a:solidFill>
                  <a:srgbClr val="FF0000"/>
                </a:solidFill>
              </a:rPr>
              <a:t>Б</a:t>
            </a:r>
            <a:r>
              <a:rPr lang="sr-Cyrl-CS" b="1" dirty="0" smtClean="0"/>
              <a:t>егеч,  </a:t>
            </a:r>
            <a:r>
              <a:rPr lang="sr-Latn-CS" b="1" dirty="0" smtClean="0">
                <a:solidFill>
                  <a:srgbClr val="FF0000"/>
                </a:solidFill>
              </a:rPr>
              <a:t>Б</a:t>
            </a:r>
            <a:r>
              <a:rPr lang="sr-Latn-CS" b="1" dirty="0" smtClean="0"/>
              <a:t>ачки </a:t>
            </a:r>
            <a:r>
              <a:rPr lang="sr-Latn-CS" b="1" dirty="0" smtClean="0">
                <a:solidFill>
                  <a:srgbClr val="FF0000"/>
                </a:solidFill>
              </a:rPr>
              <a:t>Ј</a:t>
            </a:r>
            <a:r>
              <a:rPr lang="sr-Latn-CS" b="1" dirty="0" smtClean="0"/>
              <a:t>арак, </a:t>
            </a:r>
            <a:r>
              <a:rPr lang="sr-Cyrl-CS" b="1" dirty="0" smtClean="0">
                <a:solidFill>
                  <a:srgbClr val="FF0000"/>
                </a:solidFill>
              </a:rPr>
              <a:t>М</a:t>
            </a:r>
            <a:r>
              <a:rPr lang="sr-Cyrl-CS" b="1" dirty="0" smtClean="0"/>
              <a:t>али </a:t>
            </a:r>
            <a:r>
              <a:rPr lang="sr-Cyrl-CS" b="1" dirty="0" smtClean="0">
                <a:solidFill>
                  <a:srgbClr val="FF0000"/>
                </a:solidFill>
              </a:rPr>
              <a:t>И</a:t>
            </a:r>
            <a:r>
              <a:rPr lang="sr-Cyrl-CS" b="1" dirty="0" smtClean="0"/>
              <a:t>ђош,</a:t>
            </a:r>
            <a:r>
              <a:rPr lang="sr-Latn-CS" b="1" dirty="0" smtClean="0"/>
              <a:t> </a:t>
            </a:r>
            <a:r>
              <a:rPr lang="sr-Cyrl-CS" b="1" dirty="0" smtClean="0">
                <a:solidFill>
                  <a:srgbClr val="FF0000"/>
                </a:solidFill>
              </a:rPr>
              <a:t>Р</a:t>
            </a:r>
            <a:r>
              <a:rPr lang="sr-Cyrl-CS" b="1" dirty="0" smtClean="0"/>
              <a:t>уски </a:t>
            </a:r>
            <a:r>
              <a:rPr lang="sr-Cyrl-CS" b="1" dirty="0" smtClean="0">
                <a:solidFill>
                  <a:srgbClr val="FF0000"/>
                </a:solidFill>
              </a:rPr>
              <a:t>К</a:t>
            </a:r>
            <a:r>
              <a:rPr lang="sr-Cyrl-CS" b="1" dirty="0" smtClean="0"/>
              <a:t>рстур, </a:t>
            </a:r>
            <a:r>
              <a:rPr lang="sr-Cyrl-CS" b="1" dirty="0" smtClean="0">
                <a:solidFill>
                  <a:srgbClr val="FF0000"/>
                </a:solidFill>
              </a:rPr>
              <a:t>С</a:t>
            </a:r>
            <a:r>
              <a:rPr lang="sr-Cyrl-CS" b="1" dirty="0" smtClean="0"/>
              <a:t>авино </a:t>
            </a:r>
            <a:r>
              <a:rPr lang="sr-Cyrl-CS" b="1" dirty="0" smtClean="0">
                <a:solidFill>
                  <a:srgbClr val="FF0000"/>
                </a:solidFill>
              </a:rPr>
              <a:t>С</a:t>
            </a:r>
            <a:r>
              <a:rPr lang="sr-Cyrl-CS" b="1" dirty="0" smtClean="0"/>
              <a:t>ело</a:t>
            </a:r>
            <a:r>
              <a:rPr lang="sr-Latn-CS" b="1" dirty="0" smtClean="0"/>
              <a:t>.</a:t>
            </a:r>
            <a:r>
              <a:rPr lang="sr-Cyrl-CS" b="1" dirty="0" smtClean="0"/>
              <a:t>...</a:t>
            </a:r>
            <a:endParaRPr lang="sr-Latn-CS" dirty="0"/>
          </a:p>
        </p:txBody>
      </p:sp>
      <p:sp>
        <p:nvSpPr>
          <p:cNvPr id="7" name="TextBox 6"/>
          <p:cNvSpPr txBox="1"/>
          <p:nvPr/>
        </p:nvSpPr>
        <p:spPr>
          <a:xfrm>
            <a:off x="4648200" y="4724400"/>
            <a:ext cx="3962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chemeClr val="accent3"/>
                </a:solidFill>
              </a:rPr>
              <a:t>На пример</a:t>
            </a:r>
            <a:r>
              <a:rPr lang="sr-Cyrl-CS" b="1" dirty="0" smtClean="0"/>
              <a:t>: </a:t>
            </a:r>
          </a:p>
          <a:p>
            <a:r>
              <a:rPr lang="sr-Cyrl-CS" b="1" dirty="0" smtClean="0"/>
              <a:t> </a:t>
            </a:r>
            <a:r>
              <a:rPr lang="sr-Cyrl-CS" b="1" dirty="0" smtClean="0">
                <a:solidFill>
                  <a:srgbClr val="FF0000"/>
                </a:solidFill>
              </a:rPr>
              <a:t>Б</a:t>
            </a:r>
            <a:r>
              <a:rPr lang="sr-Cyrl-CS" b="1" dirty="0" smtClean="0"/>
              <a:t>еоград,   </a:t>
            </a:r>
            <a:r>
              <a:rPr lang="sr-Cyrl-CS" b="1" dirty="0" smtClean="0">
                <a:solidFill>
                  <a:srgbClr val="FF0000"/>
                </a:solidFill>
              </a:rPr>
              <a:t>Н</a:t>
            </a:r>
            <a:r>
              <a:rPr lang="sr-Cyrl-CS" b="1" dirty="0" smtClean="0"/>
              <a:t>ови </a:t>
            </a:r>
            <a:r>
              <a:rPr lang="sr-Cyrl-CS" b="1" dirty="0" smtClean="0">
                <a:solidFill>
                  <a:srgbClr val="FF0000"/>
                </a:solidFill>
              </a:rPr>
              <a:t>С</a:t>
            </a:r>
            <a:r>
              <a:rPr lang="sr-Cyrl-CS" b="1" dirty="0" smtClean="0"/>
              <a:t>ад,  </a:t>
            </a:r>
            <a:r>
              <a:rPr lang="sr-Cyrl-CS" b="1" dirty="0" smtClean="0">
                <a:solidFill>
                  <a:srgbClr val="FF0000"/>
                </a:solidFill>
              </a:rPr>
              <a:t>Б</a:t>
            </a:r>
            <a:r>
              <a:rPr lang="sr-Cyrl-CS" b="1" dirty="0" smtClean="0"/>
              <a:t>ачка </a:t>
            </a:r>
            <a:r>
              <a:rPr lang="sr-Cyrl-CS" b="1" dirty="0" smtClean="0">
                <a:solidFill>
                  <a:srgbClr val="FF0000"/>
                </a:solidFill>
              </a:rPr>
              <a:t>Т</a:t>
            </a:r>
            <a:r>
              <a:rPr lang="sr-Cyrl-CS" b="1" dirty="0" smtClean="0"/>
              <a:t>опола, </a:t>
            </a:r>
            <a:r>
              <a:rPr lang="sr-Cyrl-CS" b="1" dirty="0" smtClean="0">
                <a:solidFill>
                  <a:srgbClr val="FF0000"/>
                </a:solidFill>
              </a:rPr>
              <a:t>С</a:t>
            </a:r>
            <a:r>
              <a:rPr lang="sr-Cyrl-CS" b="1" dirty="0" smtClean="0"/>
              <a:t>ремска </a:t>
            </a:r>
            <a:r>
              <a:rPr lang="sr-Cyrl-CS" b="1" dirty="0" smtClean="0">
                <a:solidFill>
                  <a:srgbClr val="FF0000"/>
                </a:solidFill>
              </a:rPr>
              <a:t>М</a:t>
            </a:r>
            <a:r>
              <a:rPr lang="sr-Cyrl-CS" b="1" dirty="0" smtClean="0"/>
              <a:t>итровица,     </a:t>
            </a:r>
            <a:r>
              <a:rPr lang="sr-Cyrl-CS" b="1" dirty="0" smtClean="0">
                <a:solidFill>
                  <a:srgbClr val="FF0000"/>
                </a:solidFill>
              </a:rPr>
              <a:t>С</a:t>
            </a:r>
            <a:r>
              <a:rPr lang="sr-Cyrl-CS" b="1" dirty="0" smtClean="0"/>
              <a:t>тара </a:t>
            </a:r>
            <a:r>
              <a:rPr lang="sr-Cyrl-CS" b="1" dirty="0" smtClean="0">
                <a:solidFill>
                  <a:srgbClr val="FF0000"/>
                </a:solidFill>
              </a:rPr>
              <a:t>П</a:t>
            </a:r>
            <a:r>
              <a:rPr lang="sr-Cyrl-CS" b="1" dirty="0" smtClean="0"/>
              <a:t>азова , </a:t>
            </a:r>
            <a:r>
              <a:rPr lang="sr-Cyrl-CS" b="1" dirty="0" smtClean="0">
                <a:solidFill>
                  <a:srgbClr val="FF0000"/>
                </a:solidFill>
              </a:rPr>
              <a:t>Б</a:t>
            </a:r>
            <a:r>
              <a:rPr lang="sr-Cyrl-CS" b="1" dirty="0" smtClean="0"/>
              <a:t>ачка </a:t>
            </a:r>
            <a:r>
              <a:rPr lang="sr-Cyrl-CS" b="1" dirty="0" smtClean="0">
                <a:solidFill>
                  <a:srgbClr val="FF0000"/>
                </a:solidFill>
              </a:rPr>
              <a:t>П</a:t>
            </a:r>
            <a:r>
              <a:rPr lang="sr-Cyrl-CS" b="1" dirty="0" smtClean="0"/>
              <a:t>аланка, </a:t>
            </a:r>
            <a:r>
              <a:rPr lang="sr-Cyrl-CS" b="1" dirty="0" smtClean="0">
                <a:solidFill>
                  <a:srgbClr val="FF0000"/>
                </a:solidFill>
              </a:rPr>
              <a:t>Г</a:t>
            </a:r>
            <a:r>
              <a:rPr lang="sr-Cyrl-CS" b="1" dirty="0" smtClean="0"/>
              <a:t>орњи </a:t>
            </a:r>
            <a:r>
              <a:rPr lang="sr-Cyrl-CS" b="1" dirty="0" smtClean="0">
                <a:solidFill>
                  <a:srgbClr val="FF0000"/>
                </a:solidFill>
              </a:rPr>
              <a:t>М</a:t>
            </a:r>
            <a:r>
              <a:rPr lang="sr-Cyrl-CS" b="1" dirty="0" smtClean="0"/>
              <a:t>илановац, </a:t>
            </a:r>
            <a:r>
              <a:rPr lang="sr-Cyrl-CS" b="1" dirty="0" smtClean="0">
                <a:solidFill>
                  <a:srgbClr val="FF0000"/>
                </a:solidFill>
              </a:rPr>
              <a:t>В</a:t>
            </a:r>
            <a:r>
              <a:rPr lang="sr-Cyrl-CS" b="1" dirty="0" smtClean="0"/>
              <a:t>елика </a:t>
            </a:r>
            <a:r>
              <a:rPr lang="sr-Cyrl-CS" b="1" dirty="0" smtClean="0">
                <a:solidFill>
                  <a:srgbClr val="FF0000"/>
                </a:solidFill>
              </a:rPr>
              <a:t>П</a:t>
            </a:r>
            <a:r>
              <a:rPr lang="sr-Cyrl-CS" b="1" dirty="0" smtClean="0"/>
              <a:t>лана...</a:t>
            </a:r>
            <a:endParaRPr lang="sr-Latn-CS" b="1" dirty="0"/>
          </a:p>
        </p:txBody>
      </p:sp>
      <p:sp>
        <p:nvSpPr>
          <p:cNvPr id="12" name="Flowchart: Terminator 11"/>
          <p:cNvSpPr/>
          <p:nvPr/>
        </p:nvSpPr>
        <p:spPr>
          <a:xfrm>
            <a:off x="1981200" y="0"/>
            <a:ext cx="4724400" cy="990600"/>
          </a:xfrm>
          <a:prstGeom prst="flowChartTermina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sz="2800" b="1" dirty="0" smtClean="0"/>
              <a:t>Имена  насеља</a:t>
            </a:r>
            <a:endParaRPr lang="sr-Latn-CS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5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8" grpId="0"/>
      <p:bldP spid="9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6705600" cy="685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r-Cyrl-CS" sz="3200" b="1" dirty="0" smtClean="0">
                <a:solidFill>
                  <a:srgbClr val="7030A0"/>
                </a:solidFill>
              </a:rPr>
              <a:t>ВЛАСТИТА   ИМЕНА НАСЕЉА</a:t>
            </a:r>
            <a:endParaRPr lang="sr-Latn-CS" sz="3200" b="1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486400" y="1219201"/>
            <a:ext cx="3276599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304800" y="1295400"/>
            <a:ext cx="5029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Маја и Иван живе у </a:t>
            </a:r>
            <a:r>
              <a:rPr lang="ru-RU" sz="2400" b="1" dirty="0" smtClean="0">
                <a:solidFill>
                  <a:srgbClr val="FF0000"/>
                </a:solidFill>
              </a:rPr>
              <a:t>Темерину.</a:t>
            </a:r>
            <a:r>
              <a:rPr lang="ru-RU" sz="2400" b="1" dirty="0" smtClean="0"/>
              <a:t> </a:t>
            </a:r>
            <a:r>
              <a:rPr lang="ru-RU" sz="2400" dirty="0" smtClean="0"/>
              <a:t>Њихова бака</a:t>
            </a:r>
            <a:r>
              <a:rPr lang="sr-Latn-CS" sz="2400" dirty="0" smtClean="0"/>
              <a:t> </a:t>
            </a:r>
            <a:r>
              <a:rPr lang="ru-RU" sz="2400" dirty="0" smtClean="0"/>
              <a:t>живи у </a:t>
            </a:r>
            <a:r>
              <a:rPr lang="sr-Latn-CS" sz="2400" dirty="0" smtClean="0"/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Сремској Каменици</a:t>
            </a:r>
            <a:r>
              <a:rPr lang="ru-RU" sz="2400" b="1" dirty="0" smtClean="0"/>
              <a:t>.</a:t>
            </a:r>
            <a:r>
              <a:rPr lang="ru-RU" sz="2400" dirty="0" smtClean="0"/>
              <a:t> Викендом одлазе код баке да им </a:t>
            </a:r>
            <a:r>
              <a:rPr lang="sr-Latn-CS" sz="2400" dirty="0" smtClean="0"/>
              <a:t> </a:t>
            </a:r>
            <a:r>
              <a:rPr lang="ru-RU" sz="2400" dirty="0" smtClean="0"/>
              <a:t>прича приче из детињства о њеном родном месту које се зове </a:t>
            </a:r>
            <a:r>
              <a:rPr lang="ru-RU" sz="2400" b="1" dirty="0" smtClean="0">
                <a:solidFill>
                  <a:srgbClr val="FF0000"/>
                </a:solidFill>
              </a:rPr>
              <a:t>Бачко Петрово Село.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10800000" flipV="1">
            <a:off x="1066800" y="4869575"/>
            <a:ext cx="6172200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r-Cyrl-CS" sz="2400" dirty="0" smtClean="0"/>
              <a:t>Властита имена села и градова која су састављена од </a:t>
            </a:r>
            <a:r>
              <a:rPr lang="sr-Cyrl-CS" sz="2400" b="1" dirty="0" smtClean="0">
                <a:solidFill>
                  <a:srgbClr val="0070C0"/>
                </a:solidFill>
              </a:rPr>
              <a:t>једне или више речи</a:t>
            </a:r>
            <a:r>
              <a:rPr lang="sr-Cyrl-CS" sz="2400" dirty="0" smtClean="0"/>
              <a:t>, </a:t>
            </a:r>
            <a:r>
              <a:rPr lang="sr-Cyrl-CS" sz="2400" b="1" dirty="0" smtClean="0">
                <a:solidFill>
                  <a:srgbClr val="C00000"/>
                </a:solidFill>
              </a:rPr>
              <a:t>свака реч</a:t>
            </a:r>
            <a:r>
              <a:rPr lang="sr-Cyrl-CS" sz="2400" dirty="0" smtClean="0"/>
              <a:t> се пише </a:t>
            </a:r>
            <a:r>
              <a:rPr lang="sr-Cyrl-CS" sz="2400" b="1" dirty="0" smtClean="0">
                <a:solidFill>
                  <a:srgbClr val="7030A0"/>
                </a:solidFill>
              </a:rPr>
              <a:t> ВЕЛИКИМ ПОЧЕТНИМ СЛОВОМ.</a:t>
            </a:r>
            <a:endParaRPr lang="sr-Latn-CS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9" presetClass="exit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0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54" presetClass="exit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0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8" grpId="0"/>
      <p:bldP spid="8" grpId="1"/>
      <p:bldP spid="9" grpId="0" animBg="1"/>
      <p:bldP spid="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1" descr="globus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0928" y="101103"/>
            <a:ext cx="1876472" cy="248969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3075" name="Picture 6" descr="SrbijaKarta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38801" y="2895601"/>
            <a:ext cx="2743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362200" y="152400"/>
            <a:ext cx="6019800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Писање имена </a:t>
            </a:r>
            <a:r>
              <a:rPr kumimoji="0" lang="sr-Cyrl-C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континената и држава</a:t>
            </a:r>
            <a:endParaRPr kumimoji="0" lang="sr-Latn-C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2895600"/>
            <a:ext cx="4876800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r-Latn-CS" sz="2400" b="1" dirty="0" smtClean="0"/>
              <a:t>Имена </a:t>
            </a:r>
            <a:r>
              <a:rPr lang="sr-Cyrl-CS" sz="2400" b="1" dirty="0" smtClean="0">
                <a:solidFill>
                  <a:srgbClr val="C00000"/>
                </a:solidFill>
              </a:rPr>
              <a:t>континената </a:t>
            </a:r>
            <a:r>
              <a:rPr lang="sr-Cyrl-CS" sz="2400" b="1" dirty="0" smtClean="0">
                <a:solidFill>
                  <a:schemeClr val="tx1"/>
                </a:solidFill>
              </a:rPr>
              <a:t>и </a:t>
            </a:r>
            <a:r>
              <a:rPr lang="sr-Cyrl-CS" sz="2400" b="1" dirty="0" smtClean="0">
                <a:solidFill>
                  <a:srgbClr val="C00000"/>
                </a:solidFill>
              </a:rPr>
              <a:t> </a:t>
            </a:r>
            <a:r>
              <a:rPr lang="sr-Latn-CS" sz="2400" b="1" dirty="0" smtClean="0">
                <a:solidFill>
                  <a:srgbClr val="C00000"/>
                </a:solidFill>
              </a:rPr>
              <a:t>држава</a:t>
            </a:r>
            <a:r>
              <a:rPr lang="sr-Latn-CS" sz="2400" b="1" dirty="0" smtClean="0"/>
              <a:t> </a:t>
            </a:r>
            <a:r>
              <a:rPr lang="sr-Cyrl-CS" sz="2400" b="1" dirty="0" smtClean="0"/>
              <a:t> </a:t>
            </a:r>
            <a:r>
              <a:rPr lang="sr-Latn-CS" sz="2400" b="1" dirty="0" smtClean="0"/>
              <a:t>су властите именице</a:t>
            </a:r>
            <a:r>
              <a:rPr lang="sr-Cyrl-CS" sz="2400" b="1" dirty="0" smtClean="0"/>
              <a:t> и пишу се </a:t>
            </a:r>
            <a:r>
              <a:rPr lang="sr-Cyrl-CS" sz="2400" b="1" dirty="0" smtClean="0">
                <a:solidFill>
                  <a:srgbClr val="C00000"/>
                </a:solidFill>
              </a:rPr>
              <a:t>великим</a:t>
            </a:r>
            <a:r>
              <a:rPr lang="sr-Cyrl-CS" sz="2400" b="1" dirty="0" smtClean="0"/>
              <a:t> почетним </a:t>
            </a:r>
            <a:r>
              <a:rPr lang="sr-Cyrl-CS" sz="2400" b="1" dirty="0" smtClean="0">
                <a:solidFill>
                  <a:srgbClr val="C00000"/>
                </a:solidFill>
              </a:rPr>
              <a:t>словом.</a:t>
            </a:r>
            <a:r>
              <a:rPr lang="sr-Latn-CS" sz="2400" b="1" dirty="0" smtClean="0"/>
              <a:t/>
            </a:r>
            <a:br>
              <a:rPr lang="sr-Latn-CS" sz="2400" b="1" dirty="0" smtClean="0"/>
            </a:br>
            <a:endParaRPr lang="sr-Latn-CS" sz="2400" dirty="0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 rot="10800000" flipV="1">
            <a:off x="304800" y="4622350"/>
            <a:ext cx="48768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ea typeface="Times New Roman" pitchFamily="18" charset="0"/>
                <a:cs typeface="Times New Roman" pitchFamily="18" charset="0"/>
              </a:rPr>
              <a:t>На пример: </a:t>
            </a:r>
            <a:endParaRPr kumimoji="0" lang="sr-Cyrl-CS" sz="20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sr-Latn-CS" sz="20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рбија, </a:t>
            </a:r>
            <a:r>
              <a:rPr kumimoji="0" lang="sr-Cyrl-CS" sz="20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sr-Latn-C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Ф</a:t>
            </a:r>
            <a:r>
              <a:rPr kumimoji="0" lang="sr-Latn-CS" sz="20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ранцуска, </a:t>
            </a:r>
            <a:r>
              <a:rPr kumimoji="0" lang="sr-Latn-C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Б</a:t>
            </a:r>
            <a:r>
              <a:rPr kumimoji="0" lang="sr-Latn-CS" sz="20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осна и </a:t>
            </a:r>
            <a:r>
              <a:rPr kumimoji="0" lang="sr-Latn-C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Х</a:t>
            </a:r>
            <a:r>
              <a:rPr kumimoji="0" lang="sr-Latn-CS" sz="20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ерцеговина</a:t>
            </a:r>
            <a:r>
              <a:rPr kumimoji="0" lang="sr-Cyrl-CS" sz="20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Cyrl-CS" sz="2000" b="1" dirty="0" smtClean="0">
                <a:solidFill>
                  <a:srgbClr val="C00000"/>
                </a:solidFill>
                <a:cs typeface="Times New Roman" pitchFamily="18" charset="0"/>
              </a:rPr>
              <a:t> Ц</a:t>
            </a:r>
            <a:r>
              <a:rPr lang="sr-Cyrl-CS" sz="2000" b="1" dirty="0" smtClean="0">
                <a:cs typeface="Times New Roman" pitchFamily="18" charset="0"/>
              </a:rPr>
              <a:t>рна </a:t>
            </a:r>
            <a:r>
              <a:rPr lang="sr-Cyrl-CS" sz="2000" b="1" dirty="0" smtClean="0">
                <a:solidFill>
                  <a:srgbClr val="C00000"/>
                </a:solidFill>
                <a:cs typeface="Times New Roman" pitchFamily="18" charset="0"/>
              </a:rPr>
              <a:t>Г</a:t>
            </a:r>
            <a:r>
              <a:rPr lang="sr-Cyrl-CS" sz="2000" b="1" dirty="0" smtClean="0">
                <a:cs typeface="Times New Roman" pitchFamily="18" charset="0"/>
              </a:rPr>
              <a:t>ора,  </a:t>
            </a:r>
            <a:r>
              <a:rPr lang="sr-Cyrl-CS" sz="2000" b="1" dirty="0" smtClean="0">
                <a:solidFill>
                  <a:srgbClr val="C00000"/>
                </a:solidFill>
                <a:cs typeface="Times New Roman" pitchFamily="18" charset="0"/>
              </a:rPr>
              <a:t>В</a:t>
            </a:r>
            <a:r>
              <a:rPr lang="sr-Cyrl-CS" sz="2000" b="1" dirty="0" smtClean="0">
                <a:cs typeface="Times New Roman" pitchFamily="18" charset="0"/>
              </a:rPr>
              <a:t>елика </a:t>
            </a:r>
            <a:r>
              <a:rPr lang="sr-Cyrl-CS" sz="2000" b="1" dirty="0" smtClean="0">
                <a:solidFill>
                  <a:srgbClr val="C00000"/>
                </a:solidFill>
                <a:cs typeface="Times New Roman" pitchFamily="18" charset="0"/>
              </a:rPr>
              <a:t>Б</a:t>
            </a:r>
            <a:r>
              <a:rPr lang="sr-Cyrl-CS" sz="2000" b="1" dirty="0" smtClean="0">
                <a:cs typeface="Times New Roman" pitchFamily="18" charset="0"/>
              </a:rPr>
              <a:t>ританија,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Times New Roman" pitchFamily="18" charset="0"/>
              </a:rPr>
              <a:t> С</a:t>
            </a:r>
            <a:r>
              <a:rPr kumimoji="0" lang="sr-Cyrl-CS" sz="2000" b="1" i="0" u="none" strike="noStrike" cap="none" normalizeH="0" baseline="0" dirty="0" smtClean="0">
                <a:ln>
                  <a:noFill/>
                </a:ln>
                <a:effectLst/>
                <a:cs typeface="Times New Roman" pitchFamily="18" charset="0"/>
              </a:rPr>
              <a:t>једињене </a:t>
            </a:r>
            <a:r>
              <a:rPr kumimoji="0" lang="sr-Cyrl-C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Times New Roman" pitchFamily="18" charset="0"/>
              </a:rPr>
              <a:t>А</a:t>
            </a:r>
            <a:r>
              <a:rPr kumimoji="0" lang="sr-Cyrl-CS" sz="2000" b="1" i="0" u="none" strike="noStrike" cap="none" normalizeH="0" baseline="0" dirty="0" smtClean="0">
                <a:ln>
                  <a:noFill/>
                </a:ln>
                <a:effectLst/>
                <a:cs typeface="Times New Roman" pitchFamily="18" charset="0"/>
              </a:rPr>
              <a:t>меричке </a:t>
            </a:r>
            <a:r>
              <a:rPr kumimoji="0" lang="sr-Cyrl-C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Times New Roman" pitchFamily="18" charset="0"/>
              </a:rPr>
              <a:t>Д</a:t>
            </a:r>
            <a:r>
              <a:rPr kumimoji="0" lang="sr-Cyrl-CS" sz="2000" b="1" i="0" u="none" strike="noStrike" cap="none" normalizeH="0" baseline="0" dirty="0" smtClean="0">
                <a:ln>
                  <a:noFill/>
                </a:ln>
                <a:effectLst/>
                <a:cs typeface="Times New Roman" pitchFamily="18" charset="0"/>
              </a:rPr>
              <a:t>ржаве...</a:t>
            </a:r>
            <a:endParaRPr kumimoji="0" lang="sr-Latn-CS" sz="20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3079" name="Picture 539" descr="континенти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43600" y="685800"/>
            <a:ext cx="2667000" cy="2209800"/>
          </a:xfrm>
          <a:prstGeom prst="ellipse">
            <a:avLst/>
          </a:prstGeom>
          <a:ln w="63500" cap="rnd">
            <a:solidFill>
              <a:schemeClr val="bg1">
                <a:lumMod val="9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Rectangle 10"/>
          <p:cNvSpPr/>
          <p:nvPr/>
        </p:nvSpPr>
        <p:spPr>
          <a:xfrm>
            <a:off x="2514600" y="762000"/>
            <a:ext cx="30479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sr-Latn-CS" b="1" dirty="0" smtClean="0">
                <a:solidFill>
                  <a:srgbClr val="00B050"/>
                </a:solidFill>
                <a:ea typeface="Times New Roman" pitchFamily="18" charset="0"/>
                <a:cs typeface="Times New Roman" pitchFamily="18" charset="0"/>
              </a:rPr>
              <a:t>На пример: </a:t>
            </a:r>
            <a:endParaRPr lang="sr-Cyrl-CS" b="1" dirty="0" smtClean="0">
              <a:solidFill>
                <a:srgbClr val="00B050"/>
              </a:solidFill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sr-Cyrl-CS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Е</a:t>
            </a:r>
            <a:r>
              <a:rPr lang="sr-Cyrl-CS" b="1" dirty="0" smtClean="0">
                <a:ea typeface="Times New Roman" pitchFamily="18" charset="0"/>
                <a:cs typeface="Times New Roman" pitchFamily="18" charset="0"/>
              </a:rPr>
              <a:t>вропа,  </a:t>
            </a:r>
            <a:r>
              <a:rPr lang="sr-Cyrl-CS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А</a:t>
            </a:r>
            <a:r>
              <a:rPr lang="sr-Cyrl-CS" b="1" dirty="0" smtClean="0">
                <a:ea typeface="Times New Roman" pitchFamily="18" charset="0"/>
                <a:cs typeface="Times New Roman" pitchFamily="18" charset="0"/>
              </a:rPr>
              <a:t>зија ,  </a:t>
            </a:r>
            <a:r>
              <a:rPr lang="sr-Cyrl-CS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А</a:t>
            </a:r>
            <a:r>
              <a:rPr lang="sr-Cyrl-CS" b="1" dirty="0" smtClean="0">
                <a:ea typeface="Times New Roman" pitchFamily="18" charset="0"/>
                <a:cs typeface="Times New Roman" pitchFamily="18" charset="0"/>
              </a:rPr>
              <a:t>устралија,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sr-Cyrl-CS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Ј</a:t>
            </a:r>
            <a:r>
              <a:rPr lang="sr-Cyrl-CS" b="1" dirty="0" smtClean="0">
                <a:ea typeface="Times New Roman" pitchFamily="18" charset="0"/>
                <a:cs typeface="Times New Roman" pitchFamily="18" charset="0"/>
              </a:rPr>
              <a:t>ужна </a:t>
            </a:r>
            <a:r>
              <a:rPr lang="sr-Cyrl-CS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А</a:t>
            </a:r>
            <a:r>
              <a:rPr lang="sr-Cyrl-CS" b="1" dirty="0" smtClean="0">
                <a:ea typeface="Times New Roman" pitchFamily="18" charset="0"/>
                <a:cs typeface="Times New Roman" pitchFamily="18" charset="0"/>
              </a:rPr>
              <a:t>мерика...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410200" y="1447800"/>
            <a:ext cx="28194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343400" y="1600200"/>
            <a:ext cx="22098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3276600" y="1066800"/>
            <a:ext cx="41148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886200" y="1295400"/>
            <a:ext cx="3962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4" dur="1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67  0.125 0.16667  C 0.125 0.25867  0.069 0.33333  0 0.33333  C -0.069 0.33333  -0.125 0.25867  -0.125 0.16667  C -0.125 0.07467  -0.069 0  0 0  Z" pathEditMode="relative" ptsTypes="">
                                      <p:cBhvr>
                                        <p:cTn id="6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/>
      <p:bldP spid="8" grpId="0" animBg="1"/>
      <p:bldP spid="3078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7159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endParaRPr lang="sr-Latn-C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09600" y="1219200"/>
            <a:ext cx="3505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343400" y="1447800"/>
            <a:ext cx="441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Ф</a:t>
            </a:r>
            <a:r>
              <a:rPr lang="ru-RU" sz="2400" b="1" dirty="0" smtClean="0">
                <a:solidFill>
                  <a:schemeClr val="accent3"/>
                </a:solidFill>
              </a:rPr>
              <a:t>рушка гора</a:t>
            </a:r>
            <a:r>
              <a:rPr lang="ru-RU" sz="2400" dirty="0" smtClean="0">
                <a:solidFill>
                  <a:schemeClr val="accent3"/>
                </a:solidFill>
              </a:rPr>
              <a:t> </a:t>
            </a:r>
            <a:r>
              <a:rPr lang="ru-RU" sz="2400" dirty="0" smtClean="0"/>
              <a:t>и  </a:t>
            </a:r>
            <a:r>
              <a:rPr lang="ru-RU" sz="2400" b="1" dirty="0" smtClean="0">
                <a:solidFill>
                  <a:srgbClr val="FF0000"/>
                </a:solidFill>
              </a:rPr>
              <a:t>В</a:t>
            </a:r>
            <a:r>
              <a:rPr lang="ru-RU" sz="2400" b="1" dirty="0" smtClean="0">
                <a:solidFill>
                  <a:schemeClr val="accent3"/>
                </a:solidFill>
              </a:rPr>
              <a:t>ршачки брег</a:t>
            </a:r>
            <a:r>
              <a:rPr lang="ru-RU" sz="2400" dirty="0" smtClean="0">
                <a:solidFill>
                  <a:schemeClr val="accent3"/>
                </a:solidFill>
              </a:rPr>
              <a:t> </a:t>
            </a:r>
            <a:r>
              <a:rPr lang="ru-RU" sz="2400" dirty="0" smtClean="0"/>
              <a:t>   </a:t>
            </a:r>
          </a:p>
          <a:p>
            <a:r>
              <a:rPr lang="ru-RU" sz="2400" dirty="0" smtClean="0"/>
              <a:t>  били су  некада  острва у </a:t>
            </a:r>
          </a:p>
          <a:p>
            <a:r>
              <a:rPr lang="ru-RU" sz="2400" dirty="0" smtClean="0"/>
              <a:t>  </a:t>
            </a:r>
            <a:r>
              <a:rPr lang="ru-RU" sz="2400" b="1" dirty="0" smtClean="0">
                <a:solidFill>
                  <a:srgbClr val="FF0000"/>
                </a:solidFill>
              </a:rPr>
              <a:t>П</a:t>
            </a:r>
            <a:r>
              <a:rPr lang="ru-RU" sz="2400" b="1" dirty="0" smtClean="0">
                <a:solidFill>
                  <a:srgbClr val="92D050"/>
                </a:solidFill>
              </a:rPr>
              <a:t>анонском  мору.</a:t>
            </a:r>
            <a:r>
              <a:rPr lang="ru-RU" sz="2400" dirty="0" smtClean="0">
                <a:solidFill>
                  <a:srgbClr val="92D050"/>
                </a:solidFill>
              </a:rPr>
              <a:t> </a:t>
            </a:r>
            <a:endParaRPr lang="ru-RU" sz="2400" dirty="0">
              <a:solidFill>
                <a:srgbClr val="92D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381000"/>
            <a:ext cx="7772400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C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Имена планина, река, мора, океана, језера</a:t>
            </a:r>
            <a:endParaRPr lang="en-US" sz="2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8" name="Picture 9" descr="Novi Sad,Dunav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3048000"/>
            <a:ext cx="3886200" cy="2743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F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9" name="Rectangle 8"/>
          <p:cNvSpPr/>
          <p:nvPr/>
        </p:nvSpPr>
        <p:spPr>
          <a:xfrm rot="10800000" flipV="1">
            <a:off x="5181599" y="4876800"/>
            <a:ext cx="2057399" cy="38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b="1" dirty="0" smtClean="0">
                <a:solidFill>
                  <a:srgbClr val="FF0000"/>
                </a:solidFill>
              </a:rPr>
              <a:t>Дунав</a:t>
            </a:r>
            <a:endParaRPr lang="sr-Latn-CS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1600" y="13716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FF0000"/>
                </a:solidFill>
              </a:rPr>
              <a:t>Фрушка гора</a:t>
            </a:r>
            <a:endParaRPr lang="sr-Latn-CS" b="1" dirty="0">
              <a:solidFill>
                <a:srgbClr val="FF0000"/>
              </a:solidFill>
            </a:endParaRPr>
          </a:p>
        </p:txBody>
      </p:sp>
      <p:pic>
        <p:nvPicPr>
          <p:cNvPr id="13" name="Content Placeholder 9" descr="007drava_u_dunav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1" y="3352800"/>
            <a:ext cx="3505200" cy="294050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4" name="Rectangle 13"/>
          <p:cNvSpPr/>
          <p:nvPr/>
        </p:nvSpPr>
        <p:spPr>
          <a:xfrm>
            <a:off x="685800" y="3276600"/>
            <a:ext cx="34290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b="1" dirty="0" smtClean="0">
                <a:solidFill>
                  <a:srgbClr val="FF0000"/>
                </a:solidFill>
              </a:rPr>
              <a:t>Ушће  Драве у Дунав</a:t>
            </a:r>
            <a:endParaRPr lang="sr-Latn-C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 rot="10800000" flipV="1">
            <a:off x="685800" y="4407946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chemeClr val="bg1"/>
                </a:solidFill>
              </a:rPr>
              <a:t>Обедска бара</a:t>
            </a:r>
          </a:p>
          <a:p>
            <a:endParaRPr lang="sr-Latn-CS" dirty="0">
              <a:solidFill>
                <a:schemeClr val="bg1"/>
              </a:solidFill>
            </a:endParaRPr>
          </a:p>
        </p:txBody>
      </p:sp>
      <p:pic>
        <p:nvPicPr>
          <p:cNvPr id="2050" name="Picture 547" descr="океа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1109936" flipH="1" flipV="1">
            <a:off x="564986" y="476240"/>
            <a:ext cx="3924300" cy="2571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Content Placeholder 3" descr="190809_10150199352526579_227154491578_8461554_5936280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661023">
            <a:off x="4994342" y="367568"/>
            <a:ext cx="3536198" cy="2515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551" descr="језер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861183">
            <a:off x="4565454" y="3255896"/>
            <a:ext cx="3886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62000" y="1371600"/>
            <a:ext cx="1799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Атлански океан</a:t>
            </a:r>
            <a:r>
              <a:rPr lang="sr-Latn-CS" b="1" dirty="0" smtClean="0"/>
              <a:t>.</a:t>
            </a:r>
            <a:endParaRPr lang="sr-Latn-CS" dirty="0"/>
          </a:p>
        </p:txBody>
      </p:sp>
      <p:sp>
        <p:nvSpPr>
          <p:cNvPr id="13" name="Rectangle 12"/>
          <p:cNvSpPr/>
          <p:nvPr/>
        </p:nvSpPr>
        <p:spPr>
          <a:xfrm rot="20609428">
            <a:off x="5306282" y="544573"/>
            <a:ext cx="1966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Јадранско море</a:t>
            </a:r>
            <a:r>
              <a:rPr lang="sr-Cyrl-CS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...</a:t>
            </a:r>
            <a:endParaRPr lang="sr-Latn-C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7" name="Picture 42" descr="bara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0170093" flipV="1">
            <a:off x="624351" y="3404720"/>
            <a:ext cx="3352800" cy="2979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Rectangle 17"/>
          <p:cNvSpPr/>
          <p:nvPr/>
        </p:nvSpPr>
        <p:spPr>
          <a:xfrm rot="21386585">
            <a:off x="995293" y="5867435"/>
            <a:ext cx="27831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Обедска   бара</a:t>
            </a:r>
            <a:endParaRPr lang="sr-Latn-C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00600" y="42672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Власинско језеро</a:t>
            </a:r>
            <a:endParaRPr lang="sr-Latn-CS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0" y="0"/>
            <a:ext cx="9144000" cy="990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sr-Cyrl-CS" sz="2000" b="1" dirty="0" smtClean="0">
                <a:solidFill>
                  <a:srgbClr val="FF0000"/>
                </a:solidFill>
                <a:latin typeface="+mn-lt"/>
              </a:rPr>
              <a:t>Копаоник </a:t>
            </a:r>
            <a:r>
              <a:rPr lang="sr-Cyrl-CS" sz="2000" dirty="0" smtClean="0">
                <a:latin typeface="+mn-lt"/>
              </a:rPr>
              <a:t>се налази у централном делу Србије. Планина </a:t>
            </a:r>
            <a:r>
              <a:rPr lang="sr-Cyrl-CS" sz="2000" b="1" dirty="0" smtClean="0">
                <a:solidFill>
                  <a:srgbClr val="FF0000"/>
                </a:solidFill>
                <a:latin typeface="+mn-lt"/>
              </a:rPr>
              <a:t>Тара</a:t>
            </a:r>
            <a:r>
              <a:rPr lang="sr-Cyrl-CS" sz="20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sr-Cyrl-CS" sz="2000" dirty="0" smtClean="0">
                <a:latin typeface="+mn-lt"/>
              </a:rPr>
              <a:t>се налази на западу Србије.</a:t>
            </a:r>
            <a:r>
              <a:rPr lang="sr-Cyrl-CS" sz="2000" b="1" dirty="0" smtClean="0">
                <a:solidFill>
                  <a:schemeClr val="accent6"/>
                </a:solidFill>
              </a:rPr>
              <a:t> </a:t>
            </a:r>
            <a:r>
              <a:rPr lang="sr-Cyrl-CS" sz="2000" b="1" dirty="0" smtClean="0">
                <a:solidFill>
                  <a:srgbClr val="FF0000"/>
                </a:solidFill>
              </a:rPr>
              <a:t>Шар планина </a:t>
            </a:r>
            <a:r>
              <a:rPr lang="sr-Cyrl-CS" sz="2000" dirty="0" smtClean="0"/>
              <a:t>налази се на југу Србије,на граници са Македонијом. </a:t>
            </a:r>
            <a:endParaRPr lang="sr-Latn-CS" sz="2000" dirty="0">
              <a:latin typeface="+mn-lt"/>
            </a:endParaRPr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752600"/>
            <a:ext cx="2381250" cy="1714500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22" y="1219200"/>
            <a:ext cx="2214578" cy="3404914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02410" y="1066800"/>
            <a:ext cx="3883991" cy="2743200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53245" y="4191000"/>
            <a:ext cx="3150381" cy="1981200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10800000" flipH="1" flipV="1">
            <a:off x="5029200" y="4038601"/>
            <a:ext cx="3886200" cy="2819399"/>
          </a:xfrm>
          <a:prstGeom prst="roundRect">
            <a:avLst>
              <a:gd name="adj" fmla="val 16667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Box 11"/>
          <p:cNvSpPr txBox="1"/>
          <p:nvPr/>
        </p:nvSpPr>
        <p:spPr>
          <a:xfrm rot="10377839" flipH="1" flipV="1">
            <a:off x="5326946" y="4315333"/>
            <a:ext cx="3575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FF0000"/>
                </a:solidFill>
              </a:rPr>
              <a:t>Шар планина</a:t>
            </a:r>
            <a:endParaRPr lang="sr-Latn-CS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0" y="11430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CS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Копаоник</a:t>
            </a:r>
            <a:endParaRPr lang="sr-Latn-CS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14333" y="3962400"/>
            <a:ext cx="3749660" cy="2895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B0F0"/>
            </a:solidFill>
          </a:ln>
          <a:effectLst>
            <a:glow rad="101600">
              <a:srgbClr val="00B0F0">
                <a:alpha val="60000"/>
              </a:srgbClr>
            </a:glow>
            <a:reflection blurRad="12700" stA="38000" endPos="28000" dist="5000" dir="5400000" sy="-100000" algn="bl" rotWithShape="0"/>
          </a:effectLst>
        </p:spPr>
      </p:pic>
      <p:sp>
        <p:nvSpPr>
          <p:cNvPr id="17" name="TextBox 16"/>
          <p:cNvSpPr txBox="1"/>
          <p:nvPr/>
        </p:nvSpPr>
        <p:spPr>
          <a:xfrm rot="10800000" flipV="1">
            <a:off x="381000" y="4009838"/>
            <a:ext cx="1168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FF0000"/>
                </a:solidFill>
              </a:rPr>
              <a:t>Тара</a:t>
            </a:r>
            <a:endParaRPr lang="sr-Latn-C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endParaRPr lang="sr-Latn-CS" dirty="0"/>
          </a:p>
        </p:txBody>
      </p:sp>
      <p:sp>
        <p:nvSpPr>
          <p:cNvPr id="8" name="Flowchart: Predefined Process 7"/>
          <p:cNvSpPr/>
          <p:nvPr/>
        </p:nvSpPr>
        <p:spPr>
          <a:xfrm>
            <a:off x="457200" y="2438400"/>
            <a:ext cx="8153400" cy="3962400"/>
          </a:xfrm>
          <a:prstGeom prst="flowChartPredefinedProcess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sr-Cyrl-CS" b="1" dirty="0" smtClean="0">
                <a:solidFill>
                  <a:srgbClr val="92D050"/>
                </a:solidFill>
              </a:rPr>
              <a:t> </a:t>
            </a:r>
            <a:r>
              <a:rPr lang="sr-Cyrl-CS" sz="2400" b="1" dirty="0" smtClean="0">
                <a:solidFill>
                  <a:srgbClr val="92D050"/>
                </a:solidFill>
              </a:rPr>
              <a:t>Великим словом пишу се </a:t>
            </a:r>
            <a:r>
              <a:rPr lang="sr-Cyrl-CS" sz="2400" b="1" dirty="0" smtClean="0">
                <a:solidFill>
                  <a:srgbClr val="FF0000"/>
                </a:solidFill>
              </a:rPr>
              <a:t>властита имена </a:t>
            </a:r>
            <a:r>
              <a:rPr lang="sr-Cyrl-CS" sz="2400" b="1" dirty="0" smtClean="0">
                <a:solidFill>
                  <a:schemeClr val="tx1"/>
                </a:solidFill>
              </a:rPr>
              <a:t>у</a:t>
            </a:r>
            <a:r>
              <a:rPr lang="sr-Cyrl-CS" sz="2400" b="1" dirty="0" smtClean="0"/>
              <a:t> </a:t>
            </a:r>
            <a:r>
              <a:rPr lang="sr-Cyrl-CS" sz="2400" b="1" dirty="0" smtClean="0">
                <a:solidFill>
                  <a:schemeClr val="tx1"/>
                </a:solidFill>
              </a:rPr>
              <a:t>називима планина,река,језера и мора.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Када назив планине, реке, мора или језера </a:t>
            </a:r>
            <a:r>
              <a:rPr lang="ru-RU" sz="2400" dirty="0" smtClean="0">
                <a:solidFill>
                  <a:srgbClr val="92D050"/>
                </a:solidFill>
              </a:rPr>
              <a:t>чини </a:t>
            </a:r>
            <a:r>
              <a:rPr lang="ru-RU" sz="2400" b="1" dirty="0" smtClean="0">
                <a:solidFill>
                  <a:srgbClr val="92D050"/>
                </a:solidFill>
              </a:rPr>
              <a:t> </a:t>
            </a:r>
            <a:r>
              <a:rPr lang="ru-RU" sz="2400" u="sng" dirty="0" smtClean="0">
                <a:solidFill>
                  <a:srgbClr val="FF0000"/>
                </a:solidFill>
              </a:rPr>
              <a:t>више речи</a:t>
            </a:r>
            <a:r>
              <a:rPr lang="ru-RU" sz="2400" b="1" dirty="0" smtClean="0">
                <a:solidFill>
                  <a:schemeClr val="tx1"/>
                </a:solidFill>
              </a:rPr>
              <a:t>,</a:t>
            </a:r>
            <a:r>
              <a:rPr lang="ru-RU" sz="2400" dirty="0" smtClean="0">
                <a:solidFill>
                  <a:schemeClr val="tx1"/>
                </a:solidFill>
              </a:rPr>
              <a:t>  ако је друга реч </a:t>
            </a:r>
            <a:r>
              <a:rPr lang="ru-RU" sz="2400" dirty="0" smtClean="0">
                <a:solidFill>
                  <a:srgbClr val="92D050"/>
                </a:solidFill>
              </a:rPr>
              <a:t>заједничка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92D050"/>
                </a:solidFill>
              </a:rPr>
              <a:t>именица</a:t>
            </a:r>
            <a:r>
              <a:rPr lang="ru-RU" sz="2400" dirty="0" smtClean="0">
                <a:solidFill>
                  <a:schemeClr val="tx1"/>
                </a:solidFill>
              </a:rPr>
              <a:t>, само </a:t>
            </a:r>
            <a:r>
              <a:rPr lang="ru-RU" sz="2400" dirty="0" smtClean="0">
                <a:solidFill>
                  <a:srgbClr val="FF0000"/>
                </a:solidFill>
              </a:rPr>
              <a:t>прва реч </a:t>
            </a:r>
            <a:r>
              <a:rPr lang="ru-RU" sz="2400" dirty="0" smtClean="0">
                <a:solidFill>
                  <a:schemeClr val="tx1"/>
                </a:solidFill>
              </a:rPr>
              <a:t>се пише </a:t>
            </a:r>
            <a:r>
              <a:rPr lang="ru-RU" sz="2400" b="1" dirty="0" smtClean="0">
                <a:solidFill>
                  <a:srgbClr val="FF0000"/>
                </a:solidFill>
              </a:rPr>
              <a:t>ВЕЛИКИМ СЛОВОМ</a:t>
            </a:r>
            <a:r>
              <a:rPr lang="ru-RU" sz="2400" dirty="0" smtClean="0">
                <a:solidFill>
                  <a:srgbClr val="FF0000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Ако је </a:t>
            </a:r>
            <a:r>
              <a:rPr lang="ru-RU" sz="2400" dirty="0" smtClean="0">
                <a:solidFill>
                  <a:srgbClr val="FF0000"/>
                </a:solidFill>
              </a:rPr>
              <a:t>друга реч </a:t>
            </a:r>
            <a:r>
              <a:rPr lang="ru-RU" sz="2400" dirty="0" smtClean="0">
                <a:solidFill>
                  <a:srgbClr val="92D050"/>
                </a:solidFill>
              </a:rPr>
              <a:t>властита именица, </a:t>
            </a:r>
            <a:r>
              <a:rPr lang="ru-RU" sz="2400" dirty="0" smtClean="0">
                <a:solidFill>
                  <a:schemeClr val="tx1"/>
                </a:solidFill>
              </a:rPr>
              <a:t>онда се обе речи пишу </a:t>
            </a:r>
            <a:r>
              <a:rPr lang="ru-RU" sz="2400" b="1" dirty="0" smtClean="0">
                <a:solidFill>
                  <a:srgbClr val="FF0000"/>
                </a:solidFill>
              </a:rPr>
              <a:t>ВЕЛИКИМ СЛОВОМ.</a:t>
            </a:r>
            <a:endParaRPr lang="sr-Latn-CS" sz="2400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133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sr-Cyrl-CS" sz="2400" b="1" dirty="0" smtClean="0">
                <a:solidFill>
                  <a:schemeClr val="accent6"/>
                </a:solidFill>
              </a:rPr>
              <a:t>                          Годинама </a:t>
            </a:r>
            <a:r>
              <a:rPr lang="sr-Cyrl-CS" sz="2400" b="1" dirty="0" smtClean="0">
                <a:solidFill>
                  <a:schemeClr val="accent6"/>
                </a:solidFill>
              </a:rPr>
              <a:t>летујем у </a:t>
            </a:r>
            <a:r>
              <a:rPr lang="sr-Cyrl-CS" sz="2400" b="1" dirty="0" smtClean="0">
                <a:solidFill>
                  <a:srgbClr val="FF0000"/>
                </a:solidFill>
              </a:rPr>
              <a:t>Ц</a:t>
            </a:r>
            <a:r>
              <a:rPr lang="sr-Cyrl-CS" sz="2400" b="1" dirty="0" smtClean="0">
                <a:solidFill>
                  <a:schemeClr val="accent6"/>
                </a:solidFill>
              </a:rPr>
              <a:t>рној </a:t>
            </a:r>
            <a:r>
              <a:rPr lang="sr-Cyrl-CS" sz="2400" b="1" dirty="0" smtClean="0">
                <a:solidFill>
                  <a:srgbClr val="FF0000"/>
                </a:solidFill>
              </a:rPr>
              <a:t>Г</a:t>
            </a:r>
            <a:r>
              <a:rPr lang="sr-Cyrl-CS" sz="2400" b="1" dirty="0" smtClean="0">
                <a:solidFill>
                  <a:schemeClr val="accent6"/>
                </a:solidFill>
              </a:rPr>
              <a:t>ори на </a:t>
            </a:r>
            <a:r>
              <a:rPr lang="sr-Cyrl-CS" sz="2400" b="1" dirty="0" smtClean="0">
                <a:solidFill>
                  <a:srgbClr val="FF0000"/>
                </a:solidFill>
              </a:rPr>
              <a:t>Ј</a:t>
            </a:r>
            <a:r>
              <a:rPr lang="sr-Cyrl-CS" sz="2400" b="1" dirty="0" smtClean="0">
                <a:solidFill>
                  <a:schemeClr val="accent6"/>
                </a:solidFill>
              </a:rPr>
              <a:t>адранском </a:t>
            </a:r>
            <a:r>
              <a:rPr lang="sr-Cyrl-CS" sz="2400" b="1" u="sng" dirty="0" smtClean="0">
                <a:solidFill>
                  <a:schemeClr val="accent6"/>
                </a:solidFill>
              </a:rPr>
              <a:t>м</a:t>
            </a:r>
            <a:r>
              <a:rPr lang="sr-Cyrl-CS" sz="2400" b="1" dirty="0" smtClean="0">
                <a:solidFill>
                  <a:schemeClr val="accent6"/>
                </a:solidFill>
              </a:rPr>
              <a:t>ору</a:t>
            </a:r>
            <a:r>
              <a:rPr lang="sr-Cyrl-CS" sz="2400" b="1" dirty="0" smtClean="0">
                <a:solidFill>
                  <a:schemeClr val="accent6"/>
                </a:solidFill>
              </a:rPr>
              <a:t>.</a:t>
            </a:r>
            <a:br>
              <a:rPr lang="sr-Cyrl-CS" sz="2400" b="1" dirty="0" smtClean="0">
                <a:solidFill>
                  <a:schemeClr val="accent6"/>
                </a:solidFill>
              </a:rPr>
            </a:br>
            <a:r>
              <a:rPr lang="sr-Cyrl-CS" sz="2400" b="1" dirty="0" smtClean="0">
                <a:solidFill>
                  <a:schemeClr val="accent6"/>
                </a:solidFill>
              </a:rPr>
              <a:t> </a:t>
            </a:r>
            <a:r>
              <a:rPr lang="sr-Cyrl-CS" sz="2400" b="1" dirty="0" smtClean="0">
                <a:solidFill>
                  <a:schemeClr val="accent6"/>
                </a:solidFill>
              </a:rPr>
              <a:t>                          Волела </a:t>
            </a:r>
            <a:r>
              <a:rPr lang="sr-Cyrl-CS" sz="2400" b="1" dirty="0" smtClean="0">
                <a:solidFill>
                  <a:schemeClr val="accent6"/>
                </a:solidFill>
              </a:rPr>
              <a:t>бих да ове године летујем у </a:t>
            </a:r>
            <a:r>
              <a:rPr lang="sr-Cyrl-CS" sz="2400" b="1" dirty="0" smtClean="0">
                <a:solidFill>
                  <a:srgbClr val="FF0000"/>
                </a:solidFill>
              </a:rPr>
              <a:t>Г</a:t>
            </a:r>
            <a:r>
              <a:rPr lang="sr-Cyrl-CS" sz="2400" b="1" dirty="0" smtClean="0">
                <a:solidFill>
                  <a:schemeClr val="accent6"/>
                </a:solidFill>
              </a:rPr>
              <a:t>рчкој на </a:t>
            </a:r>
            <a:r>
              <a:rPr lang="sr-Cyrl-CS" sz="2400" b="1" dirty="0" smtClean="0">
                <a:solidFill>
                  <a:schemeClr val="accent6"/>
                </a:solidFill>
              </a:rPr>
              <a:t/>
            </a:r>
            <a:br>
              <a:rPr lang="sr-Cyrl-CS" sz="2400" b="1" dirty="0" smtClean="0">
                <a:solidFill>
                  <a:schemeClr val="accent6"/>
                </a:solidFill>
              </a:rPr>
            </a:br>
            <a:r>
              <a:rPr lang="sr-Cyrl-CS" sz="2400" b="1" dirty="0" smtClean="0">
                <a:solidFill>
                  <a:schemeClr val="accent6"/>
                </a:solidFill>
              </a:rPr>
              <a:t> </a:t>
            </a:r>
            <a:r>
              <a:rPr lang="sr-Cyrl-CS" sz="2400" b="1" dirty="0" smtClean="0">
                <a:solidFill>
                  <a:schemeClr val="accent6"/>
                </a:solidFill>
              </a:rPr>
              <a:t>                          </a:t>
            </a:r>
            <a:r>
              <a:rPr lang="sr-Cyrl-CS" sz="2400" b="1" dirty="0" smtClean="0">
                <a:solidFill>
                  <a:srgbClr val="FF0000"/>
                </a:solidFill>
              </a:rPr>
              <a:t>Е</a:t>
            </a:r>
            <a:r>
              <a:rPr lang="sr-Cyrl-CS" sz="2400" b="1" dirty="0" smtClean="0">
                <a:solidFill>
                  <a:schemeClr val="accent6"/>
                </a:solidFill>
              </a:rPr>
              <a:t>гејском </a:t>
            </a:r>
            <a:r>
              <a:rPr lang="sr-Cyrl-CS" sz="2400" b="1" u="sng" dirty="0" smtClean="0">
                <a:solidFill>
                  <a:schemeClr val="accent6"/>
                </a:solidFill>
              </a:rPr>
              <a:t>м</a:t>
            </a:r>
            <a:r>
              <a:rPr lang="sr-Cyrl-CS" sz="2400" b="1" dirty="0" smtClean="0">
                <a:solidFill>
                  <a:schemeClr val="accent6"/>
                </a:solidFill>
              </a:rPr>
              <a:t>ору, а</a:t>
            </a:r>
            <a:r>
              <a:rPr lang="sr-Cyrl-CS" sz="2400" b="1" dirty="0" smtClean="0">
                <a:solidFill>
                  <a:schemeClr val="accent6"/>
                </a:solidFill>
              </a:rPr>
              <a:t> </a:t>
            </a:r>
            <a:r>
              <a:rPr lang="sr-Cyrl-CS" sz="2400" b="1" dirty="0" smtClean="0">
                <a:solidFill>
                  <a:schemeClr val="accent6"/>
                </a:solidFill>
              </a:rPr>
              <a:t>могла бих да обиђем</a:t>
            </a:r>
            <a:r>
              <a:rPr lang="sr-Cyrl-CS" sz="2400" b="1" dirty="0" smtClean="0">
                <a:solidFill>
                  <a:schemeClr val="accent6"/>
                </a:solidFill>
              </a:rPr>
              <a:t> и </a:t>
            </a:r>
            <a:r>
              <a:rPr lang="sr-Cyrl-CS" sz="2400" b="1" dirty="0" smtClean="0">
                <a:solidFill>
                  <a:srgbClr val="FF0000"/>
                </a:solidFill>
              </a:rPr>
              <a:t>С</a:t>
            </a:r>
            <a:r>
              <a:rPr lang="sr-Cyrl-CS" sz="2400" b="1" dirty="0" smtClean="0">
                <a:solidFill>
                  <a:schemeClr val="accent6"/>
                </a:solidFill>
              </a:rPr>
              <a:t>кадарско </a:t>
            </a:r>
            <a:r>
              <a:rPr lang="sr-Cyrl-CS" sz="2400" b="1" dirty="0" smtClean="0">
                <a:solidFill>
                  <a:schemeClr val="accent6"/>
                </a:solidFill>
              </a:rPr>
              <a:t>  </a:t>
            </a:r>
            <a:br>
              <a:rPr lang="sr-Cyrl-CS" sz="2400" b="1" dirty="0" smtClean="0">
                <a:solidFill>
                  <a:schemeClr val="accent6"/>
                </a:solidFill>
              </a:rPr>
            </a:br>
            <a:r>
              <a:rPr lang="sr-Cyrl-CS" sz="2400" b="1" dirty="0" smtClean="0">
                <a:solidFill>
                  <a:schemeClr val="accent6"/>
                </a:solidFill>
              </a:rPr>
              <a:t> </a:t>
            </a:r>
            <a:r>
              <a:rPr lang="sr-Cyrl-CS" sz="2400" b="1" dirty="0" smtClean="0">
                <a:solidFill>
                  <a:schemeClr val="accent6"/>
                </a:solidFill>
              </a:rPr>
              <a:t>                          </a:t>
            </a:r>
            <a:r>
              <a:rPr lang="sr-Cyrl-CS" sz="2400" b="1" u="sng" dirty="0" smtClean="0">
                <a:solidFill>
                  <a:schemeClr val="accent6"/>
                </a:solidFill>
              </a:rPr>
              <a:t>ј</a:t>
            </a:r>
            <a:r>
              <a:rPr lang="sr-Cyrl-CS" sz="2400" b="1" dirty="0" smtClean="0">
                <a:solidFill>
                  <a:schemeClr val="accent6"/>
                </a:solidFill>
              </a:rPr>
              <a:t>езеро</a:t>
            </a:r>
            <a:r>
              <a:rPr lang="sr-Cyrl-CS" sz="2400" b="1" dirty="0" smtClean="0">
                <a:solidFill>
                  <a:schemeClr val="accent6"/>
                </a:solidFill>
              </a:rPr>
              <a:t>.</a:t>
            </a:r>
            <a:br>
              <a:rPr lang="sr-Cyrl-CS" sz="2400" b="1" dirty="0" smtClean="0">
                <a:solidFill>
                  <a:schemeClr val="accent6"/>
                </a:solidFill>
              </a:rPr>
            </a:br>
            <a:r>
              <a:rPr lang="sr-Cyrl-CS" sz="2400" b="1" dirty="0" smtClean="0">
                <a:solidFill>
                  <a:schemeClr val="accent6"/>
                </a:solidFill>
              </a:rPr>
              <a:t>                           </a:t>
            </a:r>
            <a:r>
              <a:rPr lang="sr-Cyrl-CS" sz="2400" b="1" dirty="0" smtClean="0">
                <a:solidFill>
                  <a:srgbClr val="FF0000"/>
                </a:solidFill>
              </a:rPr>
              <a:t>В</a:t>
            </a:r>
            <a:r>
              <a:rPr lang="sr-Cyrl-CS" sz="2400" b="1" dirty="0" smtClean="0">
                <a:solidFill>
                  <a:schemeClr val="accent6"/>
                </a:solidFill>
              </a:rPr>
              <a:t>елика </a:t>
            </a:r>
            <a:r>
              <a:rPr lang="sr-Cyrl-CS" sz="2400" b="1" dirty="0" smtClean="0">
                <a:solidFill>
                  <a:srgbClr val="FF0000"/>
                </a:solidFill>
              </a:rPr>
              <a:t>М</a:t>
            </a:r>
            <a:r>
              <a:rPr lang="sr-Cyrl-CS" sz="2400" b="1" dirty="0" smtClean="0">
                <a:solidFill>
                  <a:schemeClr val="accent6"/>
                </a:solidFill>
              </a:rPr>
              <a:t>орава је наша највећа домаћа река.</a:t>
            </a:r>
            <a:endParaRPr lang="sr-Latn-CS" sz="2400" dirty="0"/>
          </a:p>
        </p:txBody>
      </p:sp>
      <p:sp>
        <p:nvSpPr>
          <p:cNvPr id="14" name="Sun 13"/>
          <p:cNvSpPr/>
          <p:nvPr/>
        </p:nvSpPr>
        <p:spPr>
          <a:xfrm>
            <a:off x="533400" y="228600"/>
            <a:ext cx="1295400" cy="106680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020762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sz="2800" dirty="0" smtClean="0"/>
              <a:t>                </a:t>
            </a:r>
            <a:r>
              <a:rPr lang="sr-Cyrl-CS" sz="2800" b="1" dirty="0" smtClean="0"/>
              <a:t>Рад у пару или мањој групи</a:t>
            </a:r>
            <a:endParaRPr lang="sr-Latn-CS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304800" y="1676400"/>
            <a:ext cx="4343400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r-Cyrl-CS" sz="2400" b="1" dirty="0" smtClean="0">
                <a:solidFill>
                  <a:schemeClr val="accent6"/>
                </a:solidFill>
              </a:rPr>
              <a:t>Одредимо </a:t>
            </a:r>
            <a:r>
              <a:rPr lang="sr-Cyrl-CS" sz="2400" b="1" dirty="0" smtClean="0">
                <a:solidFill>
                  <a:schemeClr val="accent6"/>
                </a:solidFill>
              </a:rPr>
              <a:t>географски положај следећих објеката:</a:t>
            </a:r>
            <a:endParaRPr lang="sr-Latn-CS" sz="2400" b="1" dirty="0">
              <a:solidFill>
                <a:schemeClr val="accent6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25146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sr-Cyrl-CS" b="1" dirty="0" smtClean="0"/>
              <a:t>1</a:t>
            </a:r>
            <a:r>
              <a:rPr lang="sr-Cyrl-CS" b="1" dirty="0" smtClean="0">
                <a:solidFill>
                  <a:schemeClr val="accent6">
                    <a:lumMod val="50000"/>
                  </a:schemeClr>
                </a:solidFill>
              </a:rPr>
              <a:t>.Фрушка гора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000" y="2895600"/>
            <a:ext cx="1219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sr-Cyrl-CS" b="1" dirty="0" smtClean="0"/>
              <a:t>2.</a:t>
            </a:r>
            <a:r>
              <a:rPr lang="sr-Cyrl-CS" b="1" dirty="0" smtClean="0">
                <a:solidFill>
                  <a:schemeClr val="accent6">
                    <a:lumMod val="50000"/>
                  </a:schemeClr>
                </a:solidFill>
              </a:rPr>
              <a:t>Тара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3276600"/>
            <a:ext cx="175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sr-Cyrl-CS" b="1" dirty="0" smtClean="0"/>
              <a:t>3.</a:t>
            </a:r>
            <a:r>
              <a:rPr lang="sr-Cyrl-CS" b="1" dirty="0" smtClean="0">
                <a:solidFill>
                  <a:schemeClr val="accent6">
                    <a:lumMod val="50000"/>
                  </a:schemeClr>
                </a:solidFill>
              </a:rPr>
              <a:t>Копаоник</a:t>
            </a:r>
          </a:p>
        </p:txBody>
      </p:sp>
      <p:pic>
        <p:nvPicPr>
          <p:cNvPr id="6145" name="Picture 1" descr="C:\Documents and Settings\Administrator\Desktop\New Image 12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04800"/>
            <a:ext cx="1524000" cy="942258"/>
          </a:xfrm>
          <a:prstGeom prst="rect">
            <a:avLst/>
          </a:prstGeom>
          <a:noFill/>
        </p:spPr>
      </p:pic>
      <p:pic>
        <p:nvPicPr>
          <p:cNvPr id="2050" name="Picture 2" descr="srbija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87811" y="1676400"/>
            <a:ext cx="3130778" cy="444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81000" y="3581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/>
              <a:t>4.</a:t>
            </a:r>
            <a:r>
              <a:rPr lang="sr-Cyrl-C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Дунав</a:t>
            </a:r>
            <a:endParaRPr lang="sr-Latn-C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38862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/>
              <a:t>5.</a:t>
            </a:r>
            <a:r>
              <a:rPr lang="sr-Cyrl-C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Велика Морава</a:t>
            </a:r>
            <a:endParaRPr lang="sr-Latn-C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41910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/>
              <a:t>6. </a:t>
            </a:r>
            <a:r>
              <a:rPr lang="sr-Cyrl-C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Тиса</a:t>
            </a:r>
            <a:endParaRPr lang="sr-Latn-C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44958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/>
              <a:t>7. </a:t>
            </a:r>
            <a:r>
              <a:rPr lang="sr-Cyrl-CS" b="1" dirty="0" smtClean="0">
                <a:solidFill>
                  <a:schemeClr val="accent3">
                    <a:lumMod val="75000"/>
                  </a:schemeClr>
                </a:solidFill>
              </a:rPr>
              <a:t>Палићко језеро</a:t>
            </a:r>
            <a:endParaRPr lang="sr-Latn-C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" y="48006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/>
              <a:t>8. </a:t>
            </a:r>
            <a:r>
              <a:rPr lang="sr-Cyrl-CS" b="1" dirty="0" smtClean="0">
                <a:solidFill>
                  <a:schemeClr val="accent3">
                    <a:lumMod val="75000"/>
                  </a:schemeClr>
                </a:solidFill>
              </a:rPr>
              <a:t>Обедска бара</a:t>
            </a:r>
            <a:endParaRPr lang="sr-Latn-C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5181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/>
              <a:t>9. </a:t>
            </a:r>
            <a:r>
              <a:rPr lang="sr-Cyrl-CS" b="1" dirty="0" smtClean="0">
                <a:solidFill>
                  <a:srgbClr val="FF0000"/>
                </a:solidFill>
              </a:rPr>
              <a:t>Нови Сад</a:t>
            </a:r>
            <a:endParaRPr lang="sr-Latn-CS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800" y="5486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/>
              <a:t>10. </a:t>
            </a:r>
            <a:r>
              <a:rPr lang="sr-Cyrl-CS" b="1" dirty="0" smtClean="0">
                <a:solidFill>
                  <a:srgbClr val="FF0000"/>
                </a:solidFill>
              </a:rPr>
              <a:t>Београд</a:t>
            </a:r>
            <a:endParaRPr lang="sr-Latn-C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0"/>
            <a:ext cx="6934200" cy="6096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r-Cyrl-CS" sz="3200" b="1" dirty="0" smtClean="0">
                <a:solidFill>
                  <a:schemeClr val="accent6">
                    <a:lumMod val="75000"/>
                  </a:schemeClr>
                </a:solidFill>
              </a:rPr>
              <a:t>Стигли смо и до краја...</a:t>
            </a:r>
            <a:endParaRPr lang="sr-Latn-C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990601" y="1905000"/>
            <a:ext cx="1752599" cy="2196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ctangle 15"/>
          <p:cNvSpPr/>
          <p:nvPr/>
        </p:nvSpPr>
        <p:spPr>
          <a:xfrm>
            <a:off x="3124200" y="1447800"/>
            <a:ext cx="49530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6"/>
                </a:solidFill>
              </a:rPr>
              <a:t>Да поновимо: </a:t>
            </a:r>
          </a:p>
          <a:p>
            <a:endParaRPr lang="ru-RU" sz="2000" b="1" dirty="0" smtClean="0">
              <a:solidFill>
                <a:schemeClr val="accent6"/>
              </a:solidFill>
            </a:endParaRPr>
          </a:p>
          <a:p>
            <a:r>
              <a:rPr lang="ru-RU" sz="2000" b="1" dirty="0" smtClean="0">
                <a:solidFill>
                  <a:schemeClr val="accent3"/>
                </a:solidFill>
              </a:rPr>
              <a:t>Имена вишечланих географских назива</a:t>
            </a:r>
            <a:r>
              <a:rPr lang="ru-RU" sz="2000" b="1" dirty="0" smtClean="0"/>
              <a:t>  </a:t>
            </a:r>
            <a:r>
              <a:rPr lang="ru-RU" sz="2000" b="1" dirty="0" smtClean="0">
                <a:solidFill>
                  <a:schemeClr val="accent3"/>
                </a:solidFill>
              </a:rPr>
              <a:t>пишу се увек </a:t>
            </a:r>
            <a:r>
              <a:rPr lang="ru-RU" sz="2000" b="1" dirty="0" smtClean="0">
                <a:solidFill>
                  <a:srgbClr val="FFC000"/>
                </a:solidFill>
              </a:rPr>
              <a:t>ВЕЛИКИМ ПОЧЕТНИМ СЛОВОМ.</a:t>
            </a:r>
            <a:r>
              <a:rPr lang="ru-RU" sz="2000" dirty="0" smtClean="0">
                <a:solidFill>
                  <a:srgbClr val="FFC000"/>
                </a:solidFill>
              </a:rPr>
              <a:t> </a:t>
            </a:r>
          </a:p>
          <a:p>
            <a:r>
              <a:rPr lang="ru-RU" sz="2000" dirty="0" smtClean="0"/>
              <a:t>  </a:t>
            </a:r>
          </a:p>
          <a:p>
            <a:r>
              <a:rPr lang="ru-RU" sz="2000" b="1" dirty="0" smtClean="0">
                <a:solidFill>
                  <a:schemeClr val="accent3"/>
                </a:solidFill>
              </a:rPr>
              <a:t>Ако се у писању налазе</a:t>
            </a:r>
            <a:r>
              <a:rPr lang="ru-RU" sz="2000" dirty="0" smtClean="0">
                <a:solidFill>
                  <a:schemeClr val="accent3"/>
                </a:solidFill>
              </a:rPr>
              <a:t> </a:t>
            </a:r>
            <a:r>
              <a:rPr lang="ru-RU" sz="2000" b="1" dirty="0" smtClean="0">
                <a:solidFill>
                  <a:schemeClr val="accent3"/>
                </a:solidFill>
              </a:rPr>
              <a:t>две речи од којих је друга</a:t>
            </a:r>
            <a:r>
              <a:rPr lang="ru-RU" sz="2000" dirty="0" smtClean="0">
                <a:solidFill>
                  <a:schemeClr val="accent3"/>
                </a:solidFill>
              </a:rPr>
              <a:t> </a:t>
            </a:r>
            <a:r>
              <a:rPr lang="ru-RU" sz="2000" b="1" dirty="0" smtClean="0">
                <a:solidFill>
                  <a:schemeClr val="accent3"/>
                </a:solidFill>
              </a:rPr>
              <a:t>заједничка</a:t>
            </a:r>
            <a:r>
              <a:rPr lang="ru-RU" sz="2000" dirty="0" smtClean="0">
                <a:solidFill>
                  <a:schemeClr val="accent3"/>
                </a:solidFill>
              </a:rPr>
              <a:t> </a:t>
            </a:r>
            <a:r>
              <a:rPr lang="ru-RU" sz="2000" b="1" dirty="0" smtClean="0">
                <a:solidFill>
                  <a:schemeClr val="accent3"/>
                </a:solidFill>
              </a:rPr>
              <a:t>именица,</a:t>
            </a:r>
            <a:r>
              <a:rPr lang="ru-RU" sz="2000" dirty="0" smtClean="0">
                <a:solidFill>
                  <a:schemeClr val="accent3"/>
                </a:solidFill>
              </a:rPr>
              <a:t> тада се </a:t>
            </a:r>
            <a:r>
              <a:rPr lang="ru-RU" sz="2000" b="1" dirty="0" smtClean="0">
                <a:solidFill>
                  <a:schemeClr val="accent3"/>
                </a:solidFill>
              </a:rPr>
              <a:t>само </a:t>
            </a:r>
            <a:r>
              <a:rPr lang="ru-RU" sz="2000" b="1" dirty="0" smtClean="0">
                <a:solidFill>
                  <a:srgbClr val="FFC000"/>
                </a:solidFill>
              </a:rPr>
              <a:t>ПРВА</a:t>
            </a:r>
            <a:r>
              <a:rPr lang="ru-RU" sz="2000" dirty="0" smtClean="0">
                <a:solidFill>
                  <a:srgbClr val="FFC000"/>
                </a:solidFill>
              </a:rPr>
              <a:t> </a:t>
            </a:r>
            <a:r>
              <a:rPr lang="ru-RU" sz="2000" b="1" dirty="0" smtClean="0">
                <a:solidFill>
                  <a:srgbClr val="FFC000"/>
                </a:solidFill>
              </a:rPr>
              <a:t>РЕЧ</a:t>
            </a:r>
            <a:r>
              <a:rPr lang="ru-RU" sz="2000" dirty="0" smtClean="0">
                <a:solidFill>
                  <a:srgbClr val="FFC000"/>
                </a:solidFill>
              </a:rPr>
              <a:t> </a:t>
            </a:r>
            <a:r>
              <a:rPr lang="ru-RU" sz="2000" dirty="0" smtClean="0">
                <a:solidFill>
                  <a:schemeClr val="accent3"/>
                </a:solidFill>
              </a:rPr>
              <a:t>пише</a:t>
            </a:r>
            <a:r>
              <a:rPr lang="ru-RU" sz="2000" dirty="0" smtClean="0">
                <a:solidFill>
                  <a:srgbClr val="FFC000"/>
                </a:solidFill>
              </a:rPr>
              <a:t> </a:t>
            </a:r>
            <a:r>
              <a:rPr lang="ru-RU" sz="2000" b="1" dirty="0" smtClean="0">
                <a:solidFill>
                  <a:srgbClr val="FFC000"/>
                </a:solidFill>
              </a:rPr>
              <a:t>ВЕЛИКИМ</a:t>
            </a:r>
            <a:r>
              <a:rPr lang="ru-RU" sz="2000" dirty="0" smtClean="0">
                <a:solidFill>
                  <a:srgbClr val="FFC000"/>
                </a:solidFill>
              </a:rPr>
              <a:t> </a:t>
            </a:r>
            <a:r>
              <a:rPr lang="ru-RU" sz="2000" b="1" dirty="0" smtClean="0">
                <a:solidFill>
                  <a:srgbClr val="FFC000"/>
                </a:solidFill>
              </a:rPr>
              <a:t>почетним словом. </a:t>
            </a:r>
          </a:p>
          <a:p>
            <a:r>
              <a:rPr lang="ru-RU" sz="2000" dirty="0" smtClean="0">
                <a:solidFill>
                  <a:srgbClr val="FFC000"/>
                </a:solidFill>
              </a:rPr>
              <a:t>  </a:t>
            </a:r>
          </a:p>
          <a:p>
            <a:r>
              <a:rPr lang="ru-RU" sz="2000" b="1" dirty="0" smtClean="0">
                <a:solidFill>
                  <a:schemeClr val="accent3"/>
                </a:solidFill>
              </a:rPr>
              <a:t>Ако се у писању налазе две речи од којих је друга</a:t>
            </a:r>
            <a:r>
              <a:rPr lang="ru-RU" sz="2000" dirty="0" smtClean="0">
                <a:solidFill>
                  <a:schemeClr val="accent3"/>
                </a:solidFill>
              </a:rPr>
              <a:t> </a:t>
            </a:r>
            <a:r>
              <a:rPr lang="ru-RU" sz="2000" b="1" dirty="0" smtClean="0">
                <a:solidFill>
                  <a:schemeClr val="accent3"/>
                </a:solidFill>
              </a:rPr>
              <a:t>властита</a:t>
            </a:r>
            <a:r>
              <a:rPr lang="ru-RU" sz="2000" dirty="0" smtClean="0">
                <a:solidFill>
                  <a:schemeClr val="accent3"/>
                </a:solidFill>
              </a:rPr>
              <a:t> </a:t>
            </a:r>
            <a:r>
              <a:rPr lang="ru-RU" sz="2000" b="1" dirty="0" smtClean="0">
                <a:solidFill>
                  <a:schemeClr val="accent3"/>
                </a:solidFill>
              </a:rPr>
              <a:t>именица</a:t>
            </a:r>
            <a:r>
              <a:rPr lang="ru-RU" sz="2000" dirty="0" smtClean="0">
                <a:solidFill>
                  <a:schemeClr val="accent3"/>
                </a:solidFill>
              </a:rPr>
              <a:t>, онда се </a:t>
            </a:r>
            <a:r>
              <a:rPr lang="ru-RU" sz="2000" b="1" dirty="0" smtClean="0">
                <a:solidFill>
                  <a:srgbClr val="FFC000"/>
                </a:solidFill>
              </a:rPr>
              <a:t>ОБЕ РЕЧИ</a:t>
            </a:r>
            <a:r>
              <a:rPr lang="ru-RU" sz="2000" dirty="0" smtClean="0">
                <a:solidFill>
                  <a:srgbClr val="FFC000"/>
                </a:solidFill>
              </a:rPr>
              <a:t> </a:t>
            </a:r>
            <a:r>
              <a:rPr lang="ru-RU" sz="2000" dirty="0" smtClean="0">
                <a:solidFill>
                  <a:schemeClr val="accent3"/>
                </a:solidFill>
              </a:rPr>
              <a:t>пишу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FFC000"/>
                </a:solidFill>
              </a:rPr>
              <a:t>ВЕЛИКИМ почетним словом. </a:t>
            </a:r>
          </a:p>
          <a:p>
            <a:endParaRPr lang="ru-RU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uiExpand="1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57200" y="1066800"/>
            <a:ext cx="7620000" cy="5509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sr-Cyrl-CS" sz="1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Дате речи напиши правилно: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нови сад     </a:t>
            </a:r>
            <a:r>
              <a:rPr lang="sr-Cyrl-CS" sz="1600" b="1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sr-Cyrl-CS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         </a:t>
            </a:r>
            <a:r>
              <a:rPr lang="sr-Cyrl-CS" sz="1600" b="1" u="sng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_________________</a:t>
            </a:r>
            <a:r>
              <a:rPr kumimoji="0" lang="sr-Cyrl-CS" sz="1600" b="1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       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фрушка гора      </a:t>
            </a:r>
            <a:r>
              <a:rPr kumimoji="0" lang="sr-Cyrl-C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________________</a:t>
            </a: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бачка паланка </a:t>
            </a:r>
            <a:r>
              <a:rPr kumimoji="0" lang="sr-Cyrl-C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lang="sr-Cyrl-CS" sz="1600" b="1" u="sng" baseline="0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_________________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        бачки јарак </a:t>
            </a:r>
            <a:r>
              <a:rPr kumimoji="0" lang="sr-Cyrl-C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________________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Cyrl-C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   </a:t>
            </a:r>
            <a:r>
              <a:rPr lang="sr-Cyrl-CS" sz="16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јадранско море</a:t>
            </a:r>
            <a:r>
              <a:rPr lang="sr-Cyrl-C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  </a:t>
            </a:r>
            <a:r>
              <a:rPr lang="sr-Cyrl-CS" sz="1600" b="1" u="sng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_________________</a:t>
            </a:r>
            <a:r>
              <a:rPr lang="sr-Cyrl-CS" sz="1600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       палићко</a:t>
            </a:r>
            <a:r>
              <a:rPr kumimoji="0" lang="sr-Cyrl-C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језеро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lang="sr-Cyrl-CS" sz="16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  </a:t>
            </a:r>
            <a:r>
              <a:rPr lang="sr-Cyrl-CS" sz="1600" b="1" u="sng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________________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2. Правилно препиши следеће реченице: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а) стева је зимовао на старој планини.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____________________________________________</a:t>
            </a:r>
            <a:endParaRPr kumimoji="0" lang="sr-Latn-CS" sz="1600" b="1" i="0" u="sng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б) велику мораву чине јужна и западна морава.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____________________________________________</a:t>
            </a:r>
            <a:endParaRPr kumimoji="0" lang="sr-Latn-CS" sz="1600" b="1" i="0" u="sng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в) посетили смо царску бару.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</a:t>
            </a:r>
            <a:r>
              <a:rPr lang="sr-Cyrl-CS" sz="1600" b="1" u="sng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________________________________________</a:t>
            </a:r>
            <a:r>
              <a:rPr kumimoji="0" lang="sr-Cyrl-CS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____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3. Правилно препиши текст у свеску, водећи рачуна о великом слову.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Cyrl-CS" sz="1600" b="1" dirty="0" smtClean="0">
              <a:solidFill>
                <a:schemeClr val="accent6">
                  <a:lumMod val="75000"/>
                </a:schemeClr>
              </a:solidFill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1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слађанин стриц је возач камиона. веома често путује. крене из новог сада па 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преко фрушке горе стигне до руме. пут га даље води преко бање ковиљаче, 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малог зворника и бајине баште до таре. када му посао дозволи оде и до новог 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бечеја, банатског новог села и беле цркве. 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</a:t>
            </a:r>
            <a:endParaRPr kumimoji="0" lang="sr-Cyrl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7" name="Content Placeholder 3" descr="clip_image00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257180" flipV="1">
            <a:off x="7312620" y="-258686"/>
            <a:ext cx="1699275" cy="18146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57400" y="228600"/>
            <a:ext cx="43434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CS" sz="2400" dirty="0" smtClean="0">
                <a:solidFill>
                  <a:schemeClr val="accent6">
                    <a:lumMod val="75000"/>
                  </a:schemeClr>
                </a:solidFill>
              </a:rPr>
              <a:t>             </a:t>
            </a:r>
            <a:r>
              <a:rPr lang="sr-Cyrl-CS" sz="2400" b="1" dirty="0" smtClean="0">
                <a:solidFill>
                  <a:schemeClr val="accent6">
                    <a:lumMod val="75000"/>
                  </a:schemeClr>
                </a:solidFill>
              </a:rPr>
              <a:t>Покажи шта знаш</a:t>
            </a:r>
            <a:endParaRPr lang="sr-Latn-C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nimBg="1"/>
      <p:bldP spid="102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57200" y="1066800"/>
            <a:ext cx="7620000" cy="5509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sr-Cyrl-CS" sz="1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Дате речи напиши правилно: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нови сад     </a:t>
            </a:r>
            <a:r>
              <a:rPr lang="sr-Cyrl-CS" sz="1600" b="1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sr-Cyrl-CS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         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Н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ови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ад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__     </a:t>
            </a:r>
            <a:r>
              <a:rPr kumimoji="0" lang="sr-Cyrl-CS" sz="1600" b="1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                 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фрушка гора      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Ф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рушка гора</a:t>
            </a:r>
            <a:r>
              <a:rPr kumimoji="0" lang="sr-Cyrl-CS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____</a:t>
            </a: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бачка паланка </a:t>
            </a:r>
            <a:r>
              <a:rPr kumimoji="0" lang="sr-Cyrl-C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Б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ачка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аланка__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            бачки јарак </a:t>
            </a:r>
            <a:r>
              <a:rPr kumimoji="0" lang="sr-Cyrl-C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Б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ачки  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Ј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арак___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Cyrl-C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   </a:t>
            </a:r>
            <a:r>
              <a:rPr lang="sr-Cyrl-CS" sz="16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јадранско море</a:t>
            </a:r>
            <a:r>
              <a:rPr lang="sr-Cyrl-C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  </a:t>
            </a:r>
            <a:r>
              <a:rPr lang="sr-Cyrl-CS" sz="1600" b="1" u="sng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Ј</a:t>
            </a:r>
            <a:r>
              <a:rPr lang="sr-Cyrl-CS" sz="1600" b="1" u="sng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адранско  море</a:t>
            </a:r>
            <a:r>
              <a:rPr lang="sr-Cyrl-CS" sz="1600" u="sng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__</a:t>
            </a:r>
            <a:r>
              <a:rPr lang="sr-Cyrl-CS" sz="1600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       палићко</a:t>
            </a:r>
            <a:r>
              <a:rPr kumimoji="0" lang="sr-Cyrl-C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језеро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алићко  језеро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2. Правилно препиши следеће реченице: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а)   стева је зимовао на старој планини.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тева је зимовао на 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тарој  планини .</a:t>
            </a:r>
            <a:endParaRPr kumimoji="0" lang="sr-Latn-CS" sz="16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б) велику  мораву  чине  јужна и западна  морава.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</a:t>
            </a:r>
            <a:r>
              <a:rPr lang="sr-Cyrl-CS" sz="1600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sr-Cyrl-CS" sz="1600" b="1" u="sng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В</a:t>
            </a:r>
            <a:r>
              <a:rPr lang="sr-Cyrl-CS" sz="1600" b="1" u="sng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елику  </a:t>
            </a:r>
            <a:r>
              <a:rPr lang="sr-Cyrl-CS" sz="1600" b="1" u="sng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М</a:t>
            </a:r>
            <a:r>
              <a:rPr lang="sr-Cyrl-CS" sz="1600" b="1" u="sng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ораву  чине  </a:t>
            </a:r>
            <a:r>
              <a:rPr lang="sr-Cyrl-CS" sz="1600" b="1" u="sng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Ј</a:t>
            </a:r>
            <a:r>
              <a:rPr lang="sr-Cyrl-CS" sz="1600" b="1" u="sng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ужна и </a:t>
            </a:r>
            <a:r>
              <a:rPr lang="sr-Cyrl-CS" sz="1600" b="1" u="sng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З</a:t>
            </a:r>
            <a:r>
              <a:rPr lang="sr-Cyrl-CS" sz="1600" b="1" u="sng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ападна  </a:t>
            </a:r>
            <a:r>
              <a:rPr lang="sr-Cyrl-CS" sz="1600" b="1" u="sng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М</a:t>
            </a:r>
            <a:r>
              <a:rPr lang="sr-Cyrl-CS" sz="1600" b="1" u="sng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орава  .</a:t>
            </a:r>
            <a:endParaRPr kumimoji="0" lang="sr-Latn-CS" sz="1600" b="1" i="0" u="sng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в) посетили смо царску бару.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осетили смо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Ц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арску бару._</a:t>
            </a:r>
            <a:r>
              <a:rPr kumimoji="0" lang="sr-Cyrl-CS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____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3. Правилно препиши текст у свеске, водећи рачуна о великом слову.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Cyrl-CS" sz="1600" b="1" dirty="0" smtClean="0">
              <a:solidFill>
                <a:schemeClr val="accent6">
                  <a:lumMod val="75000"/>
                </a:schemeClr>
              </a:solidFill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1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lang="sr-Cyrl-CS" sz="1600" b="1" u="sng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лађанин стриц је возач камиона.  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В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еома често путује. 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К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рене из </a:t>
            </a:r>
            <a:r>
              <a:rPr kumimoji="0" lang="sr-Cyrl-C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Н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овог </a:t>
            </a:r>
            <a:r>
              <a:rPr lang="sr-Cyrl-CS" sz="1600" b="1" u="sng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ада па 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преко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Ф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рушке горе стигне до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уме. </a:t>
            </a:r>
            <a:r>
              <a:rPr kumimoji="0" lang="sr-Cyrl-C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ут га даље води преко </a:t>
            </a:r>
            <a:r>
              <a:rPr kumimoji="0" lang="sr-Cyrl-C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16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Б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ање </a:t>
            </a:r>
            <a:r>
              <a:rPr lang="sr-Cyrl-CS" sz="16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sr-Cyrl-CS" sz="1600" b="1" u="sng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К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овиљаче, </a:t>
            </a: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М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алог </a:t>
            </a:r>
            <a:r>
              <a:rPr lang="sr-Cyrl-CS" sz="1600" b="1" u="sng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З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ворника и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Б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ајине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Б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аште  до 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аре.  </a:t>
            </a:r>
            <a:r>
              <a:rPr lang="sr-Cyrl-CS" sz="1600" b="1" u="sng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К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ада му посао дозволи оде и до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16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Н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овог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Б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ечеја, 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Б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анатског 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Н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овог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Се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ла  и  </a:t>
            </a:r>
            <a:r>
              <a:rPr lang="sr-Cyrl-CS" sz="1600" b="1" u="sng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Б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еле </a:t>
            </a:r>
            <a:r>
              <a:rPr kumimoji="0" lang="sr-Cyrl-C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Ц</a:t>
            </a:r>
            <a:r>
              <a:rPr kumimoji="0" lang="sr-Cyrl-C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ркве.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7" name="Content Placeholder 3" descr="clip_image00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257180" flipV="1">
            <a:off x="7312620" y="-258686"/>
            <a:ext cx="1699275" cy="18146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57400" y="1"/>
            <a:ext cx="43434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CS" sz="2400" dirty="0" smtClean="0">
                <a:solidFill>
                  <a:schemeClr val="accent6">
                    <a:lumMod val="75000"/>
                  </a:schemeClr>
                </a:solidFill>
              </a:rPr>
              <a:t>             </a:t>
            </a:r>
            <a:r>
              <a:rPr lang="sr-Cyrl-CS" sz="2400" b="1" dirty="0" smtClean="0">
                <a:solidFill>
                  <a:schemeClr val="accent6">
                    <a:lumMod val="75000"/>
                  </a:schemeClr>
                </a:solidFill>
              </a:rPr>
              <a:t>Покажи шта знаш -           </a:t>
            </a:r>
          </a:p>
          <a:p>
            <a:r>
              <a:rPr lang="sr-Cyrl-CS" sz="2400" b="1" dirty="0" smtClean="0">
                <a:solidFill>
                  <a:schemeClr val="accent6">
                    <a:lumMod val="75000"/>
                  </a:schemeClr>
                </a:solidFill>
              </a:rPr>
              <a:t>                 </a:t>
            </a:r>
            <a:r>
              <a:rPr lang="sr-Cyrl-CS" sz="2400" b="1" dirty="0" smtClean="0">
                <a:solidFill>
                  <a:srgbClr val="FF0000"/>
                </a:solidFill>
              </a:rPr>
              <a:t>ОДГОВОРИ</a:t>
            </a:r>
            <a:endParaRPr lang="sr-Latn-C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2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2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2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1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10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10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10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10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10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3" dur="500"/>
                                        <p:tgtEl>
                                          <p:spTgt spid="10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102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9" dur="500"/>
                                        <p:tgtEl>
                                          <p:spTgt spid="102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102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102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118" dur="500"/>
                                        <p:tgtEl>
                                          <p:spTgt spid="102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102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4" dur="500"/>
                                        <p:tgtEl>
                                          <p:spTgt spid="10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1026" grpId="0" uiExpand="1" build="allAtOnce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sr-Cyrl-CS" dirty="0" smtClean="0"/>
              <a:t>Задатак  за излазак из учионице</a:t>
            </a:r>
            <a:endParaRPr lang="sr-Latn-C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r-Cyrl-CS" sz="2800" dirty="0" smtClean="0"/>
              <a:t>Попуни </a:t>
            </a:r>
            <a:r>
              <a:rPr lang="sr-Cyrl-CS" sz="2800" dirty="0" smtClean="0">
                <a:solidFill>
                  <a:srgbClr val="0070C0"/>
                </a:solidFill>
              </a:rPr>
              <a:t>евалуциони листић</a:t>
            </a:r>
            <a:r>
              <a:rPr lang="sr-Cyrl-CS" sz="2800" dirty="0" smtClean="0"/>
              <a:t>,  предај учитељици, а она ће ти дати папирић на којем се налази задатак.</a:t>
            </a:r>
          </a:p>
          <a:p>
            <a:r>
              <a:rPr lang="sr-Cyrl-CS" sz="2800" b="1" dirty="0" smtClean="0">
                <a:solidFill>
                  <a:srgbClr val="7030A0"/>
                </a:solidFill>
              </a:rPr>
              <a:t>Игра –  КИНЕСКЕ  ПОРОДИЦЕ</a:t>
            </a:r>
          </a:p>
          <a:p>
            <a:pPr>
              <a:buNone/>
            </a:pPr>
            <a:r>
              <a:rPr lang="sr-Cyrl-CS" sz="2800" dirty="0" smtClean="0"/>
              <a:t> </a:t>
            </a:r>
            <a:r>
              <a:rPr lang="sr-Cyrl-CS" sz="2400" dirty="0" smtClean="0"/>
              <a:t> Добићеш цедуљицу на којој пише једно  кинеско презиме.</a:t>
            </a:r>
          </a:p>
          <a:p>
            <a:pPr>
              <a:buNone/>
            </a:pPr>
            <a:r>
              <a:rPr lang="sr-Cyrl-CS" sz="2400" dirty="0" smtClean="0"/>
              <a:t>Прочитај шта пише и не показуј другима. </a:t>
            </a:r>
          </a:p>
          <a:p>
            <a:pPr>
              <a:buNone/>
            </a:pPr>
            <a:r>
              <a:rPr lang="sr-Cyrl-CS" sz="2400" b="1" dirty="0" smtClean="0">
                <a:solidFill>
                  <a:srgbClr val="0070C0"/>
                </a:solidFill>
              </a:rPr>
              <a:t>Задатак је следећи:</a:t>
            </a:r>
          </a:p>
          <a:p>
            <a:pPr>
              <a:buNone/>
            </a:pPr>
            <a:r>
              <a:rPr lang="sr-Cyrl-CS" sz="2400" dirty="0" smtClean="0">
                <a:solidFill>
                  <a:srgbClr val="C00000"/>
                </a:solidFill>
              </a:rPr>
              <a:t>Сви припадате некој породици и изгубили сте остале чланове на пијаци у Пекингу. Идете пијацом и узвикујете презиме.</a:t>
            </a:r>
          </a:p>
          <a:p>
            <a:pPr>
              <a:buNone/>
            </a:pPr>
            <a:r>
              <a:rPr lang="sr-Cyrl-CS" sz="2400" dirty="0" smtClean="0">
                <a:solidFill>
                  <a:srgbClr val="C00000"/>
                </a:solidFill>
              </a:rPr>
              <a:t>    Када нађете све своје чланове, загрлите се и скачете од среће и одлазите кући (тј, из учионице).</a:t>
            </a:r>
            <a:endParaRPr lang="sr-Latn-C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6278562"/>
          </a:xfr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sr-Latn-CS" sz="3200" dirty="0"/>
          </a:p>
        </p:txBody>
      </p:sp>
      <p:pic>
        <p:nvPicPr>
          <p:cNvPr id="3073" name="Picture 1" descr="prijatelji.6p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3287" y="2819400"/>
            <a:ext cx="5054314" cy="3505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Smiley Face 3"/>
          <p:cNvSpPr/>
          <p:nvPr/>
        </p:nvSpPr>
        <p:spPr>
          <a:xfrm>
            <a:off x="304800" y="685800"/>
            <a:ext cx="1676400" cy="16764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6" name="Heart 5"/>
          <p:cNvSpPr/>
          <p:nvPr/>
        </p:nvSpPr>
        <p:spPr>
          <a:xfrm>
            <a:off x="7086600" y="1143000"/>
            <a:ext cx="1752600" cy="15240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7" name="Rectangle 6"/>
          <p:cNvSpPr/>
          <p:nvPr/>
        </p:nvSpPr>
        <p:spPr>
          <a:xfrm>
            <a:off x="2438400" y="457200"/>
            <a:ext cx="4419600" cy="144655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C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Ћинг </a:t>
            </a:r>
            <a:r>
              <a:rPr lang="sr-Cyrl-C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sr-Cyrl-C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Ћанг</a:t>
            </a:r>
            <a:r>
              <a:rPr lang="sr-Cyrl-C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sr-Cyrl-C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Ћунг</a:t>
            </a:r>
            <a:r>
              <a:rPr lang="sr-Cyrl-C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sr-Cyrl-C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</a:rPr>
              <a:t>Ћенг</a:t>
            </a:r>
            <a:endParaRPr lang="en-US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92D050"/>
              </a:solidFill>
              <a:effectLst/>
            </a:endParaRPr>
          </a:p>
        </p:txBody>
      </p:sp>
    </p:spTree>
  </p:cSld>
  <p:clrMapOvr>
    <a:masterClrMapping/>
  </p:clrMapOvr>
  <p:transition>
    <p:wheel spokes="3"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1684</TotalTime>
  <Words>1181</Words>
  <Application>Microsoft Office PowerPoint</Application>
  <PresentationFormat>On-screen Show (4:3)</PresentationFormat>
  <Paragraphs>156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Завршни рад Софија  Радојчин</vt:lpstr>
      <vt:lpstr>Сценарио   часа</vt:lpstr>
      <vt:lpstr>                Да поновимо ...</vt:lpstr>
      <vt:lpstr>Slide 4</vt:lpstr>
      <vt:lpstr>Slide 5</vt:lpstr>
      <vt:lpstr>ВЛАСТИТА   ИМЕНА НАСЕЉА</vt:lpstr>
      <vt:lpstr>Slide 7</vt:lpstr>
      <vt:lpstr>Slide 8</vt:lpstr>
      <vt:lpstr>Slide 9</vt:lpstr>
      <vt:lpstr>Копаоник се налази у централном делу Србије. Планина Тара се налази на западу Србије. Шар планина налази се на југу Србије,на граници са Македонијом. </vt:lpstr>
      <vt:lpstr>                          Годинама летујем у Црној Гори на Јадранском мору.                            Волела бих да ове године летујем у Грчкој на                             Егејском мору, а могла бих да обиђем и Скадарско                               језеро.                            Велика Морава је наша највећа домаћа река.</vt:lpstr>
      <vt:lpstr>                Рад у пару или мањој групи</vt:lpstr>
      <vt:lpstr>Стигли смо и до краја...</vt:lpstr>
      <vt:lpstr>Slide 14</vt:lpstr>
      <vt:lpstr>Slide 15</vt:lpstr>
      <vt:lpstr>Задатак  за излазак из учионице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Sofija</dc:creator>
  <cp:lastModifiedBy>Sofija</cp:lastModifiedBy>
  <cp:revision>137</cp:revision>
  <dcterms:created xsi:type="dcterms:W3CDTF">2012-02-06T17:18:06Z</dcterms:created>
  <dcterms:modified xsi:type="dcterms:W3CDTF">2012-02-12T11:10:13Z</dcterms:modified>
</cp:coreProperties>
</file>