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8B0C6-C7FC-4DC4-A2ED-BFDF9C37ACDD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0EFCD-D0B3-4787-9DDB-F6EE55123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9AE98-4005-4071-B535-2B3A539DBF7B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E74DB-0648-4523-A72D-41E39F854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841CE-1A42-4B38-86AB-40CB6AF76A1D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CB383-4E8B-4379-8434-E68C07F35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EF48-AF47-49AE-A421-7D7CEB2D2B44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44932-AE1A-4091-BB7E-70755EC302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F705F-FDAF-4258-9EAA-001EFF843FD9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8D644-9C94-4540-BC0D-BB7FC8F59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09CF5-1727-42F1-BB2D-A9D93F2FF55D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1851C-CCC2-440D-A93C-B23EC679B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B0168-C572-4C39-A4DF-815F81D034A9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4B620-A6B5-4755-834C-B5278E521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D5F62-3D6E-44ED-8E44-2745305455D0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900CA-0483-41E6-A0A8-DCEE5135C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C167D-C855-48F0-AF8D-682FE55792CC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5AD55-2760-4D56-84E9-F5F480790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C6DD-B64D-448F-B3CA-C64D3A1D84D2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D9982-BB99-4BB3-8C93-7E3718FE2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DF1C6-DDDA-463C-805F-A0619F5C0FA5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D7FB0-8AA6-4451-8826-7AAF13A63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54FEAE-E21B-4593-AB52-DA1492BCBAC2}" type="datetimeFigureOut">
              <a:rPr lang="en-US"/>
              <a:pPr>
                <a:defRPr/>
              </a:pPr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E54BB1-80EB-4213-89C9-7937816D94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1" r:id="rId7"/>
    <p:sldLayoutId id="2147483670" r:id="rId8"/>
    <p:sldLayoutId id="2147483678" r:id="rId9"/>
    <p:sldLayoutId id="2147483669" r:id="rId10"/>
    <p:sldLayoutId id="214748366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8963"/>
            <a:ext cx="6400800" cy="1295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УПРАВНИ И НЕУПРАВНИ ГОВОР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828800"/>
          </a:xfrm>
        </p:spPr>
        <p:txBody>
          <a:bodyPr rtlCol="0"/>
          <a:lstStyle/>
          <a:p>
            <a:pPr algn="r" fontAlgn="auto">
              <a:spcAft>
                <a:spcPts val="0"/>
              </a:spcAft>
              <a:defRPr/>
            </a:pPr>
            <a:endParaRPr lang="sr-Cyrl-RS" dirty="0" smtClean="0"/>
          </a:p>
          <a:p>
            <a:pPr algn="r" fontAlgn="auto">
              <a:spcAft>
                <a:spcPts val="0"/>
              </a:spcAft>
              <a:defRPr/>
            </a:pPr>
            <a:r>
              <a:rPr lang="sr-Cyrl-RS" dirty="0" smtClean="0"/>
              <a:t>Милошево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sr-Cyrl-RS" dirty="0" smtClean="0"/>
              <a:t>Четврти разред</a:t>
            </a:r>
          </a:p>
          <a:p>
            <a:pPr algn="r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ПРВИ МОДЕЛ</a:t>
            </a:r>
            <a:endParaRPr lang="en-US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7467600" cy="3048000"/>
          </a:xfrm>
        </p:spPr>
        <p:txBody>
          <a:bodyPr/>
          <a:lstStyle/>
          <a:p>
            <a:pPr indent="0">
              <a:buFont typeface="Wingdings" pitchFamily="2" charset="2"/>
              <a:buNone/>
            </a:pPr>
            <a:r>
              <a:rPr lang="en-US" sz="3000" smtClean="0">
                <a:latin typeface="Constantia" pitchFamily="18" charset="0"/>
              </a:rPr>
              <a:t>Марко је ракао то нисам урадио намерно</a:t>
            </a:r>
            <a:endParaRPr lang="en-US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ПРВИ МОДЕЛ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7467600" cy="3048000"/>
          </a:xfrm>
        </p:spPr>
        <p:txBody>
          <a:bodyPr rtlCol="0">
            <a:normAutofit fontScale="92500"/>
          </a:bodyPr>
          <a:lstStyle/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Cyrl-RS" sz="3000" dirty="0" smtClean="0"/>
              <a:t>Марко је рекао: „То нисам учинио намерно!“</a:t>
            </a:r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914400" y="3200400"/>
            <a:ext cx="2133600" cy="990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3200" b="1" dirty="0">
                <a:solidFill>
                  <a:srgbClr val="0070C0"/>
                </a:solidFill>
              </a:rPr>
              <a:t>Пишчеве речи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Rounded Rectangular Callout 4"/>
          <p:cNvSpPr>
            <a:spLocks noChangeArrowheads="1"/>
          </p:cNvSpPr>
          <p:nvPr/>
        </p:nvSpPr>
        <p:spPr bwMode="auto">
          <a:xfrm>
            <a:off x="4038600" y="3162300"/>
            <a:ext cx="4038600" cy="1066800"/>
          </a:xfrm>
          <a:prstGeom prst="wedgeRoundRectCallout">
            <a:avLst>
              <a:gd name="adj1" fmla="val -21935"/>
              <a:gd name="adj2" fmla="val 62500"/>
              <a:gd name="adj3" fmla="val 16667"/>
            </a:avLst>
          </a:prstGeom>
          <a:solidFill>
            <a:srgbClr val="AEAFA9"/>
          </a:solidFill>
          <a:ln w="10795" algn="ctr">
            <a:solidFill>
              <a:srgbClr val="7F807B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5400" b="1" dirty="0">
                <a:solidFill>
                  <a:srgbClr val="FF0000"/>
                </a:solidFill>
                <a:latin typeface="+mn-lt"/>
                <a:cs typeface="+mn-cs"/>
              </a:rPr>
              <a:t>„</a:t>
            </a:r>
            <a:r>
              <a:rPr lang="sr-Cyrl-RS" sz="3200" b="1" dirty="0">
                <a:solidFill>
                  <a:srgbClr val="FF0000"/>
                </a:solidFill>
                <a:latin typeface="+mn-lt"/>
                <a:cs typeface="+mn-cs"/>
              </a:rPr>
              <a:t>Управни говор</a:t>
            </a:r>
            <a:r>
              <a:rPr lang="sr-Cyrl-RS" sz="5400" b="1" dirty="0">
                <a:solidFill>
                  <a:srgbClr val="FF0000"/>
                </a:solidFill>
                <a:latin typeface="+mn-lt"/>
                <a:cs typeface="+mn-cs"/>
              </a:rPr>
              <a:t>“</a:t>
            </a:r>
            <a:endParaRPr lang="en-US" sz="5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200400" y="3200400"/>
            <a:ext cx="457200" cy="11430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843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9600" dirty="0">
                <a:solidFill>
                  <a:srgbClr val="00B050"/>
                </a:solidFill>
              </a:rPr>
              <a:t>:</a:t>
            </a:r>
            <a:endParaRPr lang="en-US" sz="9600" dirty="0">
              <a:solidFill>
                <a:srgbClr val="00B05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5334000"/>
            <a:ext cx="2286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10000" y="5334000"/>
            <a:ext cx="403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ДРУГИ МОДЕЛ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7620000" cy="3048000"/>
          </a:xfrm>
        </p:spPr>
        <p:txBody>
          <a:bodyPr rtlCol="0">
            <a:normAutofit fontScale="92500"/>
          </a:bodyPr>
          <a:lstStyle/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Cyrl-RS" sz="3000" dirty="0" smtClean="0"/>
              <a:t>„То нисам учинио намерно!“, рекао је Марко.</a:t>
            </a:r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5829300" y="3241675"/>
            <a:ext cx="2133600" cy="990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3200" b="1" dirty="0">
                <a:solidFill>
                  <a:srgbClr val="0070C0"/>
                </a:solidFill>
              </a:rPr>
              <a:t>пишчеве речи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Rounded Rectangular Callout 4"/>
          <p:cNvSpPr>
            <a:spLocks noChangeArrowheads="1"/>
          </p:cNvSpPr>
          <p:nvPr/>
        </p:nvSpPr>
        <p:spPr bwMode="auto">
          <a:xfrm>
            <a:off x="908050" y="3241675"/>
            <a:ext cx="4044950" cy="1066800"/>
          </a:xfrm>
          <a:prstGeom prst="wedgeRoundRectCallout">
            <a:avLst>
              <a:gd name="adj1" fmla="val -21977"/>
              <a:gd name="adj2" fmla="val 62500"/>
              <a:gd name="adj3" fmla="val 16667"/>
            </a:avLst>
          </a:prstGeom>
          <a:solidFill>
            <a:srgbClr val="AEAFA9"/>
          </a:solidFill>
          <a:ln w="10795" algn="ctr">
            <a:solidFill>
              <a:srgbClr val="7F807B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5400" b="1" dirty="0">
                <a:solidFill>
                  <a:srgbClr val="FF0000"/>
                </a:solidFill>
                <a:latin typeface="+mn-lt"/>
                <a:cs typeface="+mn-cs"/>
              </a:rPr>
              <a:t>„</a:t>
            </a:r>
            <a:r>
              <a:rPr lang="sr-Cyrl-RS" sz="3200" b="1" dirty="0">
                <a:solidFill>
                  <a:srgbClr val="FF0000"/>
                </a:solidFill>
                <a:latin typeface="+mn-lt"/>
                <a:cs typeface="+mn-cs"/>
              </a:rPr>
              <a:t>Управни говор</a:t>
            </a:r>
            <a:r>
              <a:rPr lang="sr-Cyrl-RS" sz="5400" b="1" dirty="0">
                <a:solidFill>
                  <a:srgbClr val="FF0000"/>
                </a:solidFill>
                <a:latin typeface="+mn-lt"/>
                <a:cs typeface="+mn-cs"/>
              </a:rPr>
              <a:t>“</a:t>
            </a:r>
            <a:endParaRPr lang="en-US" sz="5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5105400" y="3241675"/>
            <a:ext cx="457200" cy="11430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843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9600" dirty="0">
                <a:solidFill>
                  <a:srgbClr val="00B050"/>
                </a:solidFill>
              </a:rPr>
              <a:t>,</a:t>
            </a:r>
            <a:endParaRPr lang="en-US" sz="9600" dirty="0">
              <a:solidFill>
                <a:srgbClr val="00B05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29300" y="5319713"/>
            <a:ext cx="2286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66800" y="5348288"/>
            <a:ext cx="403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ТРЕЋИ МОДЕЛ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0"/>
            <a:ext cx="7467600" cy="3048000"/>
          </a:xfrm>
        </p:spPr>
        <p:txBody>
          <a:bodyPr rtlCol="0">
            <a:normAutofit fontScale="85000" lnSpcReduction="10000"/>
          </a:bodyPr>
          <a:lstStyle/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sr-Cyrl-RS" sz="3000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Cyrl-RS" sz="3000" dirty="0"/>
              <a:t>„То </a:t>
            </a:r>
            <a:r>
              <a:rPr lang="sr-Cyrl-RS" sz="3000" dirty="0" smtClean="0"/>
              <a:t>нисам“,  Марко </a:t>
            </a:r>
            <a:r>
              <a:rPr lang="sr-Cyrl-RS" sz="3000" smtClean="0"/>
              <a:t>је рекао</a:t>
            </a:r>
            <a:r>
              <a:rPr lang="sr-Cyrl-RS" sz="3000" dirty="0" smtClean="0"/>
              <a:t>, „ учинио намерно!“</a:t>
            </a:r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3584575" y="3200400"/>
            <a:ext cx="1752600" cy="990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3200" b="1" dirty="0">
                <a:solidFill>
                  <a:srgbClr val="0070C0"/>
                </a:solidFill>
              </a:rPr>
              <a:t>п</a:t>
            </a:r>
            <a:r>
              <a:rPr lang="sr-Cyrl-RS" sz="3200" b="1" dirty="0">
                <a:solidFill>
                  <a:srgbClr val="0070C0"/>
                </a:solidFill>
              </a:rPr>
              <a:t>ишч. речи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943600" y="3162300"/>
            <a:ext cx="2743200" cy="1066800"/>
          </a:xfrm>
          <a:prstGeom prst="wedgeRoundRect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5400" b="1" dirty="0">
                <a:solidFill>
                  <a:srgbClr val="FF0000"/>
                </a:solidFill>
              </a:rPr>
              <a:t>„</a:t>
            </a:r>
            <a:r>
              <a:rPr lang="sr-Cyrl-RS" sz="3200" b="1" dirty="0">
                <a:solidFill>
                  <a:srgbClr val="FF0000"/>
                </a:solidFill>
              </a:rPr>
              <a:t>Упр. </a:t>
            </a:r>
            <a:r>
              <a:rPr lang="sr-Cyrl-RS" sz="3200" b="1" dirty="0">
                <a:solidFill>
                  <a:srgbClr val="FF0000"/>
                </a:solidFill>
              </a:rPr>
              <a:t>г</a:t>
            </a:r>
            <a:r>
              <a:rPr lang="sr-Cyrl-RS" sz="3200" b="1" dirty="0">
                <a:solidFill>
                  <a:srgbClr val="FF0000"/>
                </a:solidFill>
              </a:rPr>
              <a:t>ов.</a:t>
            </a:r>
            <a:r>
              <a:rPr lang="sr-Cyrl-RS" sz="5400" b="1" dirty="0">
                <a:solidFill>
                  <a:srgbClr val="FF0000"/>
                </a:solidFill>
              </a:rPr>
              <a:t>“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5372100" y="3200400"/>
            <a:ext cx="457200" cy="11430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843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9600" dirty="0">
                <a:solidFill>
                  <a:srgbClr val="00B050"/>
                </a:solidFill>
              </a:rPr>
              <a:t>,</a:t>
            </a:r>
            <a:endParaRPr lang="en-US" sz="9600" dirty="0">
              <a:solidFill>
                <a:srgbClr val="00B05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743200" y="5334000"/>
            <a:ext cx="228600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86400" y="5334000"/>
            <a:ext cx="2362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3238"/>
            <a:ext cx="3109913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own Arrow Callout 10"/>
          <p:cNvSpPr/>
          <p:nvPr/>
        </p:nvSpPr>
        <p:spPr>
          <a:xfrm>
            <a:off x="3036888" y="3200400"/>
            <a:ext cx="457200" cy="11430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843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RS" sz="9600" dirty="0">
                <a:solidFill>
                  <a:srgbClr val="00B050"/>
                </a:solidFill>
              </a:rPr>
              <a:t>,</a:t>
            </a:r>
            <a:endParaRPr lang="en-US" sz="9600" dirty="0">
              <a:solidFill>
                <a:srgbClr val="00B05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114425" y="5334000"/>
            <a:ext cx="13335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НЕУПРАВНИ ГОВОР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r>
              <a:rPr lang="en-US" sz="3600" smtClean="0">
                <a:latin typeface="Constantia" pitchFamily="18" charset="0"/>
              </a:rPr>
              <a:t>Марко је рекао </a:t>
            </a:r>
            <a:r>
              <a:rPr lang="en-US" sz="3600" b="1" smtClean="0">
                <a:solidFill>
                  <a:srgbClr val="00B050"/>
                </a:solidFill>
                <a:latin typeface="Constantia" pitchFamily="18" charset="0"/>
              </a:rPr>
              <a:t>да</a:t>
            </a:r>
            <a:r>
              <a:rPr lang="en-US" sz="3600" smtClean="0">
                <a:latin typeface="Constantia" pitchFamily="18" charset="0"/>
              </a:rPr>
              <a:t> то </a:t>
            </a:r>
            <a:r>
              <a:rPr lang="en-US" sz="3600" u="sng" smtClean="0">
                <a:latin typeface="Constantia" pitchFamily="18" charset="0"/>
              </a:rPr>
              <a:t>није</a:t>
            </a:r>
            <a:r>
              <a:rPr lang="en-US" sz="3600" smtClean="0">
                <a:latin typeface="Constantia" pitchFamily="18" charset="0"/>
              </a:rPr>
              <a:t> учинио намерно.</a:t>
            </a:r>
          </a:p>
          <a:p>
            <a:r>
              <a:rPr lang="en-US" sz="3600" smtClean="0">
                <a:latin typeface="Constantia" pitchFamily="18" charset="0"/>
              </a:rPr>
              <a:t>Марко је рекао </a:t>
            </a:r>
            <a:r>
              <a:rPr lang="en-US" sz="3600" b="1" smtClean="0">
                <a:solidFill>
                  <a:srgbClr val="00B050"/>
                </a:solidFill>
                <a:latin typeface="Constantia" pitchFamily="18" charset="0"/>
              </a:rPr>
              <a:t>како</a:t>
            </a:r>
            <a:r>
              <a:rPr lang="en-US" sz="3600" smtClean="0">
                <a:latin typeface="Constantia" pitchFamily="18" charset="0"/>
              </a:rPr>
              <a:t> то </a:t>
            </a:r>
            <a:r>
              <a:rPr lang="en-US" sz="3600" u="sng" smtClean="0">
                <a:latin typeface="Constantia" pitchFamily="18" charset="0"/>
              </a:rPr>
              <a:t>није</a:t>
            </a:r>
            <a:r>
              <a:rPr lang="en-US" sz="3600" smtClean="0">
                <a:latin typeface="Constantia" pitchFamily="18" charset="0"/>
              </a:rPr>
              <a:t> учинио намерно.</a:t>
            </a: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42</TotalTime>
  <Words>73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Garamond</vt:lpstr>
      <vt:lpstr>Arial</vt:lpstr>
      <vt:lpstr>Wingdings</vt:lpstr>
      <vt:lpstr>Calibri</vt:lpstr>
      <vt:lpstr>Constantia</vt:lpstr>
      <vt:lpstr>Couture</vt:lpstr>
      <vt:lpstr>Couture</vt:lpstr>
      <vt:lpstr>Couture</vt:lpstr>
      <vt:lpstr>Couture</vt:lpstr>
      <vt:lpstr>Couture</vt:lpstr>
      <vt:lpstr>Couture</vt:lpstr>
      <vt:lpstr>Couture</vt:lpstr>
      <vt:lpstr>Couture</vt:lpstr>
      <vt:lpstr>УПРАВНИ И НЕУПРАВНИ ГОВОР</vt:lpstr>
      <vt:lpstr>ПРВИ МОДЕЛ</vt:lpstr>
      <vt:lpstr>ПРВИ МОДЕЛ</vt:lpstr>
      <vt:lpstr>ДРУГИ МОДЕЛ</vt:lpstr>
      <vt:lpstr>ТРЕЋИ МОДЕЛ</vt:lpstr>
      <vt:lpstr>НЕУПРАВНИ ГОВОР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УПРАВНИ И НЕУПРАВНИ ГОВОР</dc:title>
  <dc:creator>Korisnik</dc:creator>
  <cp:lastModifiedBy>Ica</cp:lastModifiedBy>
  <cp:revision>7</cp:revision>
  <dcterms:created xsi:type="dcterms:W3CDTF">2006-08-16T00:00:00Z</dcterms:created>
  <dcterms:modified xsi:type="dcterms:W3CDTF">2012-12-17T11:43:06Z</dcterms:modified>
</cp:coreProperties>
</file>