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4" r:id="rId3"/>
    <p:sldId id="285" r:id="rId4"/>
    <p:sldId id="286" r:id="rId5"/>
    <p:sldId id="299" r:id="rId6"/>
    <p:sldId id="300" r:id="rId7"/>
    <p:sldId id="287" r:id="rId8"/>
    <p:sldId id="291" r:id="rId9"/>
    <p:sldId id="292" r:id="rId10"/>
    <p:sldId id="294" r:id="rId11"/>
    <p:sldId id="295" r:id="rId12"/>
    <p:sldId id="305" r:id="rId13"/>
    <p:sldId id="289" r:id="rId14"/>
    <p:sldId id="296" r:id="rId15"/>
    <p:sldId id="297" r:id="rId16"/>
    <p:sldId id="298" r:id="rId17"/>
    <p:sldId id="302" r:id="rId18"/>
    <p:sldId id="301" r:id="rId19"/>
    <p:sldId id="30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25" autoAdjust="0"/>
    <p:restoredTop sz="96875" autoAdjust="0"/>
  </p:normalViewPr>
  <p:slideViewPr>
    <p:cSldViewPr>
      <p:cViewPr varScale="1">
        <p:scale>
          <a:sx n="103" d="100"/>
          <a:sy n="103" d="100"/>
        </p:scale>
        <p:origin x="-1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DYj-42MbuGw"/>
  <ax:ocxPr ax:name="Src" ax:value="http://www.youtube.com/v/DYj-42MbuGw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25DXMYhxH30"/>
  <ax:ocxPr ax:name="Src" ax:value="http://www.youtube.com/v/25DXMYhxH30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BB8C717-609F-4ADB-AEE7-0F8DB74BDAFF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F2C7510-08BB-4A8E-9E10-2955A98B5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4B9105E-4C8B-41BE-BB9E-C97162FF5263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96193C1-6D43-41AB-A66F-8D427ACD0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7BAECC-6004-48E1-88D3-DDCC56724DE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A1840C-793A-4D83-851B-2C12C400585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0B1C47-7330-4A45-B9D4-4B48C4FC848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B67C8-AAFB-485E-AE79-5E9D7BD5AD4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3A7354-7110-49D8-AAA0-1776B8068CD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992C58-15D5-43D3-9955-BDDE797F762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15661D-86C3-4B59-8695-11C554494C2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5ED7D4-8BC5-46BA-B8F3-E24B17F45C5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D66136-202F-4A7F-BE1E-84B1510C876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FBAAC8-1F7B-47A9-9010-E271161D788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106387-FCED-472B-B914-E8D85A41F7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65F040-A591-4C52-B8D4-6F61E6DE70A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6945D2-6DED-4FA2-B9CD-B9A30EA040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DBE9F0-C29C-4663-BCF1-3015DE7CC74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801DD4-9D33-49F5-A2A1-9592C3D7F5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8F1BDC-2289-45CE-AEFA-35DAF84350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B10CAC-A394-46B1-844D-A92CA24EF7C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4803AD-D929-4501-9D8B-79D16F15E65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CDF390-AD27-4DF8-8A0E-0BA872CB4E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DAA207-DF81-4CA4-8632-2E5C05F54D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3A1DA394-7EF8-401A-816B-A92DEA986A7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1DE7B239-56A3-4516-BEF0-4D35C992E984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06FA03-0E25-472A-A07D-0B54838F2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9D8F5539-7654-4C95-ABC9-047A1C24F2C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89B916-1927-4A36-B0F4-54D84FCD2E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86AE2-B954-464E-BB36-D04BCC81D4A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9EB8-68B6-4017-BE1E-1661D467DB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51DC1-12C6-48B5-8B59-FD7FFCD6751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1A1B-1A12-411B-9709-7743C0F1B5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9C78E-AC6D-4FA2-98BF-1EDBFF7FF94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5757D-A931-4F69-B8D7-30D3B91A7A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03310-9C7D-45AD-8771-672FE5680DC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99B71-8102-4813-B9B6-8133526387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6BC38-85A9-44D9-87D6-35A13E4C76A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4D2E5-FA5A-4FE1-9CEF-672325DE60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91E91-E446-4904-B248-03C40C088B3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15F98-F586-47B2-8059-BD071CB128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6BBFB-300F-4E07-9AD5-780D77521C7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760D-476F-4C89-845D-DC3987CC49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640B0-D750-4F04-9832-93A555894CB4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421E-0C65-49EA-A414-57CE655B7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9B624-C0A2-40CE-8CE1-7B8992CD453B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A1D13-6CED-4ED5-83D8-5DB1F4DD62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56F69-7417-4B80-9D20-5F05C253FED7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9AFF3-BCE8-4E83-804D-E95CC38299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094F-5A56-4E47-923F-620C276C50C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D4272-40AE-4A1B-8195-DB98FB54E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3EDEF-F7D2-437D-8B62-A1D840C82A4B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597F2-1EC3-4B9C-89E3-C072B975B4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A83ED9-2607-4E88-BA61-64F381790BDE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D389D-6284-4A45-8E99-DDCD0D531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E009243-67C4-4E2F-BCB7-A03AB0EF0B7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0B27645-5991-4161-9459-4A55E4114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hyperlink" Target="http://www.royalfamily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42938" y="4143375"/>
            <a:ext cx="8024812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Борба против турака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7" name="Picture 6" descr="47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571480"/>
            <a:ext cx="4929222" cy="3367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Борба против Турака</a:t>
            </a:r>
            <a:endParaRPr lang="en-US" sz="3200" b="0" dirty="0"/>
          </a:p>
        </p:txBody>
      </p:sp>
      <p:sp>
        <p:nvSpPr>
          <p:cNvPr id="7171" name="Rectangle 4"/>
          <p:cNvSpPr>
            <a:spLocks noGrp="1"/>
          </p:cNvSpPr>
          <p:nvPr>
            <p:ph sz="quarter" idx="15"/>
          </p:nvPr>
        </p:nvSpPr>
        <p:spPr>
          <a:xfrm>
            <a:off x="285750" y="1143000"/>
            <a:ext cx="8143875" cy="714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smtClean="0"/>
              <a:t>Осим  одлазака у хајдуке (</a:t>
            </a:r>
            <a:r>
              <a:rPr lang="sr-Cyrl-CS" sz="2000" smtClean="0">
                <a:solidFill>
                  <a:srgbClr val="FF0000"/>
                </a:solidFill>
              </a:rPr>
              <a:t>хајдучија</a:t>
            </a:r>
            <a:r>
              <a:rPr lang="sr-Cyrl-CS" sz="2000" smtClean="0"/>
              <a:t>), српски народ је пружао снажан  отпор турском угњетавању.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85750" y="4000500"/>
            <a:ext cx="8143875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Које велике силе су владале Европом у 19. веку?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Због чега се српски народ борио против турске  власти?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Када и где су организоване највеће борбе против турске власти?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Које борбе су вођене и ко су биле вође тих побуна?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На који начин су борбе са Турцима окончане?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Које важне личности су обележиле 19. век?</a:t>
            </a:r>
          </a:p>
          <a:p>
            <a:endParaRPr lang="sr-Latn-CS"/>
          </a:p>
        </p:txBody>
      </p:sp>
      <p:sp>
        <p:nvSpPr>
          <p:cNvPr id="8" name="TextBox 7"/>
          <p:cNvSpPr txBox="1"/>
          <p:nvPr/>
        </p:nvSpPr>
        <p:spPr>
          <a:xfrm>
            <a:off x="357188" y="2214563"/>
            <a:ext cx="8001000" cy="1477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Задатак:</a:t>
            </a:r>
          </a:p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Пажљиво пратите филм како бисте открили одговоре на следећа питања. О датим питањима ћете касније водити разговор!</a:t>
            </a:r>
          </a:p>
          <a:p>
            <a:pPr>
              <a:defRPr/>
            </a:pPr>
            <a:endParaRPr lang="sr-Latn-CS" dirty="0"/>
          </a:p>
        </p:txBody>
      </p:sp>
      <p:sp>
        <p:nvSpPr>
          <p:cNvPr id="9" name="Action Button: Movie 8">
            <a:hlinkClick r:id="" action="ppaction://noaction" highlightClick="1"/>
          </p:cNvPr>
          <p:cNvSpPr/>
          <p:nvPr/>
        </p:nvSpPr>
        <p:spPr>
          <a:xfrm>
            <a:off x="7358063" y="3143250"/>
            <a:ext cx="714375" cy="428625"/>
          </a:xfrm>
          <a:prstGeom prst="actionButtonMovi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Борба против Турака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428625" y="5857875"/>
            <a:ext cx="7786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>
                <a:solidFill>
                  <a:srgbClr val="C00000"/>
                </a:solidFill>
              </a:rPr>
              <a:t>дахије</a:t>
            </a:r>
            <a:r>
              <a:rPr lang="sr-Cyrl-CS" sz="1400"/>
              <a:t> – вође турске војске (јањичара) које су одводиле српске дечаке  </a:t>
            </a:r>
            <a:endParaRPr lang="sr-Latn-CS" sz="1400"/>
          </a:p>
        </p:txBody>
      </p:sp>
    </p:spTree>
    <p:controls>
      <p:control spid="8200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Борба против турака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357188" y="1214438"/>
            <a:ext cx="8001000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Које велике силе су владале на Балкану  у 19. веку?</a:t>
            </a:r>
            <a:endParaRPr lang="sr-Latn-CS" dirty="0"/>
          </a:p>
        </p:txBody>
      </p:sp>
      <p:pic>
        <p:nvPicPr>
          <p:cNvPr id="11" name="Picture 10" descr="slide0002_image006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1142976" y="2643182"/>
            <a:ext cx="6072198" cy="4025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2500313"/>
            <a:ext cx="85725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4429125"/>
            <a:ext cx="8572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Box 13"/>
          <p:cNvSpPr txBox="1">
            <a:spLocks noChangeArrowheads="1"/>
          </p:cNvSpPr>
          <p:nvPr/>
        </p:nvSpPr>
        <p:spPr bwMode="auto">
          <a:xfrm>
            <a:off x="428625" y="1643063"/>
            <a:ext cx="7429500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У 19. веку на Балканском полуострву  су владале две велике силе: </a:t>
            </a:r>
            <a:r>
              <a:rPr lang="sr-Cyrl-CS">
                <a:solidFill>
                  <a:srgbClr val="C00000"/>
                </a:solidFill>
              </a:rPr>
              <a:t>Аустроугарска</a:t>
            </a:r>
            <a:r>
              <a:rPr lang="sr-Cyrl-CS"/>
              <a:t> и </a:t>
            </a:r>
            <a:r>
              <a:rPr lang="sr-Cyrl-CS">
                <a:solidFill>
                  <a:srgbClr val="C00000"/>
                </a:solidFill>
              </a:rPr>
              <a:t>Турска</a:t>
            </a:r>
            <a:r>
              <a:rPr lang="sr-Cyrl-CS"/>
              <a:t>. Србија је била под </a:t>
            </a:r>
            <a:r>
              <a:rPr lang="sr-Cyrl-CS">
                <a:solidFill>
                  <a:srgbClr val="C00000"/>
                </a:solidFill>
              </a:rPr>
              <a:t>турском влашћу</a:t>
            </a:r>
            <a:r>
              <a:rPr lang="sr-Cyrl-CS"/>
              <a:t>.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Борба против турака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357188" y="1214438"/>
            <a:ext cx="8001000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Због чега се српски народ борио против турске  власти?</a:t>
            </a:r>
            <a:endParaRPr lang="sr-Latn-CS" dirty="0"/>
          </a:p>
        </p:txBody>
      </p:sp>
      <p:pic>
        <p:nvPicPr>
          <p:cNvPr id="12" name="Picture 11" descr="081031_clip_image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124316"/>
            <a:ext cx="4786346" cy="351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13" descr="kardjvojvzast1st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3571875"/>
            <a:ext cx="2714625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14"/>
          <p:cNvSpPr txBox="1">
            <a:spLocks noChangeArrowheads="1"/>
          </p:cNvSpPr>
          <p:nvPr/>
        </p:nvSpPr>
        <p:spPr bwMode="auto">
          <a:xfrm>
            <a:off x="285750" y="1643063"/>
            <a:ext cx="80010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Живот у Србији је под турском влашћу био неиздржив. Људи нису имали </a:t>
            </a:r>
            <a:r>
              <a:rPr lang="sr-Cyrl-CS">
                <a:solidFill>
                  <a:srgbClr val="C00000"/>
                </a:solidFill>
              </a:rPr>
              <a:t>слободу исповедања вере</a:t>
            </a:r>
            <a:r>
              <a:rPr lang="sr-Cyrl-CS"/>
              <a:t>, </a:t>
            </a:r>
            <a:r>
              <a:rPr lang="sr-Cyrl-CS">
                <a:solidFill>
                  <a:srgbClr val="C00000"/>
                </a:solidFill>
              </a:rPr>
              <a:t>плаћали су харач</a:t>
            </a:r>
            <a:r>
              <a:rPr lang="sr-Cyrl-CS"/>
              <a:t>, </a:t>
            </a:r>
            <a:r>
              <a:rPr lang="sr-Cyrl-CS">
                <a:solidFill>
                  <a:srgbClr val="C00000"/>
                </a:solidFill>
              </a:rPr>
              <a:t>слали децу у јањичаре</a:t>
            </a:r>
            <a:r>
              <a:rPr lang="sr-Cyrl-CS"/>
              <a:t>. Српски народ је желео </a:t>
            </a:r>
            <a:r>
              <a:rPr lang="sr-Cyrl-CS">
                <a:solidFill>
                  <a:srgbClr val="C00000"/>
                </a:solidFill>
              </a:rPr>
              <a:t>да поврати своју државну независност </a:t>
            </a:r>
            <a:r>
              <a:rPr lang="sr-Cyrl-CS"/>
              <a:t>и ослободи се</a:t>
            </a:r>
            <a:r>
              <a:rPr lang="sr-Cyrl-CS">
                <a:solidFill>
                  <a:srgbClr val="C00000"/>
                </a:solidFill>
              </a:rPr>
              <a:t> турског угњетавања.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Борба против турака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" name="Rectangle 7"/>
          <p:cNvSpPr/>
          <p:nvPr/>
        </p:nvSpPr>
        <p:spPr>
          <a:xfrm>
            <a:off x="285750" y="1214438"/>
            <a:ext cx="8001000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На који начин се српски народ борио против турског угњетавања?</a:t>
            </a:r>
            <a:endParaRPr lang="sr-Latn-CS" dirty="0"/>
          </a:p>
        </p:txBody>
      </p:sp>
      <p:pic>
        <p:nvPicPr>
          <p:cNvPr id="10" name="Picture 9" descr="prviustanak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3357562"/>
            <a:ext cx="3589600" cy="2876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47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357562"/>
            <a:ext cx="4301721" cy="2938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1" name="Rectangle 4"/>
          <p:cNvSpPr>
            <a:spLocks noGrp="1"/>
          </p:cNvSpPr>
          <p:nvPr>
            <p:ph sz="quarter" idx="15"/>
          </p:nvPr>
        </p:nvSpPr>
        <p:spPr>
          <a:xfrm>
            <a:off x="285750" y="1643063"/>
            <a:ext cx="7929563" cy="157162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Tx/>
              <a:buNone/>
            </a:pPr>
            <a:r>
              <a:rPr lang="sr-Cyrl-CS" sz="2000" smtClean="0"/>
              <a:t>Поред одлазака у хајдуке (</a:t>
            </a:r>
            <a:r>
              <a:rPr lang="sr-Cyrl-CS" sz="2000" smtClean="0">
                <a:solidFill>
                  <a:srgbClr val="C00000"/>
                </a:solidFill>
              </a:rPr>
              <a:t>хајдучија</a:t>
            </a:r>
            <a:r>
              <a:rPr lang="sr-Cyrl-CS" sz="2000" smtClean="0"/>
              <a:t>), Срби су пружали снажан  отпор турској власти оранизовањем  </a:t>
            </a:r>
            <a:r>
              <a:rPr lang="sr-Cyrl-CS" sz="2000" smtClean="0">
                <a:solidFill>
                  <a:srgbClr val="C00000"/>
                </a:solidFill>
              </a:rPr>
              <a:t>буна</a:t>
            </a:r>
            <a:r>
              <a:rPr lang="sr-Cyrl-CS" sz="2000" smtClean="0"/>
              <a:t> и </a:t>
            </a:r>
            <a:r>
              <a:rPr lang="sr-Cyrl-CS" sz="2000" smtClean="0">
                <a:solidFill>
                  <a:srgbClr val="C00000"/>
                </a:solidFill>
              </a:rPr>
              <a:t>устанака</a:t>
            </a:r>
            <a:r>
              <a:rPr lang="sr-Cyrl-CS" sz="2000" smtClean="0"/>
              <a:t>. Најзнажнији отпори  турском угњетавању били су у време </a:t>
            </a:r>
            <a:r>
              <a:rPr lang="sr-Cyrl-CS" sz="2000" smtClean="0">
                <a:solidFill>
                  <a:srgbClr val="C00000"/>
                </a:solidFill>
              </a:rPr>
              <a:t>Првог</a:t>
            </a:r>
            <a:r>
              <a:rPr lang="sr-Cyrl-CS" sz="2000" smtClean="0"/>
              <a:t> и време </a:t>
            </a:r>
            <a:r>
              <a:rPr lang="sr-Cyrl-CS" sz="2000" smtClean="0">
                <a:solidFill>
                  <a:srgbClr val="C00000"/>
                </a:solidFill>
              </a:rPr>
              <a:t>Другог</a:t>
            </a:r>
            <a:r>
              <a:rPr lang="sr-Cyrl-CS" sz="2000" smtClean="0"/>
              <a:t> српског устанка.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357188" y="1214438"/>
            <a:ext cx="7929562" cy="369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Када и где је почео Први српски устанак?</a:t>
            </a:r>
            <a:endParaRPr lang="sr-Latn-CS" dirty="0"/>
          </a:p>
        </p:txBody>
      </p:sp>
      <p:pic>
        <p:nvPicPr>
          <p:cNvPr id="16" name="Picture 15" descr="Oras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2857496"/>
            <a:ext cx="2714644" cy="3619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1723969-Orasac-Arandjelova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5" y="2857496"/>
            <a:ext cx="4905409" cy="3679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5" name="TextBox 17"/>
          <p:cNvSpPr txBox="1">
            <a:spLocks noChangeArrowheads="1"/>
          </p:cNvSpPr>
          <p:nvPr/>
        </p:nvSpPr>
        <p:spPr bwMode="auto">
          <a:xfrm>
            <a:off x="357188" y="1643063"/>
            <a:ext cx="8072437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>
                <a:solidFill>
                  <a:srgbClr val="C00000"/>
                </a:solidFill>
              </a:rPr>
              <a:t>Први српски устанак  </a:t>
            </a:r>
            <a:r>
              <a:rPr lang="sr-Cyrl-CS"/>
              <a:t>је почео у Шумадији, </a:t>
            </a:r>
            <a:r>
              <a:rPr lang="sr-Cyrl-CS">
                <a:solidFill>
                  <a:srgbClr val="C00000"/>
                </a:solidFill>
              </a:rPr>
              <a:t>у</a:t>
            </a:r>
            <a:r>
              <a:rPr lang="sr-Cyrl-CS"/>
              <a:t> </a:t>
            </a:r>
            <a:r>
              <a:rPr lang="sr-Cyrl-CS">
                <a:solidFill>
                  <a:srgbClr val="C00000"/>
                </a:solidFill>
              </a:rPr>
              <a:t>селу Орашац </a:t>
            </a:r>
            <a:r>
              <a:rPr lang="sr-Cyrl-CS"/>
              <a:t>крај Тополе.</a:t>
            </a:r>
          </a:p>
          <a:p>
            <a:pPr>
              <a:lnSpc>
                <a:spcPct val="120000"/>
              </a:lnSpc>
            </a:pPr>
            <a:r>
              <a:rPr lang="sr-Cyrl-CS"/>
              <a:t>Устанак је почео </a:t>
            </a:r>
            <a:r>
              <a:rPr lang="en-US">
                <a:solidFill>
                  <a:srgbClr val="C00000"/>
                </a:solidFill>
              </a:rPr>
              <a:t>14</a:t>
            </a:r>
            <a:r>
              <a:rPr lang="sr-Cyrl-CS">
                <a:solidFill>
                  <a:srgbClr val="C00000"/>
                </a:solidFill>
              </a:rPr>
              <a:t>. фебруара, 1804. год</a:t>
            </a:r>
            <a:r>
              <a:rPr lang="sr-Cyrl-CS"/>
              <a:t>.</a:t>
            </a:r>
            <a:r>
              <a:rPr lang="en-US"/>
              <a:t> </a:t>
            </a:r>
            <a:r>
              <a:rPr lang="sr-Cyrl-CS"/>
              <a:t>на празник </a:t>
            </a:r>
            <a:r>
              <a:rPr lang="sr-Cyrl-CS">
                <a:solidFill>
                  <a:srgbClr val="C00000"/>
                </a:solidFill>
              </a:rPr>
              <a:t>Сретења</a:t>
            </a:r>
            <a:r>
              <a:rPr lang="sr-Cyrl-CS"/>
              <a:t>. </a:t>
            </a:r>
          </a:p>
          <a:p>
            <a:pPr>
              <a:lnSpc>
                <a:spcPct val="120000"/>
              </a:lnSpc>
            </a:pPr>
            <a:r>
              <a:rPr lang="sr-Cyrl-CS"/>
              <a:t>Испаљивањем топовских ђулади оглашен је почетак устанка.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3316" name="Rectangle 11"/>
          <p:cNvSpPr>
            <a:spLocks noChangeArrowheads="1"/>
          </p:cNvSpPr>
          <p:nvPr/>
        </p:nvSpPr>
        <p:spPr bwMode="auto">
          <a:xfrm>
            <a:off x="428625" y="1214438"/>
            <a:ext cx="7786688" cy="369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Ко је био вођа Првог српског устанка?</a:t>
            </a:r>
            <a:endParaRPr lang="sr-Latn-CS" dirty="0"/>
          </a:p>
        </p:txBody>
      </p:sp>
      <p:pic>
        <p:nvPicPr>
          <p:cNvPr id="16" name="Picture 15" descr="karadjordje1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500034" y="2143116"/>
            <a:ext cx="3143272" cy="4526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oplenac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2071678"/>
            <a:ext cx="3026329" cy="4529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9" name="Rectangle 17"/>
          <p:cNvSpPr>
            <a:spLocks noChangeArrowheads="1"/>
          </p:cNvSpPr>
          <p:nvPr/>
        </p:nvSpPr>
        <p:spPr bwMode="auto">
          <a:xfrm>
            <a:off x="428625" y="1714500"/>
            <a:ext cx="7929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Вођа Првог српског устанка је био </a:t>
            </a:r>
            <a:r>
              <a:rPr lang="sr-Cyrl-CS">
                <a:solidFill>
                  <a:srgbClr val="C00000"/>
                </a:solidFill>
              </a:rPr>
              <a:t>Ђорђе Петровић </a:t>
            </a:r>
            <a:r>
              <a:rPr lang="sr-Cyrl-CS"/>
              <a:t>- </a:t>
            </a:r>
            <a:r>
              <a:rPr lang="sr-Cyrl-CS">
                <a:solidFill>
                  <a:srgbClr val="C00000"/>
                </a:solidFill>
              </a:rPr>
              <a:t>Карађорђе</a:t>
            </a:r>
            <a:endParaRPr lang="sr-Latn-CS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4340" name="Rectangle 13"/>
          <p:cNvSpPr>
            <a:spLocks noChangeArrowheads="1"/>
          </p:cNvSpPr>
          <p:nvPr/>
        </p:nvSpPr>
        <p:spPr bwMode="auto">
          <a:xfrm>
            <a:off x="285750" y="1214438"/>
            <a:ext cx="6286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Где су вођене највеће борбе у првом српском устанку?</a:t>
            </a:r>
            <a:endParaRPr lang="sr-Latn-CS"/>
          </a:p>
        </p:txBody>
      </p:sp>
      <p:pic>
        <p:nvPicPr>
          <p:cNvPr id="16" name="Picture 15" descr="bitkanasl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2928934"/>
            <a:ext cx="3311658" cy="3521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271375514_850ccc6c6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3786190"/>
            <a:ext cx="1782363" cy="267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staracuprija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446" y="3714752"/>
            <a:ext cx="1989530" cy="26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4" name="Rectangle 18"/>
          <p:cNvSpPr>
            <a:spLocks noChangeArrowheads="1"/>
          </p:cNvSpPr>
          <p:nvPr/>
        </p:nvSpPr>
        <p:spPr bwMode="auto">
          <a:xfrm>
            <a:off x="285750" y="1643063"/>
            <a:ext cx="7929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Највеће борбе вођене су на </a:t>
            </a:r>
            <a:r>
              <a:rPr lang="sr-Cyrl-CS">
                <a:solidFill>
                  <a:srgbClr val="C00000"/>
                </a:solidFill>
              </a:rPr>
              <a:t>Мишару</a:t>
            </a:r>
            <a:r>
              <a:rPr lang="sr-Cyrl-CS"/>
              <a:t>, </a:t>
            </a:r>
            <a:r>
              <a:rPr lang="sr-Cyrl-CS">
                <a:solidFill>
                  <a:srgbClr val="C00000"/>
                </a:solidFill>
              </a:rPr>
              <a:t>Иванковцу</a:t>
            </a:r>
            <a:r>
              <a:rPr lang="sr-Cyrl-CS"/>
              <a:t> и </a:t>
            </a:r>
            <a:r>
              <a:rPr lang="sr-Cyrl-CS">
                <a:solidFill>
                  <a:srgbClr val="C00000"/>
                </a:solidFill>
              </a:rPr>
              <a:t>Варварину</a:t>
            </a:r>
            <a:r>
              <a:rPr lang="sr-Cyrl-CS"/>
              <a:t>.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3" name="Rectangle 12"/>
          <p:cNvSpPr/>
          <p:nvPr/>
        </p:nvSpPr>
        <p:spPr>
          <a:xfrm>
            <a:off x="285750" y="1214438"/>
            <a:ext cx="8072438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Како је окончан Први српски устанак?</a:t>
            </a:r>
            <a:endParaRPr lang="sr-Latn-CS" dirty="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285750" y="1643063"/>
            <a:ext cx="7929563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Борбе у Првом српском  устанку су трајале  од </a:t>
            </a:r>
            <a:r>
              <a:rPr lang="sr-Cyrl-CS">
                <a:solidFill>
                  <a:srgbClr val="C00000"/>
                </a:solidFill>
              </a:rPr>
              <a:t>1804 - 1813. године. </a:t>
            </a:r>
            <a:r>
              <a:rPr lang="sr-Cyrl-CS"/>
              <a:t>Турци су угушили устанак 1913. год. , а њихова власт је постајала још тежа за српски народ! 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5" name="Rectangle 14"/>
          <p:cNvSpPr/>
          <p:nvPr/>
        </p:nvSpPr>
        <p:spPr>
          <a:xfrm>
            <a:off x="285750" y="1285875"/>
            <a:ext cx="8001000" cy="3698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Какав значај је имао Први српски устанак за Србију?</a:t>
            </a:r>
            <a:endParaRPr lang="sr-Latn-CS" dirty="0"/>
          </a:p>
        </p:txBody>
      </p:sp>
      <p:pic>
        <p:nvPicPr>
          <p:cNvPr id="8" name="Picture 7" descr="PICT18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857364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800px-Rektorat_Beogradskog_univerzitet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88" y="1857364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285750" y="4643438"/>
            <a:ext cx="80724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Cyrl-CS"/>
              <a:t>За време Карађорђа донети су </a:t>
            </a:r>
            <a:r>
              <a:rPr lang="sr-Cyrl-CS">
                <a:solidFill>
                  <a:srgbClr val="C00000"/>
                </a:solidFill>
              </a:rPr>
              <a:t>први закони</a:t>
            </a:r>
            <a:r>
              <a:rPr lang="sr-Cyrl-CS"/>
              <a:t>, </a:t>
            </a:r>
            <a:r>
              <a:rPr lang="sr-Cyrl-CS">
                <a:solidFill>
                  <a:srgbClr val="C00000"/>
                </a:solidFill>
              </a:rPr>
              <a:t>устав</a:t>
            </a:r>
            <a:r>
              <a:rPr lang="sr-Cyrl-CS"/>
              <a:t> и основана је </a:t>
            </a:r>
            <a:r>
              <a:rPr lang="sr-Cyrl-CS">
                <a:solidFill>
                  <a:srgbClr val="C00000"/>
                </a:solidFill>
              </a:rPr>
              <a:t>скупштина</a:t>
            </a:r>
            <a:r>
              <a:rPr lang="sr-Cyrl-CS"/>
              <a:t>. Основана је и </a:t>
            </a:r>
            <a:r>
              <a:rPr lang="sr-Cyrl-CS">
                <a:solidFill>
                  <a:srgbClr val="C00000"/>
                </a:solidFill>
              </a:rPr>
              <a:t>Велика школа </a:t>
            </a:r>
            <a:r>
              <a:rPr lang="sr-Cyrl-CS"/>
              <a:t>из које се касније развио Универзитет -  установа која окупља факултете. </a:t>
            </a:r>
          </a:p>
          <a:p>
            <a:pPr algn="just">
              <a:lnSpc>
                <a:spcPct val="120000"/>
              </a:lnSpc>
            </a:pPr>
            <a:r>
              <a:rPr lang="sr-Cyrl-CS"/>
              <a:t>У то време постављени су </a:t>
            </a:r>
            <a:r>
              <a:rPr lang="sr-Cyrl-CS">
                <a:solidFill>
                  <a:srgbClr val="C00000"/>
                </a:solidFill>
              </a:rPr>
              <a:t>темељи модерне српске државе </a:t>
            </a:r>
            <a:r>
              <a:rPr lang="sr-Cyrl-CS"/>
              <a:t>какву данас имамо. 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7412" name="Rectangle 14"/>
          <p:cNvSpPr>
            <a:spLocks noChangeArrowheads="1"/>
          </p:cNvSpPr>
          <p:nvPr/>
        </p:nvSpPr>
        <p:spPr bwMode="auto">
          <a:xfrm>
            <a:off x="357188" y="1285875"/>
            <a:ext cx="8143875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r-Cyrl-CS">
                <a:solidFill>
                  <a:srgbClr val="C00000"/>
                </a:solidFill>
              </a:rPr>
              <a:t>Доситеј Обрадовић је основао Велику школу </a:t>
            </a:r>
            <a:r>
              <a:rPr lang="sr-Cyrl-CS"/>
              <a:t>и био </a:t>
            </a:r>
            <a:r>
              <a:rPr lang="sr-Cyrl-CS">
                <a:solidFill>
                  <a:srgbClr val="C00000"/>
                </a:solidFill>
              </a:rPr>
              <a:t>први министар просвете</a:t>
            </a:r>
            <a:r>
              <a:rPr lang="sr-Cyrl-CS"/>
              <a:t> у влади </a:t>
            </a:r>
            <a:r>
              <a:rPr lang="sr-Cyrl-CS">
                <a:solidFill>
                  <a:srgbClr val="C00000"/>
                </a:solidFill>
              </a:rPr>
              <a:t>вожда Карађорђа</a:t>
            </a:r>
            <a:r>
              <a:rPr lang="sr-Cyrl-CS"/>
              <a:t>. Његов </a:t>
            </a:r>
            <a:r>
              <a:rPr lang="sr-Cyrl-CS">
                <a:solidFill>
                  <a:srgbClr val="C00000"/>
                </a:solidFill>
              </a:rPr>
              <a:t>први ђак </a:t>
            </a:r>
            <a:r>
              <a:rPr lang="sr-Cyrl-CS"/>
              <a:t>је био </a:t>
            </a:r>
            <a:r>
              <a:rPr lang="sr-Cyrl-CS">
                <a:solidFill>
                  <a:srgbClr val="C00000"/>
                </a:solidFill>
              </a:rPr>
              <a:t>Вук Караџић</a:t>
            </a:r>
            <a:r>
              <a:rPr lang="sr-Cyrl-CS"/>
              <a:t>, који је започео састављње српског писма – </a:t>
            </a:r>
            <a:r>
              <a:rPr lang="sr-Cyrl-CS">
                <a:solidFill>
                  <a:srgbClr val="C00000"/>
                </a:solidFill>
              </a:rPr>
              <a:t>азбуке. 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10" name="Picture 9" descr="dositej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2357430"/>
            <a:ext cx="2714644" cy="3688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Vuk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2357430"/>
            <a:ext cx="2928958" cy="3652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5" name="Rectangle 11"/>
          <p:cNvSpPr>
            <a:spLocks noChangeArrowheads="1"/>
          </p:cNvSpPr>
          <p:nvPr/>
        </p:nvSpPr>
        <p:spPr bwMode="auto">
          <a:xfrm>
            <a:off x="285750" y="6000750"/>
            <a:ext cx="8143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У згради некадашње Велике школе, налази се Доситејев и Вуков музеј. Ова два великана сахрањена су у порти Саборне цркве у Београду.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" name="Rectangle 8"/>
          <p:cNvSpPr/>
          <p:nvPr/>
        </p:nvSpPr>
        <p:spPr>
          <a:xfrm>
            <a:off x="285750" y="1285875"/>
            <a:ext cx="8072438" cy="3698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Када и где је почео Други српски устанак?</a:t>
            </a:r>
            <a:endParaRPr lang="sr-Latn-CS" dirty="0"/>
          </a:p>
        </p:txBody>
      </p:sp>
      <p:pic>
        <p:nvPicPr>
          <p:cNvPr id="16" name="Picture 15" descr="l_9402a32ecf744f8888f7b5b00e553bc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476469"/>
            <a:ext cx="300039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kney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2428868"/>
            <a:ext cx="300039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85750" y="1785938"/>
            <a:ext cx="792956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Други српски устанак је почео </a:t>
            </a:r>
            <a:r>
              <a:rPr lang="sr-Cyrl-CS">
                <a:solidFill>
                  <a:srgbClr val="C00000"/>
                </a:solidFill>
              </a:rPr>
              <a:t>1815. год</a:t>
            </a:r>
            <a:r>
              <a:rPr lang="sr-Cyrl-CS"/>
              <a:t>. у </a:t>
            </a:r>
            <a:r>
              <a:rPr lang="sr-Cyrl-CS">
                <a:solidFill>
                  <a:srgbClr val="C00000"/>
                </a:solidFill>
              </a:rPr>
              <a:t>Такову.</a:t>
            </a:r>
            <a:endParaRPr lang="sr-Latn-CS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Rectangle 11"/>
          <p:cNvSpPr/>
          <p:nvPr/>
        </p:nvSpPr>
        <p:spPr>
          <a:xfrm>
            <a:off x="285750" y="1285875"/>
            <a:ext cx="8072438" cy="3698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Ко је био вођа Другог српског устанка?</a:t>
            </a:r>
            <a:endParaRPr lang="sr-Latn-CS" dirty="0"/>
          </a:p>
        </p:txBody>
      </p:sp>
      <p:pic>
        <p:nvPicPr>
          <p:cNvPr id="10" name="Picture 9" descr="untitled.bmp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357158" y="2214554"/>
            <a:ext cx="3071834" cy="4356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50" y="1714500"/>
            <a:ext cx="7929563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Вођа Другог српског устанка је био </a:t>
            </a:r>
            <a:r>
              <a:rPr lang="sr-Cyrl-CS">
                <a:solidFill>
                  <a:srgbClr val="C00000"/>
                </a:solidFill>
              </a:rPr>
              <a:t>Милош Обреновић. 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8" name="Picture 7" descr="ljubica.bmp"/>
          <p:cNvPicPr>
            <a:picLocks noChangeAspect="1"/>
          </p:cNvPicPr>
          <p:nvPr/>
        </p:nvPicPr>
        <p:blipFill>
          <a:blip r:embed="rId4">
            <a:lum bright="10000" contrast="10000"/>
          </a:blip>
          <a:stretch>
            <a:fillRect/>
          </a:stretch>
        </p:blipFill>
        <p:spPr>
          <a:xfrm>
            <a:off x="3786182" y="2357430"/>
            <a:ext cx="3000396" cy="4237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3" name="Rectangle 12"/>
          <p:cNvSpPr/>
          <p:nvPr/>
        </p:nvSpPr>
        <p:spPr>
          <a:xfrm>
            <a:off x="285750" y="1214438"/>
            <a:ext cx="8072438" cy="6461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А какав је Милош Обеновић био владар и какав значај је имао Други српски устанак за Србију погледајмо у следећем филму!</a:t>
            </a:r>
            <a:endParaRPr lang="sr-Latn-CS" dirty="0"/>
          </a:p>
        </p:txBody>
      </p:sp>
      <p:sp>
        <p:nvSpPr>
          <p:cNvPr id="9" name="Action Button: Movie 8">
            <a:hlinkClick r:id="" action="ppaction://noaction" highlightClick="1"/>
          </p:cNvPr>
          <p:cNvSpPr/>
          <p:nvPr/>
        </p:nvSpPr>
        <p:spPr>
          <a:xfrm>
            <a:off x="7643813" y="1928813"/>
            <a:ext cx="714375" cy="428625"/>
          </a:xfrm>
          <a:prstGeom prst="actionButtonMovi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20487" name="TextBox 9"/>
          <p:cNvSpPr txBox="1">
            <a:spLocks noChangeArrowheads="1"/>
          </p:cNvSpPr>
          <p:nvPr/>
        </p:nvSpPr>
        <p:spPr bwMode="auto">
          <a:xfrm>
            <a:off x="428625" y="5857875"/>
            <a:ext cx="7358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>
                <a:solidFill>
                  <a:srgbClr val="C00000"/>
                </a:solidFill>
              </a:rPr>
              <a:t>хатишериф</a:t>
            </a:r>
            <a:r>
              <a:rPr lang="sr-Cyrl-CS" sz="1400"/>
              <a:t> – указ, документ турског цара</a:t>
            </a:r>
          </a:p>
          <a:p>
            <a:r>
              <a:rPr lang="sr-Cyrl-CS" sz="1400">
                <a:solidFill>
                  <a:srgbClr val="C00000"/>
                </a:solidFill>
              </a:rPr>
              <a:t>спахије</a:t>
            </a:r>
            <a:r>
              <a:rPr lang="sr-Cyrl-CS" sz="1400"/>
              <a:t> - турске газде које су управљале великим имањима, земљом</a:t>
            </a:r>
          </a:p>
        </p:txBody>
      </p:sp>
    </p:spTree>
    <p:controls>
      <p:control spid="20491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српски устанак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5" name="Rectangle 14"/>
          <p:cNvSpPr/>
          <p:nvPr/>
        </p:nvSpPr>
        <p:spPr>
          <a:xfrm>
            <a:off x="285750" y="1214438"/>
            <a:ext cx="8072438" cy="369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CS" dirty="0"/>
              <a:t>Какав значај је имао други српски устанак за Србију?</a:t>
            </a:r>
            <a:endParaRPr lang="sr-Latn-CS" dirty="0"/>
          </a:p>
        </p:txBody>
      </p:sp>
      <p:sp>
        <p:nvSpPr>
          <p:cNvPr id="5" name="TextBox 4"/>
          <p:cNvSpPr txBox="1"/>
          <p:nvPr/>
        </p:nvSpPr>
        <p:spPr>
          <a:xfrm>
            <a:off x="285750" y="1857375"/>
            <a:ext cx="77866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Cyrl-CS" dirty="0">
                <a:latin typeface="+mn-lt"/>
              </a:rPr>
              <a:t>Милош је био строг владар, кажу да је владао деспотски.</a:t>
            </a:r>
            <a:endParaRPr lang="sr-Latn-CS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50" y="2286000"/>
            <a:ext cx="7786688" cy="3721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Cyrl-CS" dirty="0">
                <a:latin typeface="+mj-lt"/>
              </a:rPr>
              <a:t>Након Другог српског устанка и у време владавине Милоша Обреновића:</a:t>
            </a:r>
          </a:p>
          <a:p>
            <a:pPr>
              <a:defRPr/>
            </a:pPr>
            <a:endParaRPr lang="sr-Cyrl-CS" dirty="0">
              <a:latin typeface="+mj-lt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Турски цар донео је указ о проглашењу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независности кнежевине Србије</a:t>
            </a:r>
            <a:r>
              <a:rPr lang="sr-Cyrl-CS" dirty="0">
                <a:latin typeface="+mj-lt"/>
              </a:rPr>
              <a:t>.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Србија постаје независна у оквиру турског царства.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solidFill>
                  <a:srgbClr val="FF0000"/>
                </a:solidFill>
                <a:latin typeface="+mj-lt"/>
              </a:rPr>
              <a:t>  Проширене су границе </a:t>
            </a:r>
            <a:r>
              <a:rPr lang="sr-Cyrl-CS" dirty="0">
                <a:latin typeface="+mj-lt"/>
              </a:rPr>
              <a:t>Србије.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Укинути су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спахилуци</a:t>
            </a:r>
            <a:r>
              <a:rPr lang="sr-Cyrl-CS" dirty="0">
                <a:latin typeface="+mj-lt"/>
              </a:rPr>
              <a:t> а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спахије протеране </a:t>
            </a:r>
            <a:r>
              <a:rPr lang="sr-Cyrl-CS" dirty="0">
                <a:latin typeface="+mj-lt"/>
              </a:rPr>
              <a:t>из Србије (земљопоседници)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Отваране су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прве основне школе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Донети су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закони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, </a:t>
            </a:r>
            <a:r>
              <a:rPr lang="sr-Cyrl-CS" dirty="0">
                <a:latin typeface="+mj-lt"/>
              </a:rPr>
              <a:t> први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Устав</a:t>
            </a:r>
            <a:r>
              <a:rPr lang="sr-Cyrl-CS" dirty="0">
                <a:latin typeface="+mj-lt"/>
              </a:rPr>
              <a:t> кнежевине Србије</a:t>
            </a:r>
          </a:p>
          <a:p>
            <a:pPr>
              <a:lnSpc>
                <a:spcPct val="130000"/>
              </a:lnSpc>
              <a:buFont typeface="Wingdings" pitchFamily="2" charset="2"/>
              <a:buChar char="ü"/>
              <a:defRPr/>
            </a:pPr>
            <a:r>
              <a:rPr lang="sr-Cyrl-CS" dirty="0">
                <a:latin typeface="+mj-lt"/>
              </a:rPr>
              <a:t>  Враћена је </a:t>
            </a:r>
            <a:r>
              <a:rPr lang="sr-Cyrl-CS" dirty="0">
                <a:solidFill>
                  <a:srgbClr val="FF0000"/>
                </a:solidFill>
                <a:latin typeface="+mj-lt"/>
              </a:rPr>
              <a:t>слобода испољавања православне вере</a:t>
            </a:r>
          </a:p>
          <a:p>
            <a:pPr>
              <a:defRPr/>
            </a:pPr>
            <a:endParaRPr lang="sr-Cyrl-CS" dirty="0">
              <a:latin typeface="+mj-lt"/>
            </a:endParaRPr>
          </a:p>
          <a:p>
            <a:pPr>
              <a:defRPr/>
            </a:pPr>
            <a:endParaRPr lang="sr-Latn-CS" dirty="0">
              <a:latin typeface="+mj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сазнате више, посетите!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1karadjordje20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572132" y="2500306"/>
            <a:ext cx="2724337" cy="1817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karadj.bmp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6222" y="4652199"/>
            <a:ext cx="2524144" cy="189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Karadjordje_spomeni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4795075"/>
            <a:ext cx="2736293" cy="1736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IMG_4656.jpg"/>
          <p:cNvPicPr>
            <a:picLocks noChangeAspect="1"/>
          </p:cNvPicPr>
          <p:nvPr/>
        </p:nvPicPr>
        <p:blipFill>
          <a:blip r:embed="rId6">
            <a:lum contrast="10000"/>
          </a:blip>
          <a:stretch>
            <a:fillRect/>
          </a:stretch>
        </p:blipFill>
        <p:spPr>
          <a:xfrm>
            <a:off x="3071802" y="4580761"/>
            <a:ext cx="2714644" cy="2032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oplenac_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10" y="1357298"/>
            <a:ext cx="2000264" cy="2993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7" name="TextBox 12"/>
          <p:cNvSpPr txBox="1">
            <a:spLocks noChangeArrowheads="1"/>
          </p:cNvSpPr>
          <p:nvPr/>
        </p:nvSpPr>
        <p:spPr bwMode="auto">
          <a:xfrm>
            <a:off x="571500" y="6510338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200"/>
              <a:t>Споменик Карађорђу у Тополи</a:t>
            </a:r>
            <a:endParaRPr lang="sr-Latn-CS" sz="1200"/>
          </a:p>
        </p:txBody>
      </p:sp>
      <p:sp>
        <p:nvSpPr>
          <p:cNvPr id="22538" name="TextBox 13"/>
          <p:cNvSpPr txBox="1">
            <a:spLocks noChangeArrowheads="1"/>
          </p:cNvSpPr>
          <p:nvPr/>
        </p:nvSpPr>
        <p:spPr bwMode="auto">
          <a:xfrm>
            <a:off x="3143250" y="6510338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200"/>
              <a:t>Црква Св. Ђорђа на Опленцу</a:t>
            </a:r>
            <a:endParaRPr lang="sr-Latn-CS" sz="1200"/>
          </a:p>
        </p:txBody>
      </p:sp>
      <p:sp>
        <p:nvSpPr>
          <p:cNvPr id="22539" name="TextBox 14"/>
          <p:cNvSpPr txBox="1">
            <a:spLocks noChangeArrowheads="1"/>
          </p:cNvSpPr>
          <p:nvPr/>
        </p:nvSpPr>
        <p:spPr bwMode="auto">
          <a:xfrm>
            <a:off x="5786438" y="6510338"/>
            <a:ext cx="2571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200"/>
              <a:t>Карађорђев споменик у Београду</a:t>
            </a:r>
            <a:endParaRPr lang="sr-Latn-CS" sz="1200"/>
          </a:p>
        </p:txBody>
      </p:sp>
      <p:pic>
        <p:nvPicPr>
          <p:cNvPr id="16" name="Picture 15" descr="Orasac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28926" y="1357298"/>
            <a:ext cx="2286016" cy="3048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41" name="TextBox 16"/>
          <p:cNvSpPr txBox="1">
            <a:spLocks noChangeArrowheads="1"/>
          </p:cNvSpPr>
          <p:nvPr/>
        </p:nvSpPr>
        <p:spPr bwMode="auto">
          <a:xfrm>
            <a:off x="500063" y="4286250"/>
            <a:ext cx="2428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200"/>
              <a:t>Топ који је огласио почетак Првог српског устанка</a:t>
            </a:r>
            <a:endParaRPr lang="sr-Latn-CS" sz="1200"/>
          </a:p>
        </p:txBody>
      </p:sp>
      <p:sp>
        <p:nvSpPr>
          <p:cNvPr id="22542" name="TextBox 17"/>
          <p:cNvSpPr txBox="1">
            <a:spLocks noChangeArrowheads="1"/>
          </p:cNvSpPr>
          <p:nvPr/>
        </p:nvSpPr>
        <p:spPr bwMode="auto">
          <a:xfrm>
            <a:off x="3286125" y="4286250"/>
            <a:ext cx="1785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200"/>
              <a:t>Орашац</a:t>
            </a:r>
            <a:endParaRPr lang="sr-Latn-CS" sz="1200"/>
          </a:p>
        </p:txBody>
      </p:sp>
      <p:sp>
        <p:nvSpPr>
          <p:cNvPr id="22543" name="TextBox 18"/>
          <p:cNvSpPr txBox="1">
            <a:spLocks noChangeArrowheads="1"/>
          </p:cNvSpPr>
          <p:nvPr/>
        </p:nvSpPr>
        <p:spPr bwMode="auto">
          <a:xfrm>
            <a:off x="6000750" y="4214813"/>
            <a:ext cx="1785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200"/>
              <a:t>Карађорђев конак у Тополи</a:t>
            </a:r>
            <a:endParaRPr lang="sr-Latn-CS" sz="1200"/>
          </a:p>
        </p:txBody>
      </p:sp>
      <p:sp>
        <p:nvSpPr>
          <p:cNvPr id="20" name="Rectangle 19"/>
          <p:cNvSpPr/>
          <p:nvPr/>
        </p:nvSpPr>
        <p:spPr>
          <a:xfrm>
            <a:off x="5429250" y="1857375"/>
            <a:ext cx="28606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CS" dirty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http://www.royalfamily.org/</a:t>
            </a:r>
            <a:endParaRPr lang="sr-Cyrl-C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сазнате више, посетите!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img_49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857364"/>
            <a:ext cx="6429388" cy="428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1071563" y="1428750"/>
            <a:ext cx="39290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/>
              <a:t>Конак Милоша Обреновића у Београду</a:t>
            </a:r>
            <a:endParaRPr lang="sr-Latn-CS" sz="16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сазнате више, посетите!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8" name="Picture 7" descr="312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tretch>
            <a:fillRect/>
          </a:stretch>
        </p:blipFill>
        <p:spPr>
          <a:xfrm>
            <a:off x="500034" y="2714620"/>
            <a:ext cx="4857784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ljubica.bmp"/>
          <p:cNvPicPr>
            <a:picLocks noChangeAspect="1"/>
          </p:cNvPicPr>
          <p:nvPr/>
        </p:nvPicPr>
        <p:blipFill>
          <a:blip r:embed="rId4">
            <a:lum bright="10000" contrast="10000"/>
          </a:blip>
          <a:stretch>
            <a:fillRect/>
          </a:stretch>
        </p:blipFill>
        <p:spPr>
          <a:xfrm>
            <a:off x="5500694" y="2285992"/>
            <a:ext cx="2857520" cy="4036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642938" y="1428750"/>
            <a:ext cx="39290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/>
              <a:t>Конак кнегиње Љубице у Београду</a:t>
            </a:r>
            <a:endParaRPr lang="sr-Latn-CS" sz="1600"/>
          </a:p>
        </p:txBody>
      </p:sp>
      <p:sp>
        <p:nvSpPr>
          <p:cNvPr id="24583" name="TextBox 9"/>
          <p:cNvSpPr txBox="1">
            <a:spLocks noChangeArrowheads="1"/>
          </p:cNvSpPr>
          <p:nvPr/>
        </p:nvSpPr>
        <p:spPr bwMode="auto">
          <a:xfrm>
            <a:off x="5500688" y="1643063"/>
            <a:ext cx="27765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/>
              <a:t>Кнегиња Љубице и син Михајло Обреновић</a:t>
            </a:r>
            <a:endParaRPr lang="sr-Latn-CS" sz="16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793</Words>
  <Application>Microsoft Office PowerPoint</Application>
  <PresentationFormat>On-screen Show (4:3)</PresentationFormat>
  <Paragraphs>97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Pitchbook</vt:lpstr>
      <vt:lpstr>Борба против турака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