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6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06F15ED7-BF0B-42D2-AD8A-3834A1A24F8F}">
          <p14:sldIdLst>
            <p14:sldId id="256"/>
            <p14:sldId id="258"/>
          </p14:sldIdLst>
        </p14:section>
        <p14:section name="Untitled Section" id="{C4306EF0-F954-47FD-8F37-B7529FFA8213}">
          <p14:sldIdLst>
            <p14:sldId id="257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-108" y="-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45314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29210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06268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75195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44881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6575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2586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25590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69250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46065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11961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697406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52024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283845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549482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7689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76061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89870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40548" y="495687"/>
            <a:ext cx="7766936" cy="1487940"/>
          </a:xfrm>
        </p:spPr>
        <p:txBody>
          <a:bodyPr/>
          <a:lstStyle/>
          <a:p>
            <a:r>
              <a:rPr lang="sr-Cyrl-RS" sz="5400" dirty="0" smtClean="0"/>
              <a:t>ДРУГИ </a:t>
            </a:r>
            <a:r>
              <a:rPr lang="sr-Cyrl-RS" sz="5400" dirty="0" smtClean="0"/>
              <a:t>СВЕТСКИ </a:t>
            </a:r>
            <a:r>
              <a:rPr lang="sr-Latn-RS" sz="5400" dirty="0" smtClean="0"/>
              <a:t> </a:t>
            </a:r>
            <a:r>
              <a:rPr lang="sr-Cyrl-RS" sz="5400" dirty="0" smtClean="0"/>
              <a:t>РАТ</a:t>
            </a:r>
            <a:endParaRPr lang="en-US" sz="5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972" y="2807594"/>
            <a:ext cx="5144621" cy="38754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53" y="2807594"/>
            <a:ext cx="5698186" cy="38754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429174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130746"/>
            <a:ext cx="9404723" cy="1400530"/>
          </a:xfrm>
        </p:spPr>
        <p:txBody>
          <a:bodyPr>
            <a:normAutofit fontScale="90000"/>
          </a:bodyPr>
          <a:lstStyle/>
          <a:p>
            <a:r>
              <a:rPr lang="sr-Cyrl-RS" sz="4000" dirty="0" smtClean="0"/>
              <a:t>УЗРОЦИ И ПОЧЕТАК ДРУГОГ СВЕТСКОГ     									РАТА</a:t>
            </a:r>
            <a:br>
              <a:rPr lang="sr-Cyrl-RS" sz="4000" dirty="0" smtClean="0"/>
            </a:br>
            <a:r>
              <a:rPr lang="sr-Cyrl-RS" dirty="0"/>
              <a:t> </a:t>
            </a:r>
            <a:r>
              <a:rPr lang="sr-Cyrl-RS" dirty="0" smtClean="0"/>
              <a:t>                         </a:t>
            </a:r>
            <a:br>
              <a:rPr lang="sr-Cyrl-RS" dirty="0" smtClean="0"/>
            </a:br>
            <a:r>
              <a:rPr lang="sr-Cyrl-RS" dirty="0"/>
              <a:t/>
            </a:r>
            <a:br>
              <a:rPr lang="sr-Cyrl-RS" dirty="0"/>
            </a:br>
            <a:r>
              <a:rPr lang="sr-Cyrl-RS" dirty="0" smtClean="0"/>
              <a:t/>
            </a:r>
            <a:br>
              <a:rPr lang="sr-Cyrl-RS" dirty="0" smtClean="0"/>
            </a:br>
            <a:endParaRPr lang="en-US" sz="2200" dirty="0"/>
          </a:p>
        </p:txBody>
      </p:sp>
      <p:sp>
        <p:nvSpPr>
          <p:cNvPr id="3" name="Rectangle 2"/>
          <p:cNvSpPr/>
          <p:nvPr/>
        </p:nvSpPr>
        <p:spPr>
          <a:xfrm>
            <a:off x="438907" y="1662526"/>
            <a:ext cx="9611927" cy="3693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dirty="0"/>
              <a:t>ТРИДЕСЕТИХ ГОДИНА </a:t>
            </a:r>
            <a:r>
              <a:rPr lang="sr-Cyrl-RS" dirty="0" smtClean="0"/>
              <a:t>ПРОШЛОГ ВЕКА НЕМАЧКА ЈЕ ПОСТАЛА ВЕЛИКА СИЛА КОЈА ЈЕ </a:t>
            </a:r>
          </a:p>
          <a:p>
            <a:r>
              <a:rPr lang="sr-Cyrl-RS" dirty="0" smtClean="0"/>
              <a:t> ХТЕЛА   ДА   ОСВОЈИ    СВЕТ. </a:t>
            </a:r>
          </a:p>
          <a:p>
            <a:r>
              <a:rPr lang="sr-Cyrl-RS" dirty="0" smtClean="0"/>
              <a:t>У СЕПТЕМБРУ 1939. ГОДИНЕ НЕМАЧКА ЈЕ НАПАЛА ПОЉСКУ И ПОЧЕЛА НАЈСТРАШНИЈИ</a:t>
            </a:r>
          </a:p>
          <a:p>
            <a:r>
              <a:rPr lang="sr-Cyrl-RS" dirty="0" smtClean="0"/>
              <a:t>РАТ У ИСТОРИЈИ. ВЕЛИКА БРИТАНИЈА И ФРАНЦУСКА СУ ОБЈАВИЛЕ РАТ НЕМАЧКОЈ, </a:t>
            </a:r>
          </a:p>
          <a:p>
            <a:r>
              <a:rPr lang="sr-Cyrl-RS" dirty="0" smtClean="0"/>
              <a:t>АЛИ ОНА ЈЕ ВРЛО БРЗО ОКУПИРАЛА ВЕЛИКИ ДЕО ЕВРОПЕ. МОЋАН САВЕЗНИК НЕМАЧКЕ </a:t>
            </a:r>
          </a:p>
          <a:p>
            <a:r>
              <a:rPr lang="sr-Cyrl-RS" dirty="0" smtClean="0"/>
              <a:t>БИО ЈЕ ЈАПАН, КОЈИ ЈЕ НАПАО САД. </a:t>
            </a:r>
          </a:p>
          <a:p>
            <a:r>
              <a:rPr lang="sr-Cyrl-RS" dirty="0" smtClean="0"/>
              <a:t>ТОКОМ РАТА ЈЕ ВЛАДАО НЕЗАПАМЋЕНИ ТЕРОР, НЕМЦИ СУ УБИЛИ МИЛИОНЕ ЉУДИ. </a:t>
            </a:r>
          </a:p>
          <a:p>
            <a:r>
              <a:rPr lang="sr-Cyrl-RS" dirty="0" smtClean="0"/>
              <a:t>РАТ СЕ ВОДИО НА КОПНУ, МОРУ И У ВАЗДУХУ УЗ ОГРОМНЕ ГУБИТКЕ.</a:t>
            </a:r>
          </a:p>
          <a:p>
            <a:endParaRPr lang="sr-Cyrl-RS" dirty="0"/>
          </a:p>
          <a:p>
            <a:endParaRPr lang="sr-Cyrl-RS" dirty="0" smtClean="0"/>
          </a:p>
          <a:p>
            <a:endParaRPr lang="sr-Cyrl-RS" dirty="0"/>
          </a:p>
          <a:p>
            <a:endParaRPr lang="sr-Cyrl-R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197" y="4232272"/>
            <a:ext cx="4637515" cy="25819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42" y="4232273"/>
            <a:ext cx="4739426" cy="258199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880962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19149" y="119803"/>
            <a:ext cx="8596668" cy="1320800"/>
          </a:xfrm>
        </p:spPr>
        <p:txBody>
          <a:bodyPr/>
          <a:lstStyle/>
          <a:p>
            <a:r>
              <a:rPr lang="sr-Cyrl-RS" smtClean="0"/>
              <a:t>СРБИЈА НА ПОЧЕТКУ РАТА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94983" y="1168917"/>
            <a:ext cx="4184035" cy="3880772"/>
          </a:xfrm>
        </p:spPr>
        <p:txBody>
          <a:bodyPr>
            <a:noAutofit/>
          </a:bodyPr>
          <a:lstStyle/>
          <a:p>
            <a:r>
              <a:rPr lang="sr-Cyrl-RS" dirty="0" smtClean="0"/>
              <a:t>СРБИЈА ЈЕ ПРЕД ПОЧЕТАК РАТА БИЛА ДЕО КРАЉЕВИНЕ ЈУГОСЛАВИЈЕ , ЧИЈА ЈЕ ВЛАДА ПРИСТУПИЛА ТРОЈНОМ ПАКТУ (КОГА СУ ЧИНИЛЕ НЕМАЧКА, ИТАЛИЈА И ЈАПАН). ЗБОГ ТОГА СУ У БЕОГРАДУ ИЗБИЛЕ ВЕЛИКЕ ДЕМОНСТРАЦИЈЕ, А НЕМАЧКА ЈЕ КАО ОДГОВОР НА ЊИХ 6.АПРИЛА 1941. ГОДИНЕ НАПАЛА НАШУ ЗЕМЉУ, БОМБАРДОВАЊЕМ У КОМЕ ЈЕ НАЈВИШЕ СТРАДАО БЕОГРАД. КРАЉ ПЕТАР </a:t>
            </a:r>
            <a:r>
              <a:rPr lang="sr-Latn-RS" dirty="0" smtClean="0"/>
              <a:t>II</a:t>
            </a:r>
            <a:r>
              <a:rPr lang="sr-Cyrl-RS" dirty="0" smtClean="0"/>
              <a:t> КАРАЂОРЂЕВИЋ ЈЕ НАПУСТИО ЗЕМЉУ И ОТИШАО У ЛОНДОН.</a:t>
            </a:r>
          </a:p>
          <a:p>
            <a:pPr marL="0" indent="0">
              <a:buNone/>
            </a:pPr>
            <a:r>
              <a:rPr lang="sr-Cyrl-RS" dirty="0" smtClean="0"/>
              <a:t>     </a:t>
            </a:r>
          </a:p>
          <a:p>
            <a:pPr marL="0" indent="0">
              <a:buNone/>
            </a:pPr>
            <a:r>
              <a:rPr lang="sr-Cyrl-RS" dirty="0" smtClean="0"/>
              <a:t>    </a:t>
            </a:r>
            <a:r>
              <a:rPr lang="sr-Cyrl-RS" sz="1600" dirty="0" smtClean="0"/>
              <a:t>БЕОГРАД ПОСЛЕ  БОМБАРДОВАЊА    	     6. АПРИЛА 1941. ГОДИНЕ</a:t>
            </a:r>
          </a:p>
          <a:p>
            <a:endParaRPr lang="sr-Cyrl-RS" dirty="0" smtClean="0"/>
          </a:p>
          <a:p>
            <a:r>
              <a:rPr lang="sr-Cyrl-RS" dirty="0" smtClean="0"/>
              <a:t>                                  </a:t>
            </a:r>
          </a:p>
          <a:p>
            <a:endParaRPr lang="sr-Cyrl-RS" dirty="0" smtClean="0"/>
          </a:p>
          <a:p>
            <a:r>
              <a:rPr lang="sr-Cyrl-RS" dirty="0" smtClean="0"/>
              <a:t>                      </a:t>
            </a:r>
          </a:p>
          <a:p>
            <a:pPr marL="0" indent="0">
              <a:buNone/>
            </a:pPr>
            <a:r>
              <a:rPr lang="sr-Cyrl-RS" dirty="0" smtClean="0"/>
              <a:t>                                    </a:t>
            </a:r>
          </a:p>
          <a:p>
            <a:pPr marL="0" indent="0">
              <a:buNone/>
            </a:pPr>
            <a:endParaRPr lang="sr-Cyrl-RS" dirty="0" smtClean="0"/>
          </a:p>
          <a:p>
            <a:pPr marL="0" indent="0">
              <a:buNone/>
            </a:pPr>
            <a:endParaRPr lang="sr-Cyrl-RS" dirty="0" smtClean="0"/>
          </a:p>
          <a:p>
            <a:pPr marL="0" indent="0">
              <a:buNone/>
            </a:pPr>
            <a:r>
              <a:rPr lang="sr-Cyrl-RS" dirty="0" smtClean="0"/>
              <a:t>                                           Б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343" y="4158355"/>
            <a:ext cx="3581667" cy="2603004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786" y="1168917"/>
            <a:ext cx="4214447" cy="26678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315" y="4158355"/>
            <a:ext cx="3755685" cy="26030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2927775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6062"/>
            <a:ext cx="891141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ЈУГОСЛОВЕНСКА ВОЈСКА ЈЕ ПОКУШАЛА ДА ПРУЖИ ОТПОР МОЋНОМ </a:t>
            </a:r>
          </a:p>
          <a:p>
            <a:r>
              <a:rPr lang="sr-Cyrl-RS" dirty="0" smtClean="0"/>
              <a:t>НЕПРИЈАТЕЉУ И ДА ОДБРАНИ ЗЕМЉУ. ПОСЛЕ КРАТКОТРАЈНИХ БОРБИ ЈЕ </a:t>
            </a:r>
          </a:p>
          <a:p>
            <a:r>
              <a:rPr lang="sr-Cyrl-RS" dirty="0" smtClean="0"/>
              <a:t>ПОРАЖЕНА, А ВЕЋИНА ВОЈНИКА И ОФИЦИРА ЈЕ ЗАРОБЉЕНА. НЕПРИЈАТЕЉ </a:t>
            </a:r>
          </a:p>
          <a:p>
            <a:r>
              <a:rPr lang="sr-Cyrl-RS" dirty="0" smtClean="0"/>
              <a:t>ЈЕ ПОДЕЛИО  ЗЕМЉУ, А СРБИЈА ЈЕ БИЛА ПОД НЕМАЧКОМ ВЛАШЋУ. </a:t>
            </a:r>
          </a:p>
          <a:p>
            <a:r>
              <a:rPr lang="sr-Cyrl-RS" dirty="0" smtClean="0"/>
              <a:t>НАРОД СЕ НИЈЕ ПОМИРИО СА ОКУПАЦИЈОМ И БОРИО СЕ ЗА СЛОБОДУ. </a:t>
            </a:r>
          </a:p>
          <a:p>
            <a:r>
              <a:rPr lang="sr-Cyrl-RS" dirty="0" smtClean="0"/>
              <a:t>НАПАДАНИ СУ НЕМАЧКИ ВОЈНИЦИ, ПУТЕВИ.</a:t>
            </a:r>
          </a:p>
          <a:p>
            <a:r>
              <a:rPr lang="sr-Cyrl-RS" dirty="0" smtClean="0"/>
              <a:t>НЕМЦИ СУ ОТПОР СУРОВО КАЖЊАВАЛИ: БАТИНАМА, </a:t>
            </a:r>
          </a:p>
          <a:p>
            <a:r>
              <a:rPr lang="sr-Cyrl-RS" dirty="0" smtClean="0"/>
              <a:t>ОДВОЂЕЊЕМ У ЗАТВОРЕ И ЛОГОРЕ, СТРЕЉАЊЕМ. </a:t>
            </a:r>
          </a:p>
          <a:p>
            <a:r>
              <a:rPr lang="sr-Cyrl-RS" dirty="0" smtClean="0"/>
              <a:t>ЗА РАЊЕНОГ НЕМАЧКОГ ВОЈНИКА СТРЕЉАНО ЈЕ 50, </a:t>
            </a:r>
          </a:p>
          <a:p>
            <a:r>
              <a:rPr lang="sr-Cyrl-RS" dirty="0" smtClean="0"/>
              <a:t>А ЗА УБИЈЕНОГ 100 ЉУДИ.</a:t>
            </a:r>
          </a:p>
          <a:p>
            <a:r>
              <a:rPr lang="sr-Cyrl-RS" dirty="0" smtClean="0"/>
              <a:t>НАЈВИШЕ ЉУДИ ЈЕ СТРАДАЛО У КРАГУЈЕВЦУ </a:t>
            </a:r>
          </a:p>
          <a:p>
            <a:r>
              <a:rPr lang="sr-Cyrl-RS" dirty="0" smtClean="0"/>
              <a:t>21. ОКТОБРА 1941. ГОДИНЕ, КАДА ЈЕ СТРЕЉАНО</a:t>
            </a:r>
          </a:p>
          <a:p>
            <a:r>
              <a:rPr lang="sr-Cyrl-RS" dirty="0" smtClean="0"/>
              <a:t>3000 ГРАЂАНА, А МЕЂУ ЊИМА 230 ЂАКА. </a:t>
            </a:r>
          </a:p>
          <a:p>
            <a:endParaRPr lang="sr-Cyrl-RS" dirty="0"/>
          </a:p>
          <a:p>
            <a:endParaRPr lang="sr-Cyrl-R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484" y="-15659"/>
            <a:ext cx="3099515" cy="21406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752" y="4010563"/>
            <a:ext cx="3811471" cy="27224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499" y="2689940"/>
            <a:ext cx="5546501" cy="415901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582320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62" y="0"/>
            <a:ext cx="11745532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0007506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4700" y="0"/>
            <a:ext cx="8670963" cy="49859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dirty="0" smtClean="0"/>
              <a:t>ОРУЖАНА БОРБА ПРОТИВ НЕПРИЈАТЕЉА</a:t>
            </a:r>
          </a:p>
          <a:p>
            <a:endParaRPr lang="sr-Cyrl-RS" sz="2400" dirty="0"/>
          </a:p>
          <a:p>
            <a:r>
              <a:rPr lang="sr-Cyrl-RS" sz="2400" dirty="0" smtClean="0"/>
              <a:t>ЧЕТНИЧКИ ПОКРЕТ</a:t>
            </a:r>
          </a:p>
          <a:p>
            <a:endParaRPr lang="sr-Cyrl-RS" dirty="0" smtClean="0"/>
          </a:p>
          <a:p>
            <a:r>
              <a:rPr lang="sr-Cyrl-RS" dirty="0" smtClean="0"/>
              <a:t>КАДА ЈЕ НЕМАЧКА НАПАЛА СРБИЈУ ВРЛО БРЗО ЈЕ УНИШТИЛА ОТПОР</a:t>
            </a:r>
          </a:p>
          <a:p>
            <a:r>
              <a:rPr lang="sr-Cyrl-RS" dirty="0" smtClean="0"/>
              <a:t> ЈУГОСЛИВЕНСКЕ ВОЈСКЕ, КОЈА ЈЕ ВЕЋИНОМ ЗАРОБЉЕНА И ОДВЕДЕНА </a:t>
            </a:r>
          </a:p>
          <a:p>
            <a:r>
              <a:rPr lang="sr-Cyrl-RS" dirty="0" smtClean="0"/>
              <a:t> У ЛОГОРЕ. ОФИЦИРИ И ВОЈНИЦИ КОЈИ СУ УСПЕЛИ ДА СЕ СПАСУ НИСУ </a:t>
            </a:r>
          </a:p>
          <a:p>
            <a:r>
              <a:rPr lang="sr-Cyrl-RS" dirty="0" smtClean="0"/>
              <a:t>ПРИЗНАВАЛИ ПОРАЗ И ФОМИРАЛИ СУ </a:t>
            </a:r>
            <a:r>
              <a:rPr lang="sr-Cyrl-RS" b="1" dirty="0" smtClean="0"/>
              <a:t>ЧЕТНИЧКИ ПОКРЕТ. </a:t>
            </a:r>
            <a:r>
              <a:rPr lang="sr-Cyrl-RS" dirty="0" smtClean="0"/>
              <a:t>ЊИХОВ ВОЂА </a:t>
            </a:r>
          </a:p>
          <a:p>
            <a:r>
              <a:rPr lang="sr-Cyrl-RS" dirty="0" smtClean="0"/>
              <a:t>ЈЕ БИО ДРАГОЉУБ ДРАЖА МИХАИЛОВИЋ. ЊИХОВ ЦИЉ ЈЕ БИО </a:t>
            </a:r>
          </a:p>
          <a:p>
            <a:r>
              <a:rPr lang="sr-Cyrl-RS" dirty="0" smtClean="0"/>
              <a:t>ВРАЋАЊЕ КРАЉА И ОБНАВЉАЊЕ ДРЖАВЕ КАКВА ЈЕ БИЛА ПРЕ РАТА.</a:t>
            </a:r>
          </a:p>
          <a:p>
            <a:r>
              <a:rPr lang="sr-Cyrl-RS" sz="2400" dirty="0" smtClean="0"/>
              <a:t>                                              </a:t>
            </a:r>
          </a:p>
          <a:p>
            <a:r>
              <a:rPr lang="sr-Cyrl-RS" sz="2400" dirty="0"/>
              <a:t> </a:t>
            </a:r>
            <a:r>
              <a:rPr lang="sr-Cyrl-RS" sz="2400" dirty="0" smtClean="0"/>
              <a:t>                                              </a:t>
            </a:r>
            <a:r>
              <a:rPr lang="sr-Cyrl-RS" sz="2400" dirty="0"/>
              <a:t> </a:t>
            </a:r>
            <a:r>
              <a:rPr lang="sr-Cyrl-RS" sz="2400" dirty="0" smtClean="0"/>
              <a:t>            ЧЕТНИЦИ</a:t>
            </a:r>
          </a:p>
          <a:p>
            <a:endParaRPr lang="sr-Cyrl-RS" sz="2400" dirty="0"/>
          </a:p>
          <a:p>
            <a:r>
              <a:rPr lang="sr-Cyrl-RS" sz="2400" dirty="0" smtClean="0"/>
              <a:t> </a:t>
            </a:r>
          </a:p>
          <a:p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933" y="3962538"/>
            <a:ext cx="4288664" cy="27319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67" y="3962539"/>
            <a:ext cx="4439377" cy="2731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219" y="408707"/>
            <a:ext cx="3109981" cy="24085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62867" y="2835899"/>
            <a:ext cx="2542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ДРАЖА МИХАИЛОВИЋ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8208178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1820" y="244699"/>
            <a:ext cx="8747908" cy="38779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dirty="0" smtClean="0"/>
              <a:t>ПАРТИЗАНСКИ ПОКРЕТ</a:t>
            </a:r>
          </a:p>
          <a:p>
            <a:endParaRPr lang="sr-Cyrl-RS" sz="2400" dirty="0"/>
          </a:p>
          <a:p>
            <a:r>
              <a:rPr lang="sr-Cyrl-RS" dirty="0" smtClean="0"/>
              <a:t>КАДА ЈЕ НЕМАЧКА ОКУПИРАЛА НАШУ ЗЕМЉУ ОСИМ ЧЕТНИЧКОГ </a:t>
            </a:r>
          </a:p>
          <a:p>
            <a:r>
              <a:rPr lang="sr-Cyrl-RS" dirty="0" smtClean="0"/>
              <a:t>ФОРМИРАН ЈЕ И </a:t>
            </a:r>
            <a:r>
              <a:rPr lang="sr-Cyrl-RS" b="1" dirty="0" smtClean="0"/>
              <a:t>ПАРТИЗАНСКИ ПОКРЕТ </a:t>
            </a:r>
            <a:r>
              <a:rPr lang="sr-Cyrl-RS" dirty="0" smtClean="0"/>
              <a:t>КОЈИ ЈЕ ИМАО ДРУГАЧИЈУ </a:t>
            </a:r>
          </a:p>
          <a:p>
            <a:r>
              <a:rPr lang="sr-Cyrl-RS" dirty="0" smtClean="0"/>
              <a:t>ИДЕЈУ О БОРБИ ПРОТИВ НЕПРИЈАТЕЉА И  СТАВАРАЊУ ПОСЛЕРАТНЕ </a:t>
            </a:r>
          </a:p>
          <a:p>
            <a:r>
              <a:rPr lang="sr-Cyrl-RS" dirty="0" smtClean="0"/>
              <a:t>ДРЖАВЕ КАО РЕПУБЛИКЕ. ВОЂА ОВОГ ПОКРЕТА БИО ЈЕ ЈОСИП БРОЗ </a:t>
            </a:r>
          </a:p>
          <a:p>
            <a:r>
              <a:rPr lang="sr-Cyrl-RS" dirty="0" smtClean="0"/>
              <a:t>ТИТО. ПАРТИЗАНИ СУ ПРВО НАПАДАЛИ ЖАНДАРМЕРИЈСКЕ СТАНИЦЕ, </a:t>
            </a:r>
          </a:p>
          <a:p>
            <a:r>
              <a:rPr lang="sr-Cyrl-RS" dirty="0" smtClean="0"/>
              <a:t>ПУТЕВЕ И МОСТОВЕ, А КАСНИЈЕ КАДА ИМ ЈЕ ВОЈСКА ПОСТАЛА  </a:t>
            </a:r>
          </a:p>
          <a:p>
            <a:r>
              <a:rPr lang="sr-Cyrl-RS" dirty="0" smtClean="0"/>
              <a:t>БРОЈНА, ПОЧЕЛЕ СУ БОРБЕ СА НЕПРИЈАТЕЉЕМ ШИРОМ ЗЕМЉЕ.</a:t>
            </a:r>
          </a:p>
          <a:p>
            <a:r>
              <a:rPr lang="sr-Cyrl-RS" dirty="0" smtClean="0"/>
              <a:t>ПАРТИЗАНИ И ЧЕТНИЦИ СУ ПРВОБИТНО САРАЂИВАЛИ У БОРБИ, А НАРОД </a:t>
            </a:r>
          </a:p>
          <a:p>
            <a:r>
              <a:rPr lang="sr-Cyrl-RS" dirty="0" smtClean="0"/>
              <a:t>СЕ СЛОБОДНО ОПРЕДЕЉИВАО КОМЕ ЋЕ ПРИСТУПИТИ. </a:t>
            </a:r>
          </a:p>
          <a:p>
            <a:r>
              <a:rPr lang="sr-Cyrl-RS" dirty="0" smtClean="0"/>
              <a:t>ИЗМЕЂУ ЧЕТНИКА И ПАРТИЗАНА ВРЛО БРЗО ЈЕ ДОШЛО ДО СУКОБА ЈЕР </a:t>
            </a:r>
          </a:p>
          <a:p>
            <a:r>
              <a:rPr lang="sr-Cyrl-RS" dirty="0" smtClean="0"/>
              <a:t>СУ ПОСТОЈАЛЕ ВЕЛИКЕ РАЗЛИКЕ У МИШЉЕЊИМА И НАЧИНУ РАТОВАЊА.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814" y="432935"/>
            <a:ext cx="3528812" cy="23508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75" y="4244260"/>
            <a:ext cx="3221887" cy="26137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888" y="4244259"/>
            <a:ext cx="3534645" cy="26137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615" y="4790941"/>
            <a:ext cx="3044243" cy="19640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81743" y="4352141"/>
            <a:ext cx="146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ПАРТИЗАНИ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345695" y="2864533"/>
            <a:ext cx="2157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ЈОСИП БРОЗ ТИТО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2999866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365" y="701073"/>
            <a:ext cx="723627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РАТ НА ПРОСТОРУ КРАЉЕВИНЕ ЈУГОСЛАВИЈЕ ЈЕ ТРАЈАО ЧЕТИРИ </a:t>
            </a:r>
          </a:p>
          <a:p>
            <a:r>
              <a:rPr lang="sr-Cyrl-RS" dirty="0" smtClean="0"/>
              <a:t>ГОДИНЕ. ЗА ТО ВРЕМЕ НАШ НАРОД ЈЕ ВОДИО МНОГО БИТАКА. </a:t>
            </a:r>
          </a:p>
          <a:p>
            <a:r>
              <a:rPr lang="sr-Cyrl-RS" dirty="0" smtClean="0"/>
              <a:t>НАЈВЕЋЕ БИТКЕ БИЛЕ СУ НА КОЗАРИ, НЕРЕТВИ И СУТЈЕСЦИ.</a:t>
            </a:r>
          </a:p>
          <a:p>
            <a:endParaRPr lang="sr-Cyrl-R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89" y="2580358"/>
            <a:ext cx="4616966" cy="35929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887" y="3296992"/>
            <a:ext cx="4606523" cy="27432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521" y="309093"/>
            <a:ext cx="3382851" cy="25371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80327" y="6306375"/>
            <a:ext cx="4780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БИТКА НА НЕРЕТВИ – БИТКА ЗА РАЊЕНИКЕ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1946150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86" y="23100"/>
            <a:ext cx="2653047" cy="18927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218" y="23100"/>
            <a:ext cx="2673824" cy="18927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149" y="-23101"/>
            <a:ext cx="2617549" cy="19389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805" y="0"/>
            <a:ext cx="3265196" cy="18927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149" y="2425491"/>
            <a:ext cx="2617549" cy="19845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217" y="2425491"/>
            <a:ext cx="2673824" cy="19845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29" y="2425491"/>
            <a:ext cx="2683235" cy="19845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805" y="2413941"/>
            <a:ext cx="3265195" cy="198455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804" y="4919730"/>
            <a:ext cx="3265195" cy="19382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217" y="4919730"/>
            <a:ext cx="2673824" cy="19240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148" y="4919730"/>
            <a:ext cx="2617550" cy="19240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57578" y="23100"/>
            <a:ext cx="515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НЕРЕТВА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57578" y="2263606"/>
            <a:ext cx="515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СУТЈЕСКА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06063" y="4933950"/>
            <a:ext cx="515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КОЗАРА</a:t>
            </a:r>
            <a:endParaRPr lang="en-US" dirty="0"/>
          </a:p>
        </p:txBody>
      </p:sp>
      <p:pic>
        <p:nvPicPr>
          <p:cNvPr id="18" name="Picture 17" descr="imagesJ8C7B1OB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3233" y="4903076"/>
            <a:ext cx="2609924" cy="19549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7477819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253" y="228600"/>
            <a:ext cx="11248592" cy="4462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dirty="0" smtClean="0"/>
              <a:t>ОСЛОБОЂЕЊЕ</a:t>
            </a:r>
          </a:p>
          <a:p>
            <a:endParaRPr lang="sr-Cyrl-RS" sz="2400" dirty="0" smtClean="0"/>
          </a:p>
          <a:p>
            <a:r>
              <a:rPr lang="sr-Cyrl-RS" sz="1600" dirty="0" smtClean="0"/>
              <a:t>ТОКОМ 1944. ГОДИНЕ НЕМАЧКА ВОЈСКА ЈЕ БИЛА СВЕ СЛАБИЈА, А САВЕЗНИЦИ СУ ПОЧЕЛИ ДА </a:t>
            </a:r>
          </a:p>
          <a:p>
            <a:r>
              <a:rPr lang="sr-Cyrl-RS" sz="1600" dirty="0" smtClean="0"/>
              <a:t>ПОБЕЂУЈУ НА СВИМ ФРОНТОВИМА.</a:t>
            </a:r>
          </a:p>
          <a:p>
            <a:r>
              <a:rPr lang="sr-Cyrl-RS" sz="1600" dirty="0" smtClean="0"/>
              <a:t>ТАКО ЈЕ БИЛО И НА НАШИМ ПРОСТОРИМА, ПА СУ ПАРТИЗАНИ  КРАЈЕМ ЛЕТА СТИГЛИ ДО БЕОГРАДА. </a:t>
            </a:r>
          </a:p>
          <a:p>
            <a:r>
              <a:rPr lang="sr-Cyrl-RS" sz="1600" dirty="0" smtClean="0"/>
              <a:t>СПОЈИЛИ СУ СЕ СА ЦРВЕНОМ  АРМИЈОМ (ВОЈСКОМ СОВЈЕТСКОГ САВЕЗА).  ЗАЈЕДНИЧКИМ</a:t>
            </a:r>
          </a:p>
          <a:p>
            <a:r>
              <a:rPr lang="sr-Cyrl-RS" sz="1600" dirty="0" smtClean="0"/>
              <a:t>СНАГАМА БОРИЛИ СУ СЕ ЗА ОСЛОБОЂЕЊЕ  БЕОГРАДА. ТЕШКЕ БОРБЕ СУ ТРАЈАЛЕ  ШЕСТ ДАНА. </a:t>
            </a:r>
          </a:p>
          <a:p>
            <a:r>
              <a:rPr lang="sr-Cyrl-RS" sz="1600" dirty="0" smtClean="0"/>
              <a:t>ПОГУНИЛО ЈЕ ВИШЕ ХИЉАДА БОРАЦА, АЛИ БЕОГРАД ЈЕ КОНАЧНО ПОСЛЕ ВИШЕ ОД ТРИ ГОДИНЕ </a:t>
            </a:r>
          </a:p>
          <a:p>
            <a:r>
              <a:rPr lang="sr-Cyrl-RS" sz="1600" dirty="0" smtClean="0"/>
              <a:t>ОСЛОБОЂЕН.</a:t>
            </a:r>
          </a:p>
          <a:p>
            <a:r>
              <a:rPr lang="sr-Cyrl-RS" sz="1600" dirty="0" smtClean="0"/>
              <a:t>ДО ПРОЛЕЋА НАРЕДНЕ ГОДИНЕ ЈЕ ОСЛОБОЂЕНА ЦЕЛА ЗЕМЉА, НЕМЦИ СУ СЕ ПРЕДАЛИ И РАТ ЈЕ ЗАВРШЕН.</a:t>
            </a:r>
          </a:p>
          <a:p>
            <a:endParaRPr lang="sr-Cyrl-RS" sz="1600" dirty="0" smtClean="0"/>
          </a:p>
          <a:p>
            <a:endParaRPr lang="sr-Cyrl-RS" sz="1600" dirty="0" smtClean="0"/>
          </a:p>
          <a:p>
            <a:endParaRPr lang="sr-Cyrl-RS" sz="2400" dirty="0" smtClean="0"/>
          </a:p>
          <a:p>
            <a:endParaRPr lang="sr-Cyrl-RS" sz="1600" dirty="0" smtClean="0"/>
          </a:p>
          <a:p>
            <a:endParaRPr lang="sr-Cyrl-RS" dirty="0" smtClean="0"/>
          </a:p>
          <a:p>
            <a:endParaRPr lang="en-US" dirty="0"/>
          </a:p>
        </p:txBody>
      </p:sp>
      <p:pic>
        <p:nvPicPr>
          <p:cNvPr id="3" name="Picture 2" descr="bg-oslobodjenj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8" y="3824485"/>
            <a:ext cx="4169978" cy="2544784"/>
          </a:xfrm>
          <a:prstGeom prst="rect">
            <a:avLst/>
          </a:prstGeom>
        </p:spPr>
      </p:pic>
      <p:pic>
        <p:nvPicPr>
          <p:cNvPr id="4" name="Picture 3" descr="1383480_366210223513958_1548194195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8745" y="3266269"/>
            <a:ext cx="3479910" cy="3591731"/>
          </a:xfrm>
          <a:prstGeom prst="rect">
            <a:avLst/>
          </a:prstGeom>
        </p:spPr>
      </p:pic>
      <p:pic>
        <p:nvPicPr>
          <p:cNvPr id="6" name="Picture 5" descr="ar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0" y="3972910"/>
            <a:ext cx="3570889" cy="249095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73967681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3422" y="181303"/>
            <a:ext cx="11747127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dirty="0" smtClean="0"/>
              <a:t>КРАЈ РАТА</a:t>
            </a:r>
          </a:p>
          <a:p>
            <a:endParaRPr lang="sr-Cyrl-RS" sz="2400" dirty="0" smtClean="0"/>
          </a:p>
          <a:p>
            <a:r>
              <a:rPr lang="sr-Cyrl-RS" sz="1600" dirty="0" smtClean="0"/>
              <a:t>ПОСЛЕ ШЕСТ ГОДИНА РАТОВАЊА У КОМЕ ЈЕ ЖИВОТЕ ИЗГУБИЛО ОКО 60 МИЛИОНА ЉУДИ, </a:t>
            </a:r>
          </a:p>
          <a:p>
            <a:r>
              <a:rPr lang="sr-Cyrl-RS" sz="1600" dirty="0" smtClean="0"/>
              <a:t>НЕМАЧКА, ЈАПАН И ИТАЛИЈА СУ ТОКОМ 1945. ГОДИНЕ БИЛЕ ПОРАЖЕНЕ НА СВИМ РАТИШТИМА.</a:t>
            </a:r>
          </a:p>
          <a:p>
            <a:r>
              <a:rPr lang="sr-Cyrl-RS" sz="1600" dirty="0" smtClean="0"/>
              <a:t>РАТ ЈЕ ДОНЕО ДОТАДА НЕВИЂЕНА РАЗАРАЊА И СТРАДАЊА, ЗАХВАТИО ЈЕ СВЕ КОНТИНЕНТЕ,</a:t>
            </a:r>
          </a:p>
          <a:p>
            <a:r>
              <a:rPr lang="sr-Cyrl-RS" sz="1600" dirty="0" smtClean="0"/>
              <a:t>НАЈВЕЋУ ТЕНКОВСКУ БИТКУ У ИСТОРИЈИ, ПРВУ АТОМСКУ БОМБУ, ГЛАД, ПОКУШАЈ УНИШТЕЊА ЦЕЛИХ НАРОДА.  </a:t>
            </a:r>
          </a:p>
          <a:p>
            <a:endParaRPr lang="sr-Cyrl-RS" sz="1600" dirty="0" smtClean="0"/>
          </a:p>
          <a:p>
            <a:r>
              <a:rPr lang="sr-Cyrl-RS" sz="1600" dirty="0" smtClean="0"/>
              <a:t>НЕМЦИ СА СВОЈИМ ВОЂОМ ХИТЛЕРОМ ВОЂЕНИ ИДЕЈОМ ДА СУ </a:t>
            </a:r>
            <a:r>
              <a:rPr lang="sr-Cyrl-RS" sz="1600" dirty="0" smtClean="0"/>
              <a:t> </a:t>
            </a:r>
            <a:r>
              <a:rPr lang="sr-Cyrl-RS" sz="1600" dirty="0" smtClean="0"/>
              <a:t>ВИША РАСА У ОДНОСУ </a:t>
            </a:r>
          </a:p>
          <a:p>
            <a:r>
              <a:rPr lang="sr-Cyrl-RS" sz="1600" dirty="0" smtClean="0"/>
              <a:t>НА ДРУГЕ НАРОДЕ,  ХТЕЛИ </a:t>
            </a:r>
            <a:r>
              <a:rPr lang="sr-Cyrl-RS" sz="1600" dirty="0" smtClean="0"/>
              <a:t>СУ</a:t>
            </a:r>
            <a:r>
              <a:rPr lang="sr-Cyrl-RS" sz="1600" dirty="0" smtClean="0"/>
              <a:t> </a:t>
            </a:r>
            <a:r>
              <a:rPr lang="sr-Cyrl-RS" sz="1600" dirty="0" smtClean="0"/>
              <a:t>ДА СЕ РЕШЕ СВИХ ЈЕВРЕЈА. ПРВО СУ ИХ ОБЕЛЕЖИЛИ ЖУТОМ ТРАКОМ </a:t>
            </a:r>
          </a:p>
          <a:p>
            <a:r>
              <a:rPr lang="sr-Cyrl-RS" sz="1600" dirty="0" smtClean="0"/>
              <a:t>СА ЗВЕЗДОМ, ЗАТИМ ИМ УНИШТАВАЛИ И ПАЛИЛИ РАДЊЕ, УПАДАЛИ ИМ У КУЋЕ И ЗАТВАРАЛИ У </a:t>
            </a:r>
          </a:p>
          <a:p>
            <a:r>
              <a:rPr lang="sr-Cyrl-RS" sz="1600" dirty="0" smtClean="0"/>
              <a:t>ПОСЕБНЕ  </a:t>
            </a:r>
            <a:r>
              <a:rPr lang="sr-Cyrl-RS" sz="1600" dirty="0" smtClean="0"/>
              <a:t>ДЕЛОВЕ </a:t>
            </a:r>
            <a:r>
              <a:rPr lang="sr-Cyrl-RS" sz="1600" dirty="0" smtClean="0"/>
              <a:t> У </a:t>
            </a:r>
            <a:r>
              <a:rPr lang="sr-Cyrl-RS" sz="1600" dirty="0" smtClean="0"/>
              <a:t>ГРАДОВИМА ИЗ КОЈИХ НИЈЕ БИЛО ИЗЛАСКА И КОЈИ СУ СЕ ЗВАЛИ  ГЕТО, ЗАТИМ СУ </a:t>
            </a:r>
          </a:p>
          <a:p>
            <a:r>
              <a:rPr lang="sr-Cyrl-RS" sz="1600" dirty="0" smtClean="0"/>
              <a:t>ИХ СЛАЛИ У РАДНЕ  ЛОГОРЕ. СВЕ ОВО ЈЕ БИО САМО ПОЧЕТАК УЖАСА КОЈИ СУ ЈЕВРЕЈИ ДОЖИВЕЛИ, </a:t>
            </a:r>
          </a:p>
          <a:p>
            <a:r>
              <a:rPr lang="sr-Cyrl-RS" sz="1600" dirty="0" smtClean="0"/>
              <a:t>ЈЕР СМИШЉЕНО ЈЕ “КОНАЧНО РЕШЕЊЕ</a:t>
            </a:r>
            <a:r>
              <a:rPr lang="sr-Cyrl-RS" sz="1600" dirty="0" smtClean="0"/>
              <a:t>”, </a:t>
            </a:r>
            <a:r>
              <a:rPr lang="sr-Cyrl-RS" sz="1600" dirty="0" smtClean="0"/>
              <a:t>КОЈИМ СУ СЛАНИ У ЛОГОРЕ  СМРТИ. ТАМО СУ </a:t>
            </a:r>
            <a:r>
              <a:rPr lang="sr-Cyrl-RS" sz="1600" dirty="0" smtClean="0"/>
              <a:t>НЕМЦИ</a:t>
            </a:r>
            <a:r>
              <a:rPr lang="sr-Cyrl-RS" sz="1600" dirty="0" smtClean="0"/>
              <a:t> </a:t>
            </a:r>
            <a:r>
              <a:rPr lang="sr-Cyrl-RS" sz="1600" dirty="0" smtClean="0"/>
              <a:t>ПОД </a:t>
            </a:r>
          </a:p>
          <a:p>
            <a:r>
              <a:rPr lang="sr-Cyrl-RS" sz="1600" dirty="0" smtClean="0"/>
              <a:t>ИЗГОВОРОМ ДА ИХ ШАЉУ НА КУПАЊЕ  СЛАЛИ У  КУПАТИЛА ГДЕ ЈЕ ИЗ ТУШЕВА УМЕСТО ВОДЕ </a:t>
            </a:r>
          </a:p>
          <a:p>
            <a:r>
              <a:rPr lang="sr-Cyrl-RS" sz="1600" dirty="0" smtClean="0"/>
              <a:t>ИЗЛАЗИО ГАС КОЈИМ СУ ГУШИЛИ ЉУДЕ. НА ТАЈ НАЧИН ЈЕ У ОВИМ ГАСНИМ  КОМОРАМА СТРАДАЛО </a:t>
            </a:r>
          </a:p>
          <a:p>
            <a:r>
              <a:rPr lang="sr-Cyrl-RS" sz="1600" dirty="0" smtClean="0"/>
              <a:t>ЧАК ШЕСТ МИЛИОНА ЉУДИ. ОВО ЈЕ ЈЕДАН ОД НАЈСТРАШНИЈИХ ДОГАЂАЈА У ДРУГОМ СВЕТСКОМ РАТУ, </a:t>
            </a:r>
          </a:p>
          <a:p>
            <a:r>
              <a:rPr lang="sr-Cyrl-RS" sz="1600" dirty="0" smtClean="0"/>
              <a:t>КОЈИ СЕ ЗВАО ХОЛОКАУСТ.</a:t>
            </a:r>
          </a:p>
          <a:p>
            <a:endParaRPr lang="en-US" sz="1600" dirty="0"/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06007"/>
            <a:ext cx="3276948" cy="1789386"/>
          </a:xfrm>
          <a:prstGeom prst="rect">
            <a:avLst/>
          </a:prstGeom>
        </p:spPr>
      </p:pic>
      <p:pic>
        <p:nvPicPr>
          <p:cNvPr id="5" name="Picture 4" descr="untitl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987" y="4608128"/>
            <a:ext cx="2466975" cy="1847850"/>
          </a:xfrm>
          <a:prstGeom prst="rect">
            <a:avLst/>
          </a:prstGeom>
        </p:spPr>
      </p:pic>
      <p:pic>
        <p:nvPicPr>
          <p:cNvPr id="7" name="Picture 6" descr="imagesV2MGEYV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2189" y="4588433"/>
            <a:ext cx="2959811" cy="19857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6550223"/>
            <a:ext cx="4565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dirty="0" smtClean="0"/>
              <a:t>ТРАМВАЈ У БЕОГРАДУ: ЗАБРАЊЕНО ЗА ЈЕВРЕЈЕ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5407573" y="6550223"/>
            <a:ext cx="1632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dirty="0" smtClean="0"/>
              <a:t>ДЕЦА У ЛОГОРУ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9475076" y="6550223"/>
            <a:ext cx="26084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1400" dirty="0" smtClean="0"/>
              <a:t> ПРЕД ГАСНОМ КОМОРОМ</a:t>
            </a:r>
            <a:endParaRPr lang="en-US" sz="1400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476" y="94594"/>
            <a:ext cx="9256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ДРУГИ СВЕТСКИ РАТ ЗАВРШЕН ЈЕ 1945. ГОДИНЕ, А КАО ДАН ПОБЕДЕ </a:t>
            </a:r>
          </a:p>
          <a:p>
            <a:r>
              <a:rPr lang="sr-Cyrl-RS" dirty="0" smtClean="0"/>
              <a:t>У ЕВРОПИ СЛАВИ СЕ 9. МАЈ.</a:t>
            </a:r>
            <a:endParaRPr lang="en-US" dirty="0"/>
          </a:p>
        </p:txBody>
      </p:sp>
      <p:pic>
        <p:nvPicPr>
          <p:cNvPr id="3" name="Picture 2" descr="images5K8AGO5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03" y="4162097"/>
            <a:ext cx="2656490" cy="2144110"/>
          </a:xfrm>
          <a:prstGeom prst="rect">
            <a:avLst/>
          </a:prstGeom>
        </p:spPr>
      </p:pic>
      <p:pic>
        <p:nvPicPr>
          <p:cNvPr id="5" name="Picture 4" descr="424694_54_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448" y="993229"/>
            <a:ext cx="1640615" cy="2248558"/>
          </a:xfrm>
          <a:prstGeom prst="rect">
            <a:avLst/>
          </a:prstGeom>
        </p:spPr>
      </p:pic>
      <p:pic>
        <p:nvPicPr>
          <p:cNvPr id="6" name="Picture 5" descr="Drugi-svetski-rat_brojk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5294" y="3035300"/>
            <a:ext cx="6070600" cy="3822700"/>
          </a:xfrm>
          <a:prstGeom prst="rect">
            <a:avLst/>
          </a:prstGeom>
        </p:spPr>
      </p:pic>
      <p:pic>
        <p:nvPicPr>
          <p:cNvPr id="7" name="Picture 6" descr="drugi-svetski-rat-zastava-iznad-rajhstaga-sovjet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8068" y="0"/>
            <a:ext cx="3993931" cy="2880955"/>
          </a:xfrm>
          <a:prstGeom prst="rect">
            <a:avLst/>
          </a:prstGeom>
        </p:spPr>
      </p:pic>
      <p:pic>
        <p:nvPicPr>
          <p:cNvPr id="8" name="Picture 7" descr="images (9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0468" y="898634"/>
            <a:ext cx="2377226" cy="17420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3193" y="3271344"/>
            <a:ext cx="23471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1000" dirty="0" smtClean="0"/>
              <a:t>БАЦАЊЕМ ПРВЕ АТОМСКЕ БОМБЕ</a:t>
            </a:r>
          </a:p>
          <a:p>
            <a:r>
              <a:rPr lang="sr-Cyrl-RS" sz="1000" dirty="0" smtClean="0"/>
              <a:t>          ПОРАЖЕН ЈЕ ЈАПАН </a:t>
            </a:r>
            <a:endParaRPr 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9443545" y="2924504"/>
            <a:ext cx="26420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1200" dirty="0" smtClean="0"/>
              <a:t>РУСИ ИСТИЧУ СВОЈУ ЗАСТАВУ </a:t>
            </a:r>
          </a:p>
          <a:p>
            <a:r>
              <a:rPr lang="sr-Cyrl-RS" sz="1200" dirty="0" smtClean="0"/>
              <a:t>У БЕРЛИНУ КАО ЗНАК КОНАЧНЕ </a:t>
            </a:r>
          </a:p>
          <a:p>
            <a:r>
              <a:rPr lang="sr-Cyrl-RS" sz="1200" dirty="0" smtClean="0"/>
              <a:t>ПОБЕДЕ НАД  НЕМАЧКОМ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110359" y="6329856"/>
            <a:ext cx="26564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1000" dirty="0" smtClean="0"/>
              <a:t>ФОТОГРАФИЈЕ СТРАДАЛИХ ЈЕВРЕЈА У </a:t>
            </a:r>
          </a:p>
          <a:p>
            <a:r>
              <a:rPr lang="sr-Cyrl-RS" sz="1000" dirty="0" smtClean="0"/>
              <a:t>            МУЗЕЈУ ХОЛОКАУСТА </a:t>
            </a:r>
            <a:endParaRPr lang="en-US" sz="1000" dirty="0"/>
          </a:p>
        </p:txBody>
      </p:sp>
      <p:pic>
        <p:nvPicPr>
          <p:cNvPr id="12" name="Picture 11" descr="300px-National_Liberation_War_collage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98270" y="3988676"/>
            <a:ext cx="2393730" cy="2869323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593" y="94593"/>
            <a:ext cx="9143850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КРАЉЕВО У ДРУГОМ СВЕТСКОМ РАТУ</a:t>
            </a:r>
          </a:p>
          <a:p>
            <a:endParaRPr lang="sr-Cyrl-RS" dirty="0" smtClean="0"/>
          </a:p>
          <a:p>
            <a:r>
              <a:rPr lang="sr-Cyrl-RS" sz="1200" dirty="0" smtClean="0"/>
              <a:t>НЕМЦИ СУ ПОСЛЕ СЛАБОГ ОТПОРА ВОЈСКЕ ОСВОЈИЛИ КРАЉЕВО  14. АПРИЛА 1941. ГОДИНЕ.</a:t>
            </a:r>
          </a:p>
          <a:p>
            <a:r>
              <a:rPr lang="sr-Cyrl-RS" sz="1200" dirty="0" smtClean="0"/>
              <a:t>КРАЉЕВО ЈЕ ПРЕД ДРУГИ СВЕТСКИ РАТ БИЛО ВАЖНА РАСКРСНИЦА ПУТЕВА И ИМАЛО ЈЕ ФАБРИКУ </a:t>
            </a:r>
          </a:p>
          <a:p>
            <a:r>
              <a:rPr lang="sr-Cyrl-RS" sz="1200" dirty="0" smtClean="0"/>
              <a:t>АВИОНА И ЖЕЛЕЗНИЧКУ ФАБРИКУ.  ЗАТО  СУ НЕМЦИ ОВДЕ ДОВЕЛИ ВЕЛИКУ ВОЈСКУ И ДОБРО </a:t>
            </a:r>
          </a:p>
          <a:p>
            <a:r>
              <a:rPr lang="sr-Cyrl-RS" sz="1200" dirty="0" smtClean="0"/>
              <a:t>ЧУВАЛИ МОСТ НА ИБРУ И ГРАД. </a:t>
            </a:r>
          </a:p>
          <a:p>
            <a:endParaRPr lang="sr-Cyrl-RS" sz="1200" dirty="0" smtClean="0"/>
          </a:p>
          <a:p>
            <a:r>
              <a:rPr lang="sr-Cyrl-RS" sz="1200" dirty="0" smtClean="0"/>
              <a:t>СТАНОВНИЦИ ГРАД СУ СЕ  ПРЕД ОКУПАЦИЈУ ВЕЋИНОМ СКЛОНИЛИ У ОКОЛНА СЕЛА, АЛИ СЕ ЖИВОТ </a:t>
            </a:r>
          </a:p>
          <a:p>
            <a:r>
              <a:rPr lang="sr-Cyrl-RS" sz="1200" dirty="0" smtClean="0"/>
              <a:t> ИАКО ПОД НЕПРИЈАТЕЉЕМ СМИРИО. ДУЋАНИ, КАФАНЕ И ХОТЕЛИ СУ НАСТАВИЛИ СА РАДОМ, МЛАДИ </a:t>
            </a:r>
          </a:p>
          <a:p>
            <a:r>
              <a:rPr lang="sr-Cyrl-RS" sz="1200" dirty="0" smtClean="0"/>
              <a:t>СУ ИЗЛАЗИЛИ НА КОРЗО У ШЕТЊУ, ОДЛАЗИЛО СЕ НА ПЛАЖУ ПОРЕД ИБРА. НЕКИ ОД ТИХ МЛАДИХ ЉУДИ </a:t>
            </a:r>
          </a:p>
          <a:p>
            <a:r>
              <a:rPr lang="sr-Cyrl-RS" sz="1200" dirty="0" smtClean="0"/>
              <a:t>СУ ПОЧЕЛИ ДА СЕ ТАЈНО ОРГАНИЗУЈУ У БОРБИ ПРОТИВ НЕПРИЈАТЕЉА. </a:t>
            </a:r>
          </a:p>
          <a:p>
            <a:endParaRPr lang="sr-Cyrl-RS" sz="1200" dirty="0" smtClean="0"/>
          </a:p>
          <a:p>
            <a:r>
              <a:rPr lang="sr-Cyrl-RS" sz="1200" dirty="0" smtClean="0"/>
              <a:t>ПЕТНАЕСТ МУЗИЧАРА </a:t>
            </a:r>
            <a:r>
              <a:rPr lang="sr-Cyrl-RS" sz="1200" dirty="0" smtClean="0"/>
              <a:t>ЧЛАНОВА ДОБРОВОЊНЕ ВАТРОГАСНЕ ЧЕТЕ </a:t>
            </a:r>
            <a:r>
              <a:rPr lang="sr-Cyrl-RS" sz="1200" dirty="0" smtClean="0"/>
              <a:t>КОЈИ СУ ХТЕЛИ </a:t>
            </a:r>
            <a:r>
              <a:rPr lang="sr-Cyrl-RS" sz="1200" dirty="0" smtClean="0"/>
              <a:t>ДА СЕ </a:t>
            </a:r>
            <a:r>
              <a:rPr lang="sr-Cyrl-RS" sz="1200" dirty="0" smtClean="0"/>
              <a:t>ПРИКЉУЧЕ </a:t>
            </a:r>
            <a:r>
              <a:rPr lang="sr-Cyrl-RS" sz="1200" dirty="0" smtClean="0"/>
              <a:t>ПАРТИЗАНИМА, </a:t>
            </a:r>
          </a:p>
          <a:p>
            <a:r>
              <a:rPr lang="sr-Cyrl-RS" sz="1200" dirty="0" smtClean="0"/>
              <a:t>ПОКУШАЛО ЈЕ ДА ПРЕВЕРИ НЕМАЧКУ СТРАЖУ ТАКО ШТО ЈЕ ОБУКЛО СВЕЧАНЕ УНИФОРМЕ, ПОНЕЛО СВОЈЕ </a:t>
            </a:r>
          </a:p>
          <a:p>
            <a:r>
              <a:rPr lang="sr-Cyrl-RS" sz="1200" dirty="0" smtClean="0"/>
              <a:t>ИНСТРУМЕНТЕ У КОЈЕ СУ САКРИЛИ БОМБЕ И КРЕНУЛО УЛИЦАМА ГРАДА СВИРАЈУЋИ,  КА МОСТУ НА ИБРУ. </a:t>
            </a:r>
          </a:p>
          <a:p>
            <a:r>
              <a:rPr lang="sr-Cyrl-RS" sz="1200" dirty="0" smtClean="0"/>
              <a:t>КАДА СУ ПРИШЛИ СТРАЖАРИМА ПОЧЕЛИ СУ ДА СВИРАЈУ ТАДА ПОПУЛАРНУ НЕМАЧКУ ПЕСМУ, СТРАЖАРИ </a:t>
            </a:r>
          </a:p>
          <a:p>
            <a:r>
              <a:rPr lang="sr-Cyrl-RS" sz="1200" dirty="0" smtClean="0"/>
              <a:t>СУ ИХ САМО ПОЗДРАВИЛИ И ПРОПУСТИЛИ ДА ПРОЂУ. СА ДРУГЕ СТРАНЕ МОСТА СУ ИХ ЧЕКАЛИ ПАРТИЗАНИ </a:t>
            </a:r>
          </a:p>
          <a:p>
            <a:r>
              <a:rPr lang="sr-Cyrl-RS" sz="1200" dirty="0" smtClean="0"/>
              <a:t>КОЈИМА СУ СЕ МУЗИЧАРИ ПРИКЉУЧИЛИ. ТАКО ЈЕ ГРУПА ХРАБРИХ И ЛУКАВИХ МЛАДИЋА СТИГЛА У ПАРТИЗАНЕ.</a:t>
            </a:r>
          </a:p>
          <a:p>
            <a:endParaRPr lang="sr-Cyrl-RS" sz="1200" dirty="0" smtClean="0"/>
          </a:p>
        </p:txBody>
      </p:sp>
      <p:pic>
        <p:nvPicPr>
          <p:cNvPr id="3" name="Picture 2" descr="_sp-istorija-kraljev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379" y="4075387"/>
            <a:ext cx="3638983" cy="2554014"/>
          </a:xfrm>
          <a:prstGeom prst="rect">
            <a:avLst/>
          </a:prstGeom>
        </p:spPr>
      </p:pic>
      <p:pic>
        <p:nvPicPr>
          <p:cNvPr id="4" name="Picture 3" descr="534638_308525185879675_593618993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1982" y="4051738"/>
            <a:ext cx="4116032" cy="2632841"/>
          </a:xfrm>
          <a:prstGeom prst="rect">
            <a:avLst/>
          </a:prstGeom>
        </p:spPr>
      </p:pic>
      <p:pic>
        <p:nvPicPr>
          <p:cNvPr id="5" name="Picture 4" descr="orkestar-jedne-mladost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0092" y="0"/>
            <a:ext cx="3522060" cy="25100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50828" y="4863662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КРАЉЕВО ПРЕД </a:t>
            </a:r>
          </a:p>
          <a:p>
            <a:r>
              <a:rPr lang="sr-Cyrl-RS" dirty="0" smtClean="0"/>
              <a:t>ДРУГИ СВЕТСКИ РАТ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955216" y="2656488"/>
            <a:ext cx="3236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1200" dirty="0" smtClean="0"/>
              <a:t>МУЗИЧАРИ ДОБРОВОЊНЕ ВАТРОГАСНЕ</a:t>
            </a:r>
          </a:p>
          <a:p>
            <a:r>
              <a:rPr lang="sr-Cyrl-RS" sz="1200" dirty="0" smtClean="0"/>
              <a:t>                               ЧЕТЕ</a:t>
            </a:r>
            <a:endParaRPr lang="en-US" sz="1200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2607" y="338958"/>
            <a:ext cx="1031083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1600" dirty="0" smtClean="0"/>
              <a:t>У ОКОЛИНИ ГРАДА ВРЛО БРЗО СУ ФОРМИРАНИ ПАРТИЗАНСКИ И ЧЕТНИЧКИ ОДРЕДИ </a:t>
            </a:r>
          </a:p>
          <a:p>
            <a:r>
              <a:rPr lang="sr-Cyrl-RS" sz="1600" dirty="0" smtClean="0"/>
              <a:t>КОЈИ СУ НАПАДАЛИ  НЕМАЧКУ ВОЈСКУ, СКЛАДИШТА, КАМИОНЕ. </a:t>
            </a:r>
          </a:p>
          <a:p>
            <a:r>
              <a:rPr lang="sr-Cyrl-RS" sz="1600" dirty="0" smtClean="0"/>
              <a:t>ЗБОГ ОВОГА СУ НЕМЦИ ПОЧЕЛИ ХАПШЕЊА ПО ГРАДУ. СТОТИНУ УХАПШЕНИХ  СУ ИЗДВОЈИЛИ </a:t>
            </a:r>
          </a:p>
          <a:p>
            <a:r>
              <a:rPr lang="sr-Cyrl-RS" sz="1600" dirty="0" smtClean="0"/>
              <a:t>И НАРЕДИЛИ ИМ ДА КОПАЈУ  ВЕЛИКУ РУПУ У КОЈОЈ СУ ИХ ЗАТИМ СТРЕЉАЛИ. ТАДА СУ </a:t>
            </a:r>
          </a:p>
          <a:p>
            <a:r>
              <a:rPr lang="sr-Cyrl-RS" sz="1600" dirty="0" smtClean="0"/>
              <a:t>ПОЧЕЛИ ПРЕТРЕСАЊЕ КУЋА И </a:t>
            </a:r>
            <a:r>
              <a:rPr lang="sr-Cyrl-RS" sz="1600" dirty="0" smtClean="0"/>
              <a:t>ОДВОЂЕЊЕ </a:t>
            </a:r>
            <a:r>
              <a:rPr lang="sr-Cyrl-RS" sz="1600" dirty="0" smtClean="0"/>
              <a:t>ЉУДИ НА СТРАТИШТЕ. СМАТРА СЕ ДА ЈЕ ТАДА </a:t>
            </a:r>
          </a:p>
          <a:p>
            <a:r>
              <a:rPr lang="sr-Cyrl-RS" sz="1600" dirty="0" smtClean="0"/>
              <a:t>СТРЕЉАНО 1736 ЉУДИ, А НАРЕДНИХ ДАНА НА ПРЕВАРУ </a:t>
            </a:r>
            <a:r>
              <a:rPr lang="sr-Latn-RS" sz="1600" dirty="0" smtClean="0"/>
              <a:t>(</a:t>
            </a:r>
            <a:r>
              <a:rPr lang="sr-Cyrl-RS" sz="1600" dirty="0" smtClean="0"/>
              <a:t>НАРЕЂЕНО ЈЕ ДА СЕ ОВЕРЕ ЛИЧНЕ КАРТЕ, </a:t>
            </a:r>
          </a:p>
          <a:p>
            <a:r>
              <a:rPr lang="sr-Cyrl-RS" sz="1600" dirty="0" smtClean="0"/>
              <a:t>ОНИ КОЈИ СУ ДИШЛИ ДА ИХ ОВЕРЕ СУ УХАПШЕНИ), ЈЕ УХВАЋЕНО И СТРЕЉАНО ЈОШ ЉУДИ.</a:t>
            </a:r>
          </a:p>
          <a:p>
            <a:r>
              <a:rPr lang="sr-Cyrl-RS" sz="1600" dirty="0" smtClean="0"/>
              <a:t>УКУПАН БРОЈ СТРЕЉАНИХ У КРАЉЕВУ ТОКОМ КРВАВОГ ОКТОБРА ЈЕ ВИШЕ ОД 1800. </a:t>
            </a:r>
          </a:p>
          <a:p>
            <a:endParaRPr lang="en-US" sz="1600" dirty="0"/>
          </a:p>
        </p:txBody>
      </p:sp>
      <p:pic>
        <p:nvPicPr>
          <p:cNvPr id="3" name="Picture 2" descr="images (6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8221" y="2601313"/>
            <a:ext cx="3300433" cy="2244780"/>
          </a:xfrm>
          <a:prstGeom prst="rect">
            <a:avLst/>
          </a:prstGeom>
        </p:spPr>
      </p:pic>
      <p:pic>
        <p:nvPicPr>
          <p:cNvPr id="4" name="Picture 3" descr="images (7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187" y="2647293"/>
            <a:ext cx="3276721" cy="2208486"/>
          </a:xfrm>
          <a:prstGeom prst="rect">
            <a:avLst/>
          </a:prstGeom>
        </p:spPr>
      </p:pic>
      <p:pic>
        <p:nvPicPr>
          <p:cNvPr id="6" name="Picture 5" descr="1331322866-Spomen-park-Kraljevo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718" y="2609193"/>
            <a:ext cx="3016467" cy="2262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21827" y="6124903"/>
            <a:ext cx="9098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1600" dirty="0" smtClean="0"/>
              <a:t>КРАЉЕВО  ЈЕ ОСЛОБОЂЕНО  ПОСЛЕ ТРИ ГОДИНЕ  И СЕДАМ МЕСЕЦИ У НОЋИ ИЗМЕЂУ </a:t>
            </a:r>
          </a:p>
          <a:p>
            <a:r>
              <a:rPr lang="sr-Cyrl-RS" sz="1600" dirty="0" smtClean="0"/>
              <a:t>28. И 29. НОВЕМБРА 1944. ГОДИНЕ, ПОСЛЕ ЧЕТРДЕСЕТ ДАНА ТЕШКИХ БОРБИ.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2427890" y="5060731"/>
            <a:ext cx="39196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1200" dirty="0" smtClean="0"/>
              <a:t>СТРЕЉАЊЕ  У КРАЉЕВУ, ОКТОБАР 1941. ГОДИНЕ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9104587" y="4942490"/>
            <a:ext cx="13227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1200" dirty="0" smtClean="0"/>
              <a:t>СПОМЕН ПАРК</a:t>
            </a:r>
            <a:endParaRPr lang="en-US" sz="1200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1434" y="236483"/>
            <a:ext cx="10211450" cy="79098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000" dirty="0" smtClean="0"/>
              <a:t>КВИЗ</a:t>
            </a:r>
          </a:p>
          <a:p>
            <a:endParaRPr lang="sr-Cyrl-RS" sz="2000" dirty="0" smtClean="0"/>
          </a:p>
          <a:p>
            <a:pPr marL="342900" indent="-342900">
              <a:buAutoNum type="arabicPeriod"/>
            </a:pPr>
            <a:r>
              <a:rPr lang="sr-Cyrl-RS" sz="1600" dirty="0" smtClean="0"/>
              <a:t>ШТА ЈЕ БИО УЗРОК ДРУГОГ СВЕТСКОГ РАТА?</a:t>
            </a:r>
          </a:p>
          <a:p>
            <a:pPr marL="342900" indent="-342900"/>
            <a:r>
              <a:rPr lang="sr-Cyrl-RS" sz="1600" dirty="0" smtClean="0"/>
              <a:t>       _____________________________________________________________________________________________</a:t>
            </a:r>
          </a:p>
          <a:p>
            <a:pPr marL="342900" indent="-342900"/>
            <a:endParaRPr lang="sr-Cyrl-RS" sz="1600" dirty="0" smtClean="0"/>
          </a:p>
          <a:p>
            <a:pPr marL="342900" indent="-342900">
              <a:buAutoNum type="arabicPeriod" startAt="2"/>
            </a:pPr>
            <a:r>
              <a:rPr lang="sr-Cyrl-RS" sz="1600" dirty="0" smtClean="0"/>
              <a:t>ЗАШТО ЈЕ НЕМАЧКА НАПАЛА ЈУГОСЛАВИЈУ?</a:t>
            </a:r>
          </a:p>
          <a:p>
            <a:pPr marL="342900" indent="-342900"/>
            <a:r>
              <a:rPr lang="sr-Cyrl-RS" sz="1600" dirty="0" smtClean="0"/>
              <a:t>       А) НИСУ ВОЛЕЛИ ЈУГОСЛАВИЈУ</a:t>
            </a:r>
          </a:p>
          <a:p>
            <a:pPr marL="342900" indent="-342900"/>
            <a:r>
              <a:rPr lang="sr-Cyrl-RS" sz="1600" dirty="0" smtClean="0"/>
              <a:t>       Б)  ДА БИ КАЗНИЛА ДЕМОНСТРАЦИЈЕ</a:t>
            </a:r>
          </a:p>
          <a:p>
            <a:pPr marL="342900" indent="-342900"/>
            <a:r>
              <a:rPr lang="sr-Cyrl-RS" sz="1600" dirty="0" smtClean="0"/>
              <a:t>       В)  ДА БИ ЛАКШЕ СТИГЛА ДО ЈАДРАНСКОГ МОРА</a:t>
            </a:r>
          </a:p>
          <a:p>
            <a:pPr marL="342900" indent="-342900"/>
            <a:endParaRPr lang="sr-Cyrl-RS" sz="1600" dirty="0" smtClean="0"/>
          </a:p>
          <a:p>
            <a:pPr marL="342900" indent="-342900"/>
            <a:r>
              <a:rPr lang="sr-Cyrl-RS" sz="1600" dirty="0" smtClean="0"/>
              <a:t>3. КАКО СУ НЕМЦИ КАЖЊАВАЛИ ОТПОР И ГДЕ ЈЕ СТРАДАЛО НАЈВИШЕ ЉУДИ?</a:t>
            </a:r>
          </a:p>
          <a:p>
            <a:pPr marL="342900" indent="-342900"/>
            <a:r>
              <a:rPr lang="sr-Cyrl-RS" sz="1600" dirty="0" smtClean="0"/>
              <a:t>     _______________________________________________________________________________________________</a:t>
            </a:r>
          </a:p>
          <a:p>
            <a:pPr marL="342900" indent="-342900"/>
            <a:endParaRPr lang="sr-Cyrl-RS" sz="1600" dirty="0" smtClean="0"/>
          </a:p>
          <a:p>
            <a:pPr marL="342900" indent="-342900"/>
            <a:r>
              <a:rPr lang="sr-Cyrl-RS" sz="1600" dirty="0" smtClean="0"/>
              <a:t>4. ЦИЉ ЧЕТНИЧКОГ ПОКРЕТА ЈЕ БИО СТВАРАЊЕ РЕПУБЛИКЕ.              ТАЧНО/НЕТАЧНО</a:t>
            </a:r>
          </a:p>
          <a:p>
            <a:pPr marL="342900" indent="-342900"/>
            <a:r>
              <a:rPr lang="sr-Cyrl-RS" sz="1600" dirty="0" smtClean="0"/>
              <a:t>    НАЈВЕЋЕ БИТКЕ СУ БИЛЕ НА НЕРЕТВИ, КОЗАРИ И СУТЈЕСЦИ.           ТАЧНО/НЕТАЧНО</a:t>
            </a:r>
          </a:p>
          <a:p>
            <a:pPr marL="342900" indent="-342900"/>
            <a:r>
              <a:rPr lang="sr-Cyrl-RS" sz="1600" dirty="0" smtClean="0"/>
              <a:t>    ВОЂА ПАРТИЗАНА ЈЕ БИО ДРАГОЉУБ ДРАЖА МИХАИЛОВИЋ        ТАЧНО/НЕТАЧНО </a:t>
            </a:r>
          </a:p>
          <a:p>
            <a:pPr marL="342900" indent="-342900"/>
            <a:r>
              <a:rPr lang="sr-Cyrl-RS" sz="1600" dirty="0" smtClean="0"/>
              <a:t>    ПАРТИЗАНИ СУ СТИГЛИ ДО БЕОГРАДА У ЛЕТО 1944. ГОДИНЕ.        ТАЧНО/НЕТАЧНО</a:t>
            </a:r>
          </a:p>
          <a:p>
            <a:pPr marL="342900" indent="-342900"/>
            <a:endParaRPr lang="sr-Cyrl-RS" sz="1600" dirty="0" smtClean="0"/>
          </a:p>
          <a:p>
            <a:pPr marL="342900" indent="-342900"/>
            <a:r>
              <a:rPr lang="sr-Cyrl-RS" sz="1600" dirty="0" smtClean="0"/>
              <a:t>5. ГДЕ ЈЕ БАЧЕНА ПРВА АТОМСКА БОМБА?</a:t>
            </a:r>
          </a:p>
          <a:p>
            <a:pPr marL="342900" indent="-342900"/>
            <a:r>
              <a:rPr lang="sr-Cyrl-RS" sz="1600" dirty="0" smtClean="0"/>
              <a:t>    А) НА ИТАЛИЈУ</a:t>
            </a:r>
          </a:p>
          <a:p>
            <a:pPr marL="342900" indent="-342900"/>
            <a:r>
              <a:rPr lang="sr-Cyrl-RS" sz="1600" dirty="0" smtClean="0"/>
              <a:t>    Б) НА НЕМАЧКУ</a:t>
            </a:r>
          </a:p>
          <a:p>
            <a:pPr marL="342900" indent="-342900"/>
            <a:r>
              <a:rPr lang="sr-Cyrl-RS" sz="1600" dirty="0" smtClean="0"/>
              <a:t>    В) НА ЈАПАН</a:t>
            </a:r>
          </a:p>
          <a:p>
            <a:pPr marL="342900" indent="-342900"/>
            <a:endParaRPr lang="sr-Cyrl-RS" sz="1600" dirty="0" smtClean="0"/>
          </a:p>
          <a:p>
            <a:pPr marL="342900" indent="-342900"/>
            <a:r>
              <a:rPr lang="sr-Cyrl-RS" sz="1600" dirty="0" smtClean="0"/>
              <a:t>6. КОЈИ ДАН СЕ СЛАВИ КАО ДАН ПОБЕДЕ У ДРУГОМ СВЕТСКОМ РАТУ?</a:t>
            </a:r>
          </a:p>
          <a:p>
            <a:pPr marL="342900" indent="-342900"/>
            <a:r>
              <a:rPr lang="sr-Cyrl-RS" sz="1600" dirty="0" smtClean="0"/>
              <a:t>     _______________________________________________________________________________________________</a:t>
            </a:r>
          </a:p>
          <a:p>
            <a:pPr marL="342900" indent="-342900"/>
            <a:endParaRPr lang="sr-Cyrl-RS" sz="1600" dirty="0" smtClean="0"/>
          </a:p>
          <a:p>
            <a:pPr marL="342900" indent="-342900"/>
            <a:endParaRPr lang="sr-Cyrl-RS" sz="1600" dirty="0" smtClean="0"/>
          </a:p>
          <a:p>
            <a:pPr marL="342900" indent="-342900"/>
            <a:r>
              <a:rPr lang="sr-Cyrl-RS" sz="1600" dirty="0" smtClean="0"/>
              <a:t>    </a:t>
            </a:r>
          </a:p>
          <a:p>
            <a:pPr marL="342900" indent="-342900"/>
            <a:endParaRPr lang="sr-Cyrl-RS" sz="1600" dirty="0" smtClean="0"/>
          </a:p>
          <a:p>
            <a:endParaRPr lang="sr-Cyrl-RS" sz="2000" dirty="0" smtClean="0"/>
          </a:p>
          <a:p>
            <a:endParaRPr lang="en-US" sz="1600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521</TotalTime>
  <Words>1416</Words>
  <Application>Microsoft Office PowerPoint</Application>
  <PresentationFormat>Custom</PresentationFormat>
  <Paragraphs>182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Ion</vt:lpstr>
      <vt:lpstr>ДРУГИ СВЕТСКИ  РАТ</vt:lpstr>
      <vt:lpstr>УЗРОЦИ И ПОЧЕТАК ДРУГОГ СВЕТСКОГ              РАТА                              </vt:lpstr>
      <vt:lpstr>СРБИЈА НА ПОЧЕТКУ РАТА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DRUGI SVETSKI RAT</dc:title>
  <dc:creator>Milica</dc:creator>
  <cp:lastModifiedBy>vanmar</cp:lastModifiedBy>
  <cp:revision>59</cp:revision>
  <dcterms:created xsi:type="dcterms:W3CDTF">2014-10-27T17:24:13Z</dcterms:created>
  <dcterms:modified xsi:type="dcterms:W3CDTF">2014-11-03T16:27:18Z</dcterms:modified>
</cp:coreProperties>
</file>