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03CED-5C44-4B99-BDBB-311B0AA0A2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1EA4B-BCD2-49B2-835F-42EB50763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3356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1EA4B-BCD2-49B2-835F-42EB5076332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648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23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7376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270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110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8856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14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4816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767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093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3490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847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3BE44-901F-4CE0-A046-E8C376D88A5D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D6054-63CA-49B1-8BD2-CF74F4BD5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028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5410200"/>
            <a:ext cx="8229600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ЧЕТВРТА ГРУПА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7866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x-none" dirty="0" smtClean="0"/>
              <a:t>Шта је данак у крви?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3048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r-Cyrl-CS" b="1" dirty="0"/>
              <a:t>Присилан рад српског народа на турским </a:t>
            </a:r>
            <a:r>
              <a:rPr lang="sr-Cyrl-CS" b="1" dirty="0" smtClean="0"/>
              <a:t>имањима</a:t>
            </a:r>
          </a:p>
          <a:p>
            <a:pPr>
              <a:buFont typeface="Wingdings" pitchFamily="2" charset="2"/>
              <a:buChar char="Ø"/>
            </a:pPr>
            <a:r>
              <a:rPr lang="sr-Cyrl-CS" b="1" dirty="0"/>
              <a:t>Одузимање здраве српске мушке деце од њихових породица и одвођење у </a:t>
            </a:r>
            <a:r>
              <a:rPr lang="sr-Cyrl-CS" b="1" dirty="0" smtClean="0"/>
              <a:t>Турску</a:t>
            </a:r>
            <a:endParaRPr lang="x-none" b="1" dirty="0" smtClean="0"/>
          </a:p>
          <a:p>
            <a:pPr>
              <a:buFont typeface="Wingdings" pitchFamily="2" charset="2"/>
              <a:buChar char="Ø"/>
            </a:pPr>
            <a:r>
              <a:rPr lang="sr-Cyrl-CS" b="1" dirty="0"/>
              <a:t>Годишњи порез који је износио 100 дуката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23970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8229600" cy="18288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x-none" sz="3600" b="1" dirty="0" smtClean="0"/>
              <a:t>Данак у крви је </a:t>
            </a:r>
            <a:r>
              <a:rPr lang="sr-Cyrl-CS" sz="3600" b="1" dirty="0"/>
              <a:t>о</a:t>
            </a:r>
            <a:r>
              <a:rPr lang="sr-Cyrl-CS" sz="3600" b="1" dirty="0" smtClean="0"/>
              <a:t>дузимање здраве српске мушке деце од њихових породица и одвођење у Турску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2400"/>
            <a:ext cx="3371842" cy="4525963"/>
          </a:xfrm>
        </p:spPr>
      </p:pic>
    </p:spTree>
    <p:extLst>
      <p:ext uri="{BB962C8B-B14F-4D97-AF65-F5344CB8AC3E}">
        <p14:creationId xmlns="" xmlns:p14="http://schemas.microsoft.com/office/powerpoint/2010/main" val="32557613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600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Како су се звали људи који су одбегли у шуме и одатле нападали Турке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0"/>
            <a:ext cx="8229600" cy="1935163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x-none" sz="3600" b="1" dirty="0" smtClean="0"/>
              <a:t>Хајдуци</a:t>
            </a:r>
          </a:p>
          <a:p>
            <a:pPr>
              <a:buFont typeface="Wingdings" pitchFamily="2" charset="2"/>
              <a:buChar char="Ø"/>
            </a:pPr>
            <a:r>
              <a:rPr lang="x-none" sz="3600" b="1" dirty="0" smtClean="0"/>
              <a:t>Јатаци</a:t>
            </a:r>
          </a:p>
          <a:p>
            <a:pPr>
              <a:buFont typeface="Wingdings" pitchFamily="2" charset="2"/>
              <a:buChar char="Ø"/>
            </a:pPr>
            <a:r>
              <a:rPr lang="x-none" sz="3600" b="1" dirty="0" smtClean="0"/>
              <a:t>Јаничари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41325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38200"/>
            <a:ext cx="6210670" cy="5243434"/>
          </a:xfrm>
        </p:spPr>
      </p:pic>
    </p:spTree>
    <p:extLst>
      <p:ext uri="{BB962C8B-B14F-4D97-AF65-F5344CB8AC3E}">
        <p14:creationId xmlns="" xmlns:p14="http://schemas.microsoft.com/office/powerpoint/2010/main" val="768163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Које године се догодила велика сеоба Срба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2133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1590. </a:t>
            </a:r>
            <a:r>
              <a:rPr lang="sr-Cyrl-CS" sz="3600" b="1" dirty="0" smtClean="0"/>
              <a:t>године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1790. </a:t>
            </a:r>
            <a:r>
              <a:rPr lang="sr-Cyrl-CS" sz="3600" b="1" dirty="0" smtClean="0"/>
              <a:t>године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1690. године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211482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1295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x-none" b="1" dirty="0" smtClean="0"/>
              <a:t>Велика сеоба Срба догодила се 1690. године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8600"/>
            <a:ext cx="6455704" cy="4487795"/>
          </a:xfrm>
        </p:spPr>
      </p:pic>
    </p:spTree>
    <p:extLst>
      <p:ext uri="{BB962C8B-B14F-4D97-AF65-F5344CB8AC3E}">
        <p14:creationId xmlns="" xmlns:p14="http://schemas.microsoft.com/office/powerpoint/2010/main" val="1831874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sr-Cyrl-CS" b="1" dirty="0"/>
              <a:t>Ко је предводио велику сеобу Срба у XVII веку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r-Cyrl-CS" b="1" dirty="0"/>
              <a:t>Војвода  Стеван </a:t>
            </a:r>
            <a:r>
              <a:rPr lang="sr-Cyrl-CS" b="1" dirty="0" smtClean="0"/>
              <a:t>Синђелиић</a:t>
            </a:r>
          </a:p>
          <a:p>
            <a:pPr>
              <a:buFont typeface="Wingdings" pitchFamily="2" charset="2"/>
              <a:buChar char="Ø"/>
            </a:pPr>
            <a:r>
              <a:rPr lang="sr-Cyrl-CS" b="1" dirty="0"/>
              <a:t>Хајдук Вељко </a:t>
            </a:r>
            <a:r>
              <a:rPr lang="sr-Cyrl-CS" b="1" dirty="0" smtClean="0"/>
              <a:t>Петровић</a:t>
            </a:r>
          </a:p>
          <a:p>
            <a:pPr>
              <a:buFont typeface="Wingdings" pitchFamily="2" charset="2"/>
              <a:buChar char="Ø"/>
            </a:pPr>
            <a:r>
              <a:rPr lang="sr-Cyrl-CS" b="1" dirty="0"/>
              <a:t>Патријарх Арсеније III Чарнојевић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6598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953000"/>
            <a:ext cx="8229600" cy="1676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sr-Cyrl-CS" sz="3600" b="1" dirty="0"/>
              <a:t>Патријарх Арсеније III </a:t>
            </a:r>
            <a:r>
              <a:rPr lang="sr-Cyrl-CS" sz="3600" b="1" dirty="0" smtClean="0"/>
              <a:t>Чарнојевић је предводио велику сеобу Срба у XVII веку 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2400"/>
            <a:ext cx="2561865" cy="4525963"/>
          </a:xfrm>
        </p:spPr>
      </p:pic>
    </p:spTree>
    <p:extLst>
      <p:ext uri="{BB962C8B-B14F-4D97-AF65-F5344CB8AC3E}">
        <p14:creationId xmlns="" xmlns:p14="http://schemas.microsoft.com/office/powerpoint/2010/main" val="18172204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Који догађај је убрзао подизање Првог српског устанка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2133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r-Cyrl-CS" b="1" dirty="0"/>
              <a:t>Битка за Неготинску </a:t>
            </a:r>
            <a:r>
              <a:rPr lang="sr-Cyrl-CS" b="1" dirty="0" smtClean="0"/>
              <a:t>Крајину</a:t>
            </a:r>
          </a:p>
          <a:p>
            <a:pPr>
              <a:buFont typeface="Wingdings" pitchFamily="2" charset="2"/>
              <a:buChar char="Ø"/>
            </a:pPr>
            <a:r>
              <a:rPr lang="sr-Cyrl-CS" b="1" dirty="0"/>
              <a:t>Сеча </a:t>
            </a:r>
            <a:r>
              <a:rPr lang="sr-Cyrl-CS" b="1" dirty="0" smtClean="0"/>
              <a:t>кнезова</a:t>
            </a:r>
          </a:p>
          <a:p>
            <a:pPr>
              <a:buFont typeface="Wingdings" pitchFamily="2" charset="2"/>
              <a:buChar char="Ø"/>
            </a:pPr>
            <a:r>
              <a:rPr lang="sr-Cyrl-CS" b="1" dirty="0"/>
              <a:t>Битка на брду Чегру код Ниша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46751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sz="4800" b="1" dirty="0" smtClean="0"/>
              <a:t>Сеча кнезова</a:t>
            </a:r>
            <a:endParaRPr lang="en-US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33400"/>
            <a:ext cx="5314950" cy="3810000"/>
          </a:xfrm>
        </p:spPr>
      </p:pic>
    </p:spTree>
    <p:extLst>
      <p:ext uri="{BB962C8B-B14F-4D97-AF65-F5344CB8AC3E}">
        <p14:creationId xmlns="" xmlns:p14="http://schemas.microsoft.com/office/powerpoint/2010/main" val="16372384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Које године је подигнут  Први српски устанак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4958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15. фебруара 1804. године на </a:t>
            </a:r>
            <a:r>
              <a:rPr lang="sr-Cyrl-CS" sz="3600" b="1" dirty="0" smtClean="0"/>
              <a:t>Сретење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У пролеће 1815. </a:t>
            </a:r>
            <a:r>
              <a:rPr lang="sr-Cyrl-CS" sz="3600" b="1" dirty="0" smtClean="0"/>
              <a:t>Године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1806. године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296313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05400"/>
            <a:ext cx="8229600" cy="1600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sz="4000" b="1" dirty="0" smtClean="0"/>
              <a:t>Први српски устанак је подигнут  </a:t>
            </a:r>
            <a:r>
              <a:rPr lang="sr-Cyrl-CS" sz="4000" b="1" dirty="0" smtClean="0"/>
              <a:t>15. фебруара 1804. године на Сретење</a:t>
            </a:r>
            <a:r>
              <a:rPr lang="x-none" sz="4000" b="1" dirty="0" smtClean="0"/>
              <a:t> </a:t>
            </a:r>
            <a:endParaRPr lang="en-US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011" y="304800"/>
            <a:ext cx="6049869" cy="4114800"/>
          </a:xfrm>
        </p:spPr>
      </p:pic>
    </p:spTree>
    <p:extLst>
      <p:ext uri="{BB962C8B-B14F-4D97-AF65-F5344CB8AC3E}">
        <p14:creationId xmlns="" xmlns:p14="http://schemas.microsoft.com/office/powerpoint/2010/main" val="23762675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У ком месту је донета одлука о подизању Првог српског устанка?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2087563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У </a:t>
            </a:r>
            <a:r>
              <a:rPr lang="sr-Cyrl-CS" sz="3600" b="1" dirty="0" smtClean="0"/>
              <a:t>Такову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У  Орашцу крај </a:t>
            </a:r>
            <a:r>
              <a:rPr lang="sr-Cyrl-CS" sz="3600" b="1" dirty="0" smtClean="0"/>
              <a:t>Тополе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На Делиграду крај Алексинца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399734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0"/>
            <a:ext cx="8229600" cy="1676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sr-Cyrl-CS" b="1" dirty="0" smtClean="0"/>
              <a:t>У  </a:t>
            </a:r>
            <a:r>
              <a:rPr lang="sr-Cyrl-CS" b="1" dirty="0"/>
              <a:t>Орашцу крај </a:t>
            </a:r>
            <a:r>
              <a:rPr lang="sr-Cyrl-CS" b="1" dirty="0" smtClean="0"/>
              <a:t>Тополе је донета одлука о подизању Првог српског устанка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51" y="381000"/>
            <a:ext cx="5676551" cy="4267200"/>
          </a:xfrm>
        </p:spPr>
      </p:pic>
    </p:spTree>
    <p:extLst>
      <p:ext uri="{BB962C8B-B14F-4D97-AF65-F5344CB8AC3E}">
        <p14:creationId xmlns="" xmlns:p14="http://schemas.microsoft.com/office/powerpoint/2010/main" val="28631385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255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 је изабран за вођу Првог српског устанка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905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Милош </a:t>
            </a:r>
            <a:r>
              <a:rPr lang="sr-Cyrl-CS" sz="3600" b="1" dirty="0" smtClean="0"/>
              <a:t>Обреновић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Стеван </a:t>
            </a:r>
            <a:r>
              <a:rPr lang="sr-Cyrl-CS" sz="3600" b="1" dirty="0" smtClean="0"/>
              <a:t>Синђелић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Ђорђе Петровић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42456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229600" cy="1295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x-none" b="1" dirty="0" smtClean="0"/>
              <a:t>Вођа Првог српског устанка је био Ђорђе Петровић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52400"/>
            <a:ext cx="4503420" cy="4895022"/>
          </a:xfrm>
        </p:spPr>
      </p:pic>
    </p:spTree>
    <p:extLst>
      <p:ext uri="{BB962C8B-B14F-4D97-AF65-F5344CB8AC3E}">
        <p14:creationId xmlns="" xmlns:p14="http://schemas.microsoft.com/office/powerpoint/2010/main" val="2653151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493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Које године је угушен Први српски устанак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1815. г</a:t>
            </a:r>
            <a:r>
              <a:rPr lang="sr-Cyrl-CS" sz="36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1812. г</a:t>
            </a:r>
            <a:r>
              <a:rPr lang="sr-Cyrl-CS" sz="36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1813. </a:t>
            </a:r>
            <a:r>
              <a:rPr lang="sr-Cyrl-CS" sz="3600" b="1" dirty="0" smtClean="0"/>
              <a:t>године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7093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05400"/>
            <a:ext cx="8229600" cy="1524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b="1" dirty="0" smtClean="0"/>
              <a:t>Први српски устанак је угушен 1813. године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5945778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752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 је изговорио чувену реченицу:“Ево мене, ето вас- рат Турцима</a:t>
            </a:r>
            <a:r>
              <a:rPr lang="sr-Cyrl-CS" b="1" dirty="0" smtClean="0"/>
              <a:t>!“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648200"/>
            <a:ext cx="8229600" cy="1905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 smtClean="0"/>
              <a:t>Карађорђе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Милош </a:t>
            </a:r>
            <a:r>
              <a:rPr lang="sr-Cyrl-CS" sz="3600" b="1" dirty="0" smtClean="0"/>
              <a:t>Обреновић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Вељко Петровић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422370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181600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x-none" dirty="0" smtClean="0"/>
              <a:t>Милош Обреновић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75848"/>
            <a:ext cx="3505200" cy="4974688"/>
          </a:xfrm>
        </p:spPr>
      </p:pic>
    </p:spTree>
    <p:extLst>
      <p:ext uri="{BB962C8B-B14F-4D97-AF65-F5344CB8AC3E}">
        <p14:creationId xmlns="" xmlns:p14="http://schemas.microsoft.com/office/powerpoint/2010/main" val="1750330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Које године и где је објављен почетак Другог српског устанка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2133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4000" b="1" dirty="0"/>
              <a:t>У Такову 1815. </a:t>
            </a:r>
            <a:r>
              <a:rPr lang="sr-Cyrl-CS" sz="4000" b="1" dirty="0" smtClean="0"/>
              <a:t>године</a:t>
            </a:r>
            <a:endParaRPr lang="en-US" sz="4000" b="1" dirty="0" smtClean="0"/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У Орашцу 1804. </a:t>
            </a:r>
            <a:r>
              <a:rPr lang="x-none" sz="4000" b="1" dirty="0" smtClean="0"/>
              <a:t>г</a:t>
            </a:r>
            <a:r>
              <a:rPr lang="sr-Cyrl-CS" sz="4000" b="1" dirty="0" smtClean="0"/>
              <a:t>одине</a:t>
            </a:r>
            <a:endParaRPr lang="en-US" sz="4000" b="1" dirty="0" smtClean="0"/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На Чегру 1809. </a:t>
            </a:r>
            <a:r>
              <a:rPr lang="sr-Cyrl-CS" sz="4000" b="1" dirty="0" smtClean="0"/>
              <a:t>године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127417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1371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У Такову 1815. </a:t>
            </a:r>
            <a:r>
              <a:rPr lang="sr-Cyrl-CS" b="1" dirty="0" smtClean="0"/>
              <a:t>године  </a:t>
            </a:r>
            <a:r>
              <a:rPr lang="sr-Cyrl-CS" b="1" dirty="0"/>
              <a:t>је објављен почетак Другог српског устанка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6312214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1524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Једна од највећих битака вођених у време Другог српског устанка била је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724400"/>
            <a:ext cx="8229600" cy="1981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Битка на Делиграду код </a:t>
            </a:r>
            <a:r>
              <a:rPr lang="sr-Cyrl-CS" sz="3600" b="1" dirty="0" smtClean="0"/>
              <a:t>Алексинца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Битка на брду Љубић код </a:t>
            </a:r>
            <a:r>
              <a:rPr lang="sr-Cyrl-CS" sz="3600" b="1" dirty="0" smtClean="0"/>
              <a:t>Чачка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Битка на пољу Мишару код Шапца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9046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86400"/>
            <a:ext cx="8229600" cy="990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/>
              <a:t>Битка на брду Љубић код </a:t>
            </a:r>
            <a:r>
              <a:rPr lang="sr-Cyrl-CS" b="1" dirty="0" smtClean="0"/>
              <a:t>Чачка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81000"/>
            <a:ext cx="6684580" cy="4038600"/>
          </a:xfrm>
        </p:spPr>
      </p:pic>
    </p:spTree>
    <p:extLst>
      <p:ext uri="{BB962C8B-B14F-4D97-AF65-F5344CB8AC3E}">
        <p14:creationId xmlns="" xmlns:p14="http://schemas.microsoft.com/office/powerpoint/2010/main" val="2485741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52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Које године је вештим преговорима Милоша Обреновића Србија постала кнежевина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4000" b="1" dirty="0"/>
              <a:t>1834. г</a:t>
            </a:r>
            <a:r>
              <a:rPr lang="sr-Cyrl-CS" sz="40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1831. г</a:t>
            </a:r>
            <a:r>
              <a:rPr lang="sr-Cyrl-CS" sz="40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1830.  </a:t>
            </a:r>
            <a:r>
              <a:rPr lang="sr-Cyrl-CS" sz="4000" b="1" dirty="0" smtClean="0"/>
              <a:t>године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71867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05400"/>
            <a:ext cx="8229600" cy="1524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 smtClean="0"/>
              <a:t>Србија је </a:t>
            </a:r>
            <a:r>
              <a:rPr lang="sr-Cyrl-CS" b="1" dirty="0"/>
              <a:t>постала </a:t>
            </a:r>
            <a:r>
              <a:rPr lang="sr-Cyrl-CS" b="1" dirty="0" smtClean="0"/>
              <a:t>кнежевина </a:t>
            </a:r>
            <a:r>
              <a:rPr lang="sr-Cyrl-CS" b="1" dirty="0"/>
              <a:t>1830.  г</a:t>
            </a:r>
            <a:r>
              <a:rPr lang="sr-Cyrl-CS" b="1" dirty="0" smtClean="0"/>
              <a:t>одине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62281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7065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Који град је био српска престоница у време владавине Милоша Обреновића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981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 smtClean="0"/>
              <a:t>Београд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 smtClean="0"/>
              <a:t>Крагујевац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Крушевац</a:t>
            </a:r>
            <a:endParaRPr lang="en-US" sz="3600" b="1" dirty="0"/>
          </a:p>
          <a:p>
            <a:pPr>
              <a:buFont typeface="Wingdings" pitchFamily="2" charset="2"/>
              <a:buChar char="Ø"/>
            </a:pPr>
            <a:endParaRPr lang="en-US" sz="3600" b="1" dirty="0"/>
          </a:p>
          <a:p>
            <a:pPr>
              <a:buFont typeface="Wingdings" pitchFamily="2" charset="2"/>
              <a:buChar char="Ø"/>
            </a:pPr>
            <a:endParaRPr lang="x-none" sz="3600" b="1" dirty="0" smtClean="0"/>
          </a:p>
          <a:p>
            <a:pPr>
              <a:buFont typeface="Wingdings" pitchFamily="2" charset="2"/>
              <a:buChar char="Ø"/>
            </a:pP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91702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876800"/>
            <a:ext cx="8229600" cy="1905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x-none" b="1" dirty="0" smtClean="0"/>
              <a:t>Крагујевац је био српска престоница за време владавине Милоша Обреновића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"/>
            <a:ext cx="6742589" cy="4449763"/>
          </a:xfrm>
        </p:spPr>
      </p:pic>
    </p:spTree>
    <p:extLst>
      <p:ext uri="{BB962C8B-B14F-4D97-AF65-F5344CB8AC3E}">
        <p14:creationId xmlns="" xmlns:p14="http://schemas.microsoft.com/office/powerpoint/2010/main" val="35053352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752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Које године је кнез Михаило Обреновић иселио турске војнике из српских градова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4000" b="1" dirty="0"/>
              <a:t>1867. г</a:t>
            </a:r>
            <a:r>
              <a:rPr lang="sr-Cyrl-CS" sz="40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1830. г</a:t>
            </a:r>
            <a:r>
              <a:rPr lang="sr-Cyrl-CS" sz="40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1838. </a:t>
            </a:r>
            <a:r>
              <a:rPr lang="sr-Cyrl-CS" sz="4000" b="1" dirty="0" smtClean="0"/>
              <a:t>године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212403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00600"/>
            <a:ext cx="8229600" cy="18288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1867. г</a:t>
            </a:r>
            <a:r>
              <a:rPr lang="sr-Cyrl-CS" b="1" dirty="0" smtClean="0"/>
              <a:t>одине </a:t>
            </a:r>
            <a:r>
              <a:rPr lang="sr-Cyrl-CS" b="1" dirty="0"/>
              <a:t>је кнез Михаило Обреновић иселио турске војнике из српских градова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745814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905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Која културна установа је подигнута у Београду захваљујући кнезу Михаилу Обреновићу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724400"/>
            <a:ext cx="8229600" cy="1935163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Музеј Вука и </a:t>
            </a:r>
            <a:r>
              <a:rPr lang="sr-Cyrl-CS" sz="3600" b="1" dirty="0" smtClean="0"/>
              <a:t>Доситеја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Народно </a:t>
            </a:r>
            <a:r>
              <a:rPr lang="sr-Cyrl-CS" sz="3600" b="1" dirty="0" smtClean="0"/>
              <a:t>позориште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Народна библиотека Србије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109008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sz="5400" b="1" dirty="0" smtClean="0"/>
              <a:t>Народно позориште</a:t>
            </a:r>
            <a:endParaRPr lang="en-US" sz="5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2400"/>
            <a:ext cx="6400800" cy="4800600"/>
          </a:xfrm>
        </p:spPr>
      </p:pic>
    </p:spTree>
    <p:extLst>
      <p:ext uri="{BB962C8B-B14F-4D97-AF65-F5344CB8AC3E}">
        <p14:creationId xmlns="" xmlns:p14="http://schemas.microsoft.com/office/powerpoint/2010/main" val="8576778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52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Које године се Србија потпуно ослободила турске власти и постала самостална држава?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2133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4000" b="1" dirty="0"/>
              <a:t>1868. г</a:t>
            </a:r>
            <a:r>
              <a:rPr lang="sr-Cyrl-CS" sz="40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1989. г</a:t>
            </a:r>
            <a:r>
              <a:rPr lang="sr-Cyrl-CS" sz="4000" b="1" dirty="0" smtClean="0"/>
              <a:t>одине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1878. </a:t>
            </a:r>
            <a:r>
              <a:rPr lang="sr-Cyrl-CS" sz="4000" b="1" dirty="0" smtClean="0"/>
              <a:t>године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234569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sr-Cyrl-CS" b="1" dirty="0" smtClean="0"/>
              <a:t>Србија се </a:t>
            </a:r>
            <a:r>
              <a:rPr lang="sr-Cyrl-CS" b="1" dirty="0"/>
              <a:t>потпуно ослободила турске власти и постала самостална </a:t>
            </a:r>
            <a:r>
              <a:rPr lang="sr-Cyrl-CS" b="1" dirty="0" smtClean="0"/>
              <a:t>држава </a:t>
            </a:r>
            <a:r>
              <a:rPr lang="sr-Cyrl-CS" b="1" dirty="0"/>
              <a:t>1878. </a:t>
            </a:r>
            <a:r>
              <a:rPr lang="sr-Cyrl-CS" b="1" dirty="0" smtClean="0"/>
              <a:t>године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7026056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/>
              <a:t>Србија је 1882. </a:t>
            </a:r>
            <a:r>
              <a:rPr lang="sr-Cyrl-CS" b="1" dirty="0" smtClean="0"/>
              <a:t>године </a:t>
            </a:r>
            <a:r>
              <a:rPr lang="sr-Cyrl-CS" b="1" dirty="0"/>
              <a:t>постала краљевина. Ко је био њен краљ</a:t>
            </a:r>
            <a:r>
              <a:rPr lang="sr-Cyrl-C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9812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3600" b="1" dirty="0"/>
              <a:t>Михаило </a:t>
            </a:r>
            <a:r>
              <a:rPr lang="sr-Cyrl-CS" sz="3600" b="1" dirty="0" smtClean="0"/>
              <a:t>Обреновић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Милан </a:t>
            </a:r>
            <a:r>
              <a:rPr lang="sr-Cyrl-CS" sz="3600" b="1" dirty="0" smtClean="0"/>
              <a:t>Обреновић</a:t>
            </a:r>
          </a:p>
          <a:p>
            <a:pPr>
              <a:buFont typeface="Wingdings" pitchFamily="2" charset="2"/>
              <a:buChar char="Ø"/>
            </a:pPr>
            <a:r>
              <a:rPr lang="sr-Cyrl-CS" sz="3600" b="1" dirty="0"/>
              <a:t>Милош Обреновић</a:t>
            </a:r>
            <a:endParaRPr lang="en-US" sz="3600" b="1" dirty="0"/>
          </a:p>
        </p:txBody>
      </p:sp>
    </p:spTree>
    <p:extLst>
      <p:ext uri="{BB962C8B-B14F-4D97-AF65-F5344CB8AC3E}">
        <p14:creationId xmlns="" xmlns:p14="http://schemas.microsoft.com/office/powerpoint/2010/main" val="302433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0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x-none" b="1" dirty="0" smtClean="0"/>
              <a:t>Милан Обреновић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2400"/>
            <a:ext cx="4343400" cy="4850823"/>
          </a:xfrm>
        </p:spPr>
      </p:pic>
    </p:spTree>
    <p:extLst>
      <p:ext uri="{BB962C8B-B14F-4D97-AF65-F5344CB8AC3E}">
        <p14:creationId xmlns="" xmlns:p14="http://schemas.microsoft.com/office/powerpoint/2010/main" val="20569978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28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sr-Cyrl-CS" b="1" dirty="0" smtClean="0"/>
              <a:t>Коју школу је отворио Милош Обреновић 1838. године у Крагујевцу?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4000" b="1" dirty="0" smtClean="0"/>
              <a:t>Лицеј (</a:t>
            </a:r>
            <a:r>
              <a:rPr lang="sr-Cyrl-CS" sz="4000" b="1" dirty="0" smtClean="0"/>
              <a:t>Висок</a:t>
            </a:r>
            <a:r>
              <a:rPr lang="sr-Latn-RS" sz="4000" b="1" dirty="0" smtClean="0"/>
              <a:t>a</a:t>
            </a:r>
            <a:r>
              <a:rPr lang="sr-Cyrl-CS" sz="4000" b="1" dirty="0" smtClean="0"/>
              <a:t> школ</a:t>
            </a:r>
            <a:r>
              <a:rPr lang="sr-Latn-RS" sz="4000" b="1" dirty="0" smtClean="0"/>
              <a:t>a</a:t>
            </a:r>
            <a:r>
              <a:rPr lang="sr-Cyrl-CS" sz="4000" b="1" dirty="0" smtClean="0"/>
              <a:t>)</a:t>
            </a:r>
            <a:endParaRPr lang="sr-Cyrl-CS" sz="4000" b="1" dirty="0" smtClean="0"/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Велика </a:t>
            </a:r>
            <a:r>
              <a:rPr lang="sr-Cyrl-CS" sz="4000" b="1" dirty="0" smtClean="0"/>
              <a:t>Школа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Милошева школа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134827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724400"/>
            <a:ext cx="8686800" cy="20574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sr-Cyrl-CS" b="1" dirty="0" smtClean="0"/>
              <a:t>Школа коју је отворио Милош Обреновић 1838</a:t>
            </a:r>
            <a:r>
              <a:rPr lang="sr-Cyrl-CS" b="1" dirty="0"/>
              <a:t>. године у </a:t>
            </a:r>
            <a:r>
              <a:rPr lang="sr-Cyrl-CS" b="1" dirty="0" smtClean="0"/>
              <a:t>Крагујевцу звала се Лицеј (Висока школа)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2400"/>
            <a:ext cx="5841366" cy="4419600"/>
          </a:xfrm>
        </p:spPr>
      </p:pic>
    </p:spTree>
    <p:extLst>
      <p:ext uri="{BB962C8B-B14F-4D97-AF65-F5344CB8AC3E}">
        <p14:creationId xmlns="" xmlns:p14="http://schemas.microsoft.com/office/powerpoint/2010/main" val="1450617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CS" b="1" dirty="0"/>
              <a:t>Ко је аутор песме „Што се боре мисли моје“?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1"/>
            <a:ext cx="8229600" cy="2133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r-Cyrl-CS" sz="4000" b="1" dirty="0"/>
              <a:t>Милош </a:t>
            </a:r>
            <a:r>
              <a:rPr lang="sr-Cyrl-CS" sz="4000" b="1" dirty="0" smtClean="0"/>
              <a:t>Обреновић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/>
              <a:t>Михаило </a:t>
            </a:r>
            <a:r>
              <a:rPr lang="sr-Cyrl-CS" sz="4000" b="1" dirty="0" smtClean="0"/>
              <a:t>Обреновић</a:t>
            </a:r>
          </a:p>
          <a:p>
            <a:pPr>
              <a:buFont typeface="Wingdings" pitchFamily="2" charset="2"/>
              <a:buChar char="Ø"/>
            </a:pPr>
            <a:r>
              <a:rPr lang="sr-Cyrl-CS" sz="4000" b="1" dirty="0" smtClean="0"/>
              <a:t>Милан </a:t>
            </a:r>
            <a:r>
              <a:rPr lang="sr-Cyrl-CS" sz="4000" b="1" dirty="0"/>
              <a:t>Обреновић</a:t>
            </a:r>
            <a:endParaRPr lang="en-US" sz="4000" b="1" dirty="0"/>
          </a:p>
        </p:txBody>
      </p:sp>
    </p:spTree>
    <p:extLst>
      <p:ext uri="{BB962C8B-B14F-4D97-AF65-F5344CB8AC3E}">
        <p14:creationId xmlns="" xmlns:p14="http://schemas.microsoft.com/office/powerpoint/2010/main" val="130115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81600"/>
            <a:ext cx="8229600" cy="14478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r-Cyrl-CS" b="1" dirty="0" smtClean="0"/>
              <a:t>Аутор </a:t>
            </a:r>
            <a:r>
              <a:rPr lang="sr-Cyrl-CS" b="1" dirty="0"/>
              <a:t>песме „Што се боре мисли моје</a:t>
            </a:r>
            <a:r>
              <a:rPr lang="sr-Cyrl-CS" b="1" dirty="0" smtClean="0"/>
              <a:t>“ је </a:t>
            </a:r>
            <a:r>
              <a:rPr lang="sr-Cyrl-CS" b="1" dirty="0"/>
              <a:t>Михаило </a:t>
            </a:r>
            <a:r>
              <a:rPr lang="sr-Cyrl-CS" b="1" dirty="0" smtClean="0"/>
              <a:t>Обреновић</a:t>
            </a:r>
            <a:endParaRPr lang="en-US" dirty="0"/>
          </a:p>
        </p:txBody>
      </p:sp>
      <p:pic>
        <p:nvPicPr>
          <p:cNvPr id="2050" name="Picture 2" descr="http://upload.wikimedia.org/wikipedia/sr/thumb/7/74/KnezMihailoObrenovic.jpg/260px-KnezMihailoObrenovi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97580" y="950563"/>
            <a:ext cx="2377440" cy="3374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46653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10200"/>
            <a:ext cx="8229600" cy="1219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x-none" sz="6000" b="1" dirty="0" smtClean="0"/>
              <a:t>КРАЈ КВИЗА</a:t>
            </a:r>
            <a:endParaRPr lang="en-US" sz="6000" b="1" dirty="0"/>
          </a:p>
        </p:txBody>
      </p:sp>
    </p:spTree>
    <p:extLst>
      <p:ext uri="{BB962C8B-B14F-4D97-AF65-F5344CB8AC3E}">
        <p14:creationId xmlns="" xmlns:p14="http://schemas.microsoft.com/office/powerpoint/2010/main" val="97464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601</Words>
  <Application>Microsoft Office PowerPoint</Application>
  <PresentationFormat>On-screen Show (4:3)</PresentationFormat>
  <Paragraphs>103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ЧЕТВРТА ГРУПА</vt:lpstr>
      <vt:lpstr>Шта је данак у крви?</vt:lpstr>
      <vt:lpstr>Данак у крви је одузимање здраве српске мушке деце од њихових породица и одвођење у Турску</vt:lpstr>
      <vt:lpstr>Како су се звали људи који су одбегли у шуме и одатле нападали Турке?</vt:lpstr>
      <vt:lpstr>Slide 5</vt:lpstr>
      <vt:lpstr>Које године се догодила велика сеоба Срба?</vt:lpstr>
      <vt:lpstr>Велика сеоба Срба догодила се 1690. године</vt:lpstr>
      <vt:lpstr>Ко је предводио велику сеобу Срба у XVII веку?</vt:lpstr>
      <vt:lpstr>Патријарх Арсеније III Чарнојевић је предводио велику сеобу Срба у XVII веку </vt:lpstr>
      <vt:lpstr>Који догађај је убрзао подизање Првог српског устанка?</vt:lpstr>
      <vt:lpstr>Сеча кнезова</vt:lpstr>
      <vt:lpstr>Које године је подигнут  Први српски устанак?</vt:lpstr>
      <vt:lpstr>Први српски устанак је подигнут  15. фебруара 1804. године на Сретење </vt:lpstr>
      <vt:lpstr>У ком месту је донета одлука о подизању Првог српског устанка?</vt:lpstr>
      <vt:lpstr>У  Орашцу крај Тополе је донета одлука о подизању Првог српског устанка</vt:lpstr>
      <vt:lpstr>Ко је изабран за вођу Првог српског устанка?</vt:lpstr>
      <vt:lpstr>Вођа Првог српског устанка је био Ђорђе Петровић</vt:lpstr>
      <vt:lpstr>Које године је угушен Први српски устанак?</vt:lpstr>
      <vt:lpstr>Први српски устанак је угушен 1813. године</vt:lpstr>
      <vt:lpstr>Ко је изговорио чувену реченицу:“Ево мене, ето вас- рат Турцима!“</vt:lpstr>
      <vt:lpstr>Милош Обреновић</vt:lpstr>
      <vt:lpstr>Које године и где је објављен почетак Другог српског устанка?</vt:lpstr>
      <vt:lpstr>У Такову 1815. године  је објављен почетак Другог српског устанка</vt:lpstr>
      <vt:lpstr>Једна од највећих битака вођених у време Другог српског устанка била је </vt:lpstr>
      <vt:lpstr>Битка на брду Љубић код Чачка</vt:lpstr>
      <vt:lpstr>Које године је вештим преговорима Милоша Обреновића Србија постала кнежевина ?</vt:lpstr>
      <vt:lpstr>Србија је постала кнежевина 1830.  године</vt:lpstr>
      <vt:lpstr>Који град је био српска престоница у време владавине Милоша Обреновића?</vt:lpstr>
      <vt:lpstr>Крагујевац је био српска престоница за време владавине Милоша Обреновића</vt:lpstr>
      <vt:lpstr>Које године је кнез Михаило Обреновић иселио турске војнике из српских градова?</vt:lpstr>
      <vt:lpstr>1867. године је кнез Михаило Обреновић иселио турске војнике из српских градова</vt:lpstr>
      <vt:lpstr>Која културна установа је подигнута у Београду захваљујући кнезу Михаилу Обреновићу?</vt:lpstr>
      <vt:lpstr>Народно позориште</vt:lpstr>
      <vt:lpstr>Које године се Србија потпуно ослободила турске власти и постала самостална држава?</vt:lpstr>
      <vt:lpstr>Србија се потпуно ослободила турске власти и постала самостална држава 1878. године</vt:lpstr>
      <vt:lpstr>Србија је 1882. године постала краљевина. Ко је био њен краљ?</vt:lpstr>
      <vt:lpstr>Милан Обреновић</vt:lpstr>
      <vt:lpstr>Коју школу је отворио Милош Обреновић 1838. године у Крагујевцу?</vt:lpstr>
      <vt:lpstr>Школа коју је отворио Милош Обреновић 1838. године у Крагујевцу звала се Лицеј (Висока школа)</vt:lpstr>
      <vt:lpstr>Ко је аутор песме „Што се боре мисли моје“?</vt:lpstr>
      <vt:lpstr>Аутор песме „Што се боре мисли моје“ је Михаило Обреновић</vt:lpstr>
      <vt:lpstr>КРАЈ КВИЗА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ЧЕТВРТА ГРУПА</dc:title>
  <dc:creator>Korisnik</dc:creator>
  <cp:lastModifiedBy>ugiurke</cp:lastModifiedBy>
  <cp:revision>17</cp:revision>
  <dcterms:created xsi:type="dcterms:W3CDTF">2012-06-08T06:44:18Z</dcterms:created>
  <dcterms:modified xsi:type="dcterms:W3CDTF">2012-11-08T07:31:14Z</dcterms:modified>
</cp:coreProperties>
</file>