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Default Extension="png" ContentType="image/png"/>
  <Override PartName="/ppt/theme/theme4.xml" ContentType="application/vnd.openxmlformats-officedocument.them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8" r:id="rId1"/>
    <p:sldMasterId id="2147483912" r:id="rId2"/>
    <p:sldMasterId id="2147483924" r:id="rId3"/>
  </p:sldMasterIdLst>
  <p:notesMasterIdLst>
    <p:notesMasterId r:id="rId22"/>
  </p:notesMasterIdLst>
  <p:sldIdLst>
    <p:sldId id="256" r:id="rId4"/>
    <p:sldId id="306" r:id="rId5"/>
    <p:sldId id="286" r:id="rId6"/>
    <p:sldId id="287" r:id="rId7"/>
    <p:sldId id="288" r:id="rId8"/>
    <p:sldId id="295" r:id="rId9"/>
    <p:sldId id="302" r:id="rId10"/>
    <p:sldId id="307" r:id="rId11"/>
    <p:sldId id="294" r:id="rId12"/>
    <p:sldId id="296" r:id="rId13"/>
    <p:sldId id="297" r:id="rId14"/>
    <p:sldId id="298" r:id="rId15"/>
    <p:sldId id="300" r:id="rId16"/>
    <p:sldId id="301" r:id="rId17"/>
    <p:sldId id="303" r:id="rId18"/>
    <p:sldId id="305" r:id="rId19"/>
    <p:sldId id="274" r:id="rId20"/>
    <p:sldId id="291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Default Section" id="{EE0CBAC5-8E6F-486B-B40A-82541324ED24}">
          <p14:sldIdLst>
            <p14:sldId id="256"/>
          </p14:sldIdLst>
        </p14:section>
        <p14:section name="Untitled Section" id="{6146D5C8-DC2D-4A2C-9F65-818842DD76B7}">
          <p14:sldIdLst>
            <p14:sldId id="257"/>
            <p14:sldId id="286"/>
            <p14:sldId id="287"/>
            <p14:sldId id="288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  <p14:sldId id="269"/>
            <p14:sldId id="270"/>
            <p14:sldId id="271"/>
            <p14:sldId id="272"/>
            <p14:sldId id="273"/>
            <p14:sldId id="274"/>
            <p14:sldId id="275"/>
            <p14:sldId id="282"/>
            <p14:sldId id="276"/>
            <p14:sldId id="281"/>
            <p14:sldId id="277"/>
            <p14:sldId id="283"/>
            <p14:sldId id="278"/>
            <p14:sldId id="284"/>
            <p14:sldId id="279"/>
            <p14:sldId id="285"/>
            <p14:sldId id="289"/>
            <p14:sldId id="290"/>
            <p14:sldId id="291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20040" autoAdjust="0"/>
    <p:restoredTop sz="94660"/>
  </p:normalViewPr>
  <p:slideViewPr>
    <p:cSldViewPr>
      <p:cViewPr>
        <p:scale>
          <a:sx n="94" d="100"/>
          <a:sy n="94" d="100"/>
        </p:scale>
        <p:origin x="-462" y="1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3DECA4-314B-4445-B077-C78C46BBAA7E}" type="datetimeFigureOut">
              <a:rPr lang="en-US" smtClean="0"/>
              <a:pPr/>
              <a:t>11/7/2011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CFA9A0-54A2-4121-8A9C-EE1203139A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556816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413DF-1B46-4B57-9DF2-568BF804B874}" type="datetime1">
              <a:rPr lang="en-US" smtClean="0"/>
              <a:pPr/>
              <a:t>11/7/2011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FFC9BD6A-070A-4B7A-95F6-29CDCE64D4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B7C7B-2CB8-458C-A553-0AEFC358409E}" type="datetime1">
              <a:rPr lang="en-US" smtClean="0"/>
              <a:pPr/>
              <a:t>11/7/2011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FFC9BD6A-070A-4B7A-95F6-29CDCE64D4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A5415-ECEF-4865-AA52-B977F7DBD714}" type="datetime1">
              <a:rPr lang="en-US" smtClean="0"/>
              <a:pPr/>
              <a:t>11/7/2011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9BD6A-070A-4B7A-95F6-29CDCE64D44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A2F92-EE39-4694-8D04-9361DC19FE79}" type="datetime1">
              <a:rPr lang="en-US" smtClean="0"/>
              <a:pPr/>
              <a:t>11/7/2011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9BD6A-070A-4B7A-95F6-29CDCE64D4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CBE6F-AA73-4F68-B237-D667B9B2D675}" type="datetime1">
              <a:rPr lang="en-US" smtClean="0"/>
              <a:pPr/>
              <a:t>11/7/2011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FFC9BD6A-070A-4B7A-95F6-29CDCE64D44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54355-8F60-474C-AE23-E94A76F4F261}" type="datetime1">
              <a:rPr lang="en-US" smtClean="0"/>
              <a:pPr/>
              <a:t>11/7/2011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9BD6A-070A-4B7A-95F6-29CDCE64D4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3E469-5447-44D0-B74A-1BAAA68B746B}" type="datetime1">
              <a:rPr lang="en-US" smtClean="0"/>
              <a:pPr/>
              <a:t>11/7/2011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9BD6A-070A-4B7A-95F6-29CDCE64D4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DFF26-DCC3-431C-B2AB-3E38178D221D}" type="datetime1">
              <a:rPr lang="en-US" smtClean="0"/>
              <a:pPr/>
              <a:t>11/7/2011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9BD6A-070A-4B7A-95F6-29CDCE64D4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6E9DE-CF3D-417A-8D0D-068753150538}" type="datetime1">
              <a:rPr lang="en-US" smtClean="0"/>
              <a:pPr/>
              <a:t>11/7/2011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9BD6A-070A-4B7A-95F6-29CDCE64D44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5B146-50B2-4D7B-9D25-6C1C6A7D42E3}" type="datetime1">
              <a:rPr lang="en-US" smtClean="0"/>
              <a:pPr/>
              <a:t>11/7/2011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9BD6A-070A-4B7A-95F6-29CDCE64D4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F2765-A41F-4218-B5FE-2C0B6DAA1312}" type="datetime1">
              <a:rPr lang="en-US" smtClean="0"/>
              <a:pPr/>
              <a:t>11/7/2011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9BD6A-070A-4B7A-95F6-29CDCE64D4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64413DF-1B46-4B57-9DF2-568BF804B874}" type="datetime1">
              <a:rPr lang="en-US" smtClean="0"/>
              <a:pPr/>
              <a:t>11/7/2011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C9BD6A-070A-4B7A-95F6-29CDCE64D44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86B7C7B-2CB8-458C-A553-0AEFC358409E}" type="datetime1">
              <a:rPr lang="en-US" smtClean="0"/>
              <a:pPr/>
              <a:t>11/7/2011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C9BD6A-070A-4B7A-95F6-29CDCE64D4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78A5415-ECEF-4865-AA52-B977F7DBD714}" type="datetime1">
              <a:rPr lang="en-US" smtClean="0"/>
              <a:pPr/>
              <a:t>11/7/2011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C9BD6A-070A-4B7A-95F6-29CDCE64D44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1AA2F92-EE39-4694-8D04-9361DC19FE79}" type="datetime1">
              <a:rPr lang="en-US" smtClean="0"/>
              <a:pPr/>
              <a:t>11/7/2011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C9BD6A-070A-4B7A-95F6-29CDCE64D4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2DCBE6F-AA73-4F68-B237-D667B9B2D675}" type="datetime1">
              <a:rPr lang="en-US" smtClean="0"/>
              <a:pPr/>
              <a:t>11/7/2011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C9BD6A-070A-4B7A-95F6-29CDCE64D4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B554355-8F60-474C-AE23-E94A76F4F261}" type="datetime1">
              <a:rPr lang="en-US" smtClean="0"/>
              <a:pPr/>
              <a:t>11/7/2011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C9BD6A-070A-4B7A-95F6-29CDCE64D4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AD3E469-5447-44D0-B74A-1BAAA68B746B}" type="datetime1">
              <a:rPr lang="en-US" smtClean="0"/>
              <a:pPr/>
              <a:t>11/7/2011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C9BD6A-070A-4B7A-95F6-29CDCE64D44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F2DFF26-DCC3-431C-B2AB-3E38178D221D}" type="datetime1">
              <a:rPr lang="en-US" smtClean="0"/>
              <a:pPr/>
              <a:t>11/7/2011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C9BD6A-070A-4B7A-95F6-29CDCE64D4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DF6E9DE-CF3D-417A-8D0D-068753150538}" type="datetime1">
              <a:rPr lang="en-US" smtClean="0"/>
              <a:pPr/>
              <a:t>11/7/2011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C9BD6A-070A-4B7A-95F6-29CDCE64D44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25B146-50B2-4D7B-9D25-6C1C6A7D42E3}" type="datetime1">
              <a:rPr lang="en-US" smtClean="0"/>
              <a:pPr/>
              <a:t>11/7/2011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C9BD6A-070A-4B7A-95F6-29CDCE64D4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F9F2765-A41F-4218-B5FE-2C0B6DAA1312}" type="datetime1">
              <a:rPr lang="en-US" smtClean="0"/>
              <a:pPr/>
              <a:t>11/7/2011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C9BD6A-070A-4B7A-95F6-29CDCE64D4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fld id="{764413DF-1B46-4B57-9DF2-568BF804B874}" type="datetime1">
              <a:rPr lang="en-US" smtClean="0"/>
              <a:pPr/>
              <a:t>11/7/2011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9BD6A-070A-4B7A-95F6-29CDCE64D4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B7C7B-2CB8-458C-A553-0AEFC358409E}" type="datetime1">
              <a:rPr lang="en-US" smtClean="0"/>
              <a:pPr/>
              <a:t>11/7/2011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9BD6A-070A-4B7A-95F6-29CDCE64D44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A5415-ECEF-4865-AA52-B977F7DBD714}" type="datetime1">
              <a:rPr lang="en-US" smtClean="0"/>
              <a:pPr/>
              <a:t>11/7/2011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9BD6A-070A-4B7A-95F6-29CDCE64D44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7"/>
            <a:ext cx="6248400" cy="1456373"/>
          </a:xfrm>
        </p:spPr>
        <p:txBody>
          <a:bodyPr anchor="t">
            <a:normAutofit/>
          </a:bodyPr>
          <a:lstStyle>
            <a:lvl1pPr algn="ctr">
              <a:defRPr sz="3600" b="0" i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0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A2F92-EE39-4694-8D04-9361DC19FE79}" type="datetime1">
              <a:rPr lang="en-US" smtClean="0"/>
              <a:pPr/>
              <a:t>11/7/2011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9BD6A-070A-4B7A-95F6-29CDCE64D44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CBE6F-AA73-4F68-B237-D667B9B2D675}" type="datetime1">
              <a:rPr lang="en-US" smtClean="0"/>
              <a:pPr/>
              <a:t>11/7/2011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9BD6A-070A-4B7A-95F6-29CDCE64D4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54355-8F60-474C-AE23-E94A76F4F261}" type="datetime1">
              <a:rPr lang="en-US" smtClean="0"/>
              <a:pPr/>
              <a:t>11/7/2011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9BD6A-070A-4B7A-95F6-29CDCE64D44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3E469-5447-44D0-B74A-1BAAA68B746B}" type="datetime1">
              <a:rPr lang="en-US" smtClean="0"/>
              <a:pPr/>
              <a:t>11/7/2011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9BD6A-070A-4B7A-95F6-29CDCE64D4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676400"/>
            <a:ext cx="2819399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1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DFF26-DCC3-431C-B2AB-3E38178D221D}" type="datetime1">
              <a:rPr lang="en-US" smtClean="0"/>
              <a:pPr/>
              <a:t>11/7/2011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9BD6A-070A-4B7A-95F6-29CDCE64D44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1463040" y="1847088"/>
            <a:ext cx="3090672" cy="3090672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6E9DE-CF3D-417A-8D0D-068753150538}" type="datetime1">
              <a:rPr lang="en-US" smtClean="0"/>
              <a:pPr/>
              <a:t>11/7/2011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9BD6A-070A-4B7A-95F6-29CDCE64D4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5B146-50B2-4D7B-9D25-6C1C6A7D42E3}" type="datetime1">
              <a:rPr lang="en-US" smtClean="0"/>
              <a:pPr/>
              <a:t>11/7/2011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9BD6A-070A-4B7A-95F6-29CDCE64D4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1"/>
            <a:ext cx="1295400" cy="4318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199"/>
            <a:ext cx="5181600" cy="42672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F2765-A41F-4218-B5FE-2C0B6DAA1312}" type="datetime1">
              <a:rPr lang="en-US" smtClean="0"/>
              <a:pPr/>
              <a:t>11/7/2011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9BD6A-070A-4B7A-95F6-29CDCE64D4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5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F4299D3E-C150-468B-841B-FFC054B20D31}" type="datetime1">
              <a:rPr lang="en-US" smtClean="0"/>
              <a:pPr/>
              <a:t>11/7/2011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FFC9BD6A-070A-4B7A-95F6-29CDCE64D44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transition/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F4299D3E-C150-468B-841B-FFC054B20D31}" type="datetime1">
              <a:rPr lang="en-US" smtClean="0"/>
              <a:pPr/>
              <a:t>11/7/2011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FFC9BD6A-070A-4B7A-95F6-29CDCE64D44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ransition/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6400800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F4299D3E-C150-468B-841B-FFC054B20D31}" type="datetime1">
              <a:rPr lang="en-US" smtClean="0"/>
              <a:pPr/>
              <a:t>11/7/2011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120" y="63642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FFC9BD6A-070A-4B7A-95F6-29CDCE64D44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p:transition/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-274320" algn="l" defTabSz="914400" rtl="0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78562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5720" y="285728"/>
            <a:ext cx="8686800" cy="64008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214810" y="5143512"/>
            <a:ext cx="4572000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sr-Cyrl-RS" dirty="0" smtClean="0">
                <a:latin typeface="Arial" pitchFamily="34" charset="0"/>
                <a:cs typeface="Arial" pitchFamily="34" charset="0"/>
              </a:rPr>
              <a:t>„</a:t>
            </a:r>
            <a:r>
              <a:rPr lang="sr-Cyrl-RS" b="1" dirty="0" smtClean="0">
                <a:latin typeface="Monotype Corsiva" pitchFamily="66" charset="0"/>
              </a:rPr>
              <a:t> Ако један народ  жели будућност, треба да памти своју прошлост, да чува корене и негује традицију.“</a:t>
            </a:r>
            <a:r>
              <a:rPr lang="sr-Cyrl-RS" dirty="0" smtClean="0">
                <a:latin typeface="Arial" pitchFamily="34" charset="0"/>
                <a:cs typeface="Arial" pitchFamily="34" charset="0"/>
              </a:rPr>
              <a:t>’’.</a:t>
            </a:r>
          </a:p>
        </p:txBody>
      </p:sp>
    </p:spTree>
    <p:extLst>
      <p:ext uri="{BB962C8B-B14F-4D97-AF65-F5344CB8AC3E}">
        <p14:creationId xmlns:p14="http://schemas.microsoft.com/office/powerpoint/2010/main" xmlns="" val="293923482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14480" y="2285992"/>
            <a:ext cx="6355104" cy="857248"/>
          </a:xfrm>
        </p:spPr>
        <p:txBody>
          <a:bodyPr>
            <a:noAutofit/>
          </a:bodyPr>
          <a:lstStyle/>
          <a:p>
            <a:r>
              <a:rPr lang="sr-Cyrl-RS" sz="4800" dirty="0" smtClean="0">
                <a:latin typeface="Monotype Corsiva" pitchFamily="66" charset="0"/>
              </a:rPr>
              <a:t>     </a:t>
            </a:r>
            <a:br>
              <a:rPr lang="sr-Cyrl-RS" sz="4800" dirty="0" smtClean="0">
                <a:latin typeface="Monotype Corsiva" pitchFamily="66" charset="0"/>
              </a:rPr>
            </a:br>
            <a:r>
              <a:rPr lang="sr-Cyrl-RS" sz="4800" dirty="0" smtClean="0">
                <a:latin typeface="Monotype Corsiva" pitchFamily="66" charset="0"/>
              </a:rPr>
              <a:t>      </a:t>
            </a:r>
            <a:br>
              <a:rPr lang="sr-Cyrl-RS" sz="4800" dirty="0" smtClean="0">
                <a:latin typeface="Monotype Corsiva" pitchFamily="66" charset="0"/>
              </a:rPr>
            </a:br>
            <a:r>
              <a:rPr lang="sr-Cyrl-RS" sz="4800" dirty="0" smtClean="0">
                <a:latin typeface="Monotype Corsiva" pitchFamily="66" charset="0"/>
              </a:rPr>
              <a:t/>
            </a:r>
            <a:br>
              <a:rPr lang="sr-Cyrl-RS" sz="4800" dirty="0" smtClean="0">
                <a:latin typeface="Monotype Corsiva" pitchFamily="66" charset="0"/>
              </a:rPr>
            </a:br>
            <a:r>
              <a:rPr lang="sr-Cyrl-RS" sz="4800" dirty="0" smtClean="0">
                <a:latin typeface="Monotype Corsiva" pitchFamily="66" charset="0"/>
              </a:rPr>
              <a:t>    Пример добре праксе  </a:t>
            </a:r>
            <a:r>
              <a:rPr lang="en-US" sz="4800" dirty="0" smtClean="0">
                <a:latin typeface="Monotype Corsiva" pitchFamily="66" charset="0"/>
              </a:rPr>
              <a:t>  </a:t>
            </a:r>
            <a:br>
              <a:rPr lang="en-US" sz="4800" dirty="0" smtClean="0">
                <a:latin typeface="Monotype Corsiva" pitchFamily="66" charset="0"/>
              </a:rPr>
            </a:br>
            <a:r>
              <a:rPr lang="en-US" sz="4800" dirty="0" smtClean="0">
                <a:latin typeface="Monotype Corsiva" pitchFamily="66" charset="0"/>
              </a:rPr>
              <a:t>               </a:t>
            </a:r>
            <a:r>
              <a:rPr lang="sr-Cyrl-RS" sz="4800" dirty="0" smtClean="0">
                <a:latin typeface="Monotype Corsiva" pitchFamily="66" charset="0"/>
              </a:rPr>
              <a:t>за час </a:t>
            </a:r>
            <a:br>
              <a:rPr lang="sr-Cyrl-RS" sz="4800" dirty="0" smtClean="0">
                <a:latin typeface="Monotype Corsiva" pitchFamily="66" charset="0"/>
              </a:rPr>
            </a:br>
            <a:r>
              <a:rPr lang="sr-Cyrl-RS" sz="4800" dirty="0" smtClean="0">
                <a:latin typeface="Monotype Corsiva" pitchFamily="66" charset="0"/>
              </a:rPr>
              <a:t>      Народне традицију</a:t>
            </a:r>
            <a:br>
              <a:rPr lang="sr-Cyrl-RS" sz="4800" dirty="0" smtClean="0">
                <a:latin typeface="Monotype Corsiva" pitchFamily="66" charset="0"/>
              </a:rPr>
            </a:br>
            <a:r>
              <a:rPr lang="sr-Cyrl-RS" sz="4800" dirty="0" smtClean="0">
                <a:latin typeface="Monotype Corsiva" pitchFamily="66" charset="0"/>
              </a:rPr>
              <a:t/>
            </a:r>
            <a:br>
              <a:rPr lang="sr-Cyrl-RS" sz="4800" dirty="0" smtClean="0">
                <a:latin typeface="Monotype Corsiva" pitchFamily="66" charset="0"/>
              </a:rPr>
            </a:br>
            <a:r>
              <a:rPr lang="sr-Cyrl-RS" sz="4800" dirty="0" smtClean="0">
                <a:latin typeface="Monotype Corsiva" pitchFamily="66" charset="0"/>
              </a:rPr>
              <a:t>  </a:t>
            </a:r>
            <a:r>
              <a:rPr lang="en-US" sz="2400" dirty="0" smtClean="0">
                <a:solidFill>
                  <a:schemeClr val="tx1"/>
                </a:solidFill>
                <a:latin typeface="Monotype Corsiva" pitchFamily="66" charset="0"/>
              </a:rPr>
              <a:t>            </a:t>
            </a:r>
            <a:r>
              <a:rPr lang="sr-Cyrl-RS" sz="2400" dirty="0" smtClean="0">
                <a:solidFill>
                  <a:schemeClr val="tx1"/>
                </a:solidFill>
                <a:latin typeface="Monotype Corsiva" pitchFamily="66" charset="0"/>
              </a:rPr>
              <a:t>  </a:t>
            </a:r>
            <a:r>
              <a:rPr lang="sr-Cyrl-RS" sz="3200" dirty="0" smtClean="0">
                <a:solidFill>
                  <a:srgbClr val="C00000"/>
                </a:solidFill>
                <a:latin typeface="Monotype Corsiva" pitchFamily="66" charset="0"/>
              </a:rPr>
              <a:t>Марина Ивановић</a:t>
            </a:r>
            <a:br>
              <a:rPr lang="sr-Cyrl-RS" sz="3200" dirty="0" smtClean="0">
                <a:solidFill>
                  <a:srgbClr val="C00000"/>
                </a:solidFill>
                <a:latin typeface="Monotype Corsiva" pitchFamily="66" charset="0"/>
              </a:rPr>
            </a:br>
            <a:r>
              <a:rPr lang="sr-Cyrl-RS" sz="1800" dirty="0" smtClean="0">
                <a:solidFill>
                  <a:srgbClr val="C00000"/>
                </a:solidFill>
                <a:latin typeface="Monotype Corsiva" pitchFamily="66" charset="0"/>
              </a:rPr>
              <a:t>                             </a:t>
            </a:r>
            <a:r>
              <a:rPr lang="sr-Cyrl-RS" sz="1800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</a:rPr>
              <a:t>ОШ”ђура Јакшић”Конарево</a:t>
            </a:r>
            <a:r>
              <a:rPr lang="sr-Cyrl-RS" sz="3200" dirty="0" smtClean="0">
                <a:solidFill>
                  <a:srgbClr val="C00000"/>
                </a:solidFill>
                <a:latin typeface="Monotype Corsiva" pitchFamily="66" charset="0"/>
              </a:rPr>
              <a:t/>
            </a:r>
            <a:br>
              <a:rPr lang="sr-Cyrl-RS" sz="3200" dirty="0" smtClean="0">
                <a:solidFill>
                  <a:srgbClr val="C00000"/>
                </a:solidFill>
                <a:latin typeface="Monotype Corsiva" pitchFamily="66" charset="0"/>
              </a:rPr>
            </a:br>
            <a:r>
              <a:rPr lang="sr-Cyrl-RS" sz="3200" dirty="0" smtClean="0">
                <a:solidFill>
                  <a:srgbClr val="C00000"/>
                </a:solidFill>
                <a:latin typeface="Monotype Corsiva" pitchFamily="66" charset="0"/>
              </a:rPr>
              <a:t>               Ивана Грковић</a:t>
            </a:r>
            <a:endParaRPr lang="sr-Cyrl-CS" sz="3200" dirty="0">
              <a:solidFill>
                <a:srgbClr val="C0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785918" y="285729"/>
            <a:ext cx="65722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Cyrl-RS" sz="3200" b="1" dirty="0" smtClean="0">
                <a:solidFill>
                  <a:srgbClr val="C00000"/>
                </a:solidFill>
                <a:latin typeface="Cambria" pitchFamily="18" charset="0"/>
                <a:ea typeface="BatangChe" pitchFamily="49" charset="-127"/>
              </a:rPr>
              <a:t>Краљевачко друштво учитеља</a:t>
            </a:r>
          </a:p>
          <a:p>
            <a:r>
              <a:rPr lang="sr-Cyrl-RS" sz="2000" dirty="0" smtClean="0">
                <a:solidFill>
                  <a:srgbClr val="C00000"/>
                </a:solidFill>
                <a:latin typeface="BatangChe" pitchFamily="49" charset="-127"/>
                <a:ea typeface="BatangChe" pitchFamily="49" charset="-127"/>
              </a:rPr>
              <a:t/>
            </a:r>
            <a:br>
              <a:rPr lang="sr-Cyrl-RS" sz="2000" dirty="0" smtClean="0">
                <a:solidFill>
                  <a:srgbClr val="C00000"/>
                </a:solidFill>
                <a:latin typeface="BatangChe" pitchFamily="49" charset="-127"/>
                <a:ea typeface="BatangChe" pitchFamily="49" charset="-127"/>
              </a:rPr>
            </a:br>
            <a:endParaRPr lang="sr-Cyrl-CS" sz="2000" dirty="0">
              <a:solidFill>
                <a:srgbClr val="C00000"/>
              </a:solidFill>
              <a:latin typeface="BatangChe" pitchFamily="49" charset="-127"/>
              <a:ea typeface="BatangChe" pitchFamily="49" charset="-127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86000" y="3571876"/>
            <a:ext cx="457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Cyrl-RS" dirty="0" smtClean="0"/>
              <a:t/>
            </a:r>
            <a:br>
              <a:rPr lang="sr-Cyrl-RS" dirty="0" smtClean="0"/>
            </a:br>
            <a:endParaRPr lang="sr-Cyrl-C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3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4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29491"/>
            <a:ext cx="8715404" cy="6428509"/>
          </a:xfrm>
        </p:spPr>
        <p:txBody>
          <a:bodyPr>
            <a:normAutofit fontScale="90000"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sr-Cyrl-RS" sz="2400" dirty="0" smtClean="0">
                <a:latin typeface="Monotype Corsiva" pitchFamily="66" charset="0"/>
              </a:rPr>
              <a:t>                                   </a:t>
            </a:r>
            <a:r>
              <a:rPr lang="sr-Cyrl-RS" sz="4000" dirty="0" smtClean="0">
                <a:latin typeface="Monotype Corsiva" pitchFamily="66" charset="0"/>
              </a:rPr>
              <a:t>ОПШТИ ПОДАЦИ</a:t>
            </a:r>
            <a:r>
              <a:rPr lang="sr-Cyrl-RS" sz="2400" dirty="0" smtClean="0">
                <a:latin typeface="Monotype Corsiva" pitchFamily="66" charset="0"/>
              </a:rPr>
              <a:t/>
            </a:r>
            <a:br>
              <a:rPr lang="sr-Cyrl-RS" sz="2400" dirty="0" smtClean="0">
                <a:latin typeface="Monotype Corsiva" pitchFamily="66" charset="0"/>
              </a:rPr>
            </a:br>
            <a:r>
              <a:rPr lang="sr-Cyrl-RS" sz="2700" dirty="0" smtClean="0">
                <a:latin typeface="Monotype Corsiva" pitchFamily="66" charset="0"/>
              </a:rPr>
              <a:t>Датум одржавања часа:                  </a:t>
            </a:r>
            <a:r>
              <a:rPr lang="en-US" sz="2700" dirty="0" smtClean="0">
                <a:latin typeface="Monotype Corsiva" pitchFamily="66" charset="0"/>
              </a:rPr>
              <a:t>6.10.2011</a:t>
            </a:r>
            <a:r>
              <a:rPr lang="sr-Cyrl-RS" sz="2700" dirty="0" smtClean="0">
                <a:latin typeface="Monotype Corsiva" pitchFamily="66" charset="0"/>
              </a:rPr>
              <a:t>.</a:t>
            </a:r>
            <a:br>
              <a:rPr lang="sr-Cyrl-RS" sz="2700" dirty="0" smtClean="0">
                <a:latin typeface="Monotype Corsiva" pitchFamily="66" charset="0"/>
              </a:rPr>
            </a:br>
            <a:r>
              <a:rPr lang="sr-Cyrl-RS" sz="2700" dirty="0" smtClean="0">
                <a:latin typeface="Monotype Corsiva" pitchFamily="66" charset="0"/>
              </a:rPr>
              <a:t>Разред и одељење:                               4/3</a:t>
            </a:r>
            <a:br>
              <a:rPr lang="sr-Cyrl-RS" sz="2700" dirty="0" smtClean="0">
                <a:latin typeface="Monotype Corsiva" pitchFamily="66" charset="0"/>
              </a:rPr>
            </a:br>
            <a:r>
              <a:rPr lang="sr-Cyrl-RS" sz="2700" dirty="0" smtClean="0">
                <a:latin typeface="Monotype Corsiva" pitchFamily="66" charset="0"/>
              </a:rPr>
              <a:t>Час по реду:                                        </a:t>
            </a:r>
            <a:r>
              <a:rPr lang="sr-Cyrl-RS" sz="2200" dirty="0" smtClean="0">
                <a:latin typeface="Monotype Corsiva" pitchFamily="66" charset="0"/>
              </a:rPr>
              <a:t>шести</a:t>
            </a:r>
            <a:r>
              <a:rPr lang="sr-Cyrl-RS" sz="2700" dirty="0" smtClean="0">
                <a:latin typeface="Monotype Corsiva" pitchFamily="66" charset="0"/>
              </a:rPr>
              <a:t/>
            </a:r>
            <a:br>
              <a:rPr lang="sr-Cyrl-RS" sz="2700" dirty="0" smtClean="0">
                <a:latin typeface="Monotype Corsiva" pitchFamily="66" charset="0"/>
              </a:rPr>
            </a:br>
            <a:r>
              <a:rPr lang="sr-Cyrl-RS" sz="2000" dirty="0" smtClean="0">
                <a:latin typeface="Monotype Corsiva" pitchFamily="66" charset="0"/>
              </a:rPr>
              <a:t/>
            </a:r>
            <a:br>
              <a:rPr lang="sr-Cyrl-RS" sz="2000" dirty="0" smtClean="0">
                <a:latin typeface="Monotype Corsiva" pitchFamily="66" charset="0"/>
              </a:rPr>
            </a:br>
            <a:r>
              <a:rPr lang="sr-Cyrl-RS" sz="2000" dirty="0">
                <a:latin typeface="Monotype Corsiva" pitchFamily="66" charset="0"/>
              </a:rPr>
              <a:t/>
            </a:r>
            <a:br>
              <a:rPr lang="sr-Cyrl-RS" sz="2000" dirty="0">
                <a:latin typeface="Monotype Corsiva" pitchFamily="66" charset="0"/>
              </a:rPr>
            </a:br>
            <a:r>
              <a:rPr lang="sr-Cyrl-RS" sz="2000" dirty="0" smtClean="0">
                <a:latin typeface="Monotype Corsiva" pitchFamily="66" charset="0"/>
              </a:rPr>
              <a:t>                                    </a:t>
            </a:r>
            <a:r>
              <a:rPr lang="sr-Cyrl-R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ОПШТИ  МЕТОДИЧКИ  ПОДАЦИ      </a:t>
            </a:r>
            <a:r>
              <a:rPr lang="sr-Cyrl-RS" sz="2000" dirty="0" smtClean="0">
                <a:latin typeface="Monotype Corsiva" pitchFamily="66" charset="0"/>
              </a:rPr>
              <a:t/>
            </a:r>
            <a:br>
              <a:rPr lang="sr-Cyrl-RS" sz="2000" dirty="0" smtClean="0">
                <a:latin typeface="Monotype Corsiva" pitchFamily="66" charset="0"/>
              </a:rPr>
            </a:br>
            <a:r>
              <a:rPr lang="sr-Cyrl-RS" sz="2000" dirty="0" smtClean="0">
                <a:latin typeface="Monotype Corsiva" pitchFamily="66" charset="0"/>
              </a:rPr>
              <a:t/>
            </a:r>
            <a:br>
              <a:rPr lang="sr-Cyrl-RS" sz="2000" dirty="0" smtClean="0">
                <a:latin typeface="Monotype Corsiva" pitchFamily="66" charset="0"/>
              </a:rPr>
            </a:br>
            <a:r>
              <a:rPr lang="sr-Cyrl-RS" sz="2700" dirty="0" smtClean="0">
                <a:latin typeface="Monotype Corsiva" pitchFamily="66" charset="0"/>
              </a:rPr>
              <a:t>Наставни предмет:                    </a:t>
            </a:r>
            <a:r>
              <a:rPr lang="sr-Cyrl-RS" sz="2200" dirty="0" smtClean="0"/>
              <a:t>Народна традиција</a:t>
            </a:r>
            <a:r>
              <a:rPr lang="sr-Cyrl-RS" sz="2000" dirty="0" smtClean="0">
                <a:latin typeface="Monotype Corsiva" pitchFamily="66" charset="0"/>
              </a:rPr>
              <a:t/>
            </a:r>
            <a:br>
              <a:rPr lang="sr-Cyrl-RS" sz="2000" dirty="0" smtClean="0">
                <a:latin typeface="Monotype Corsiva" pitchFamily="66" charset="0"/>
              </a:rPr>
            </a:br>
            <a:r>
              <a:rPr lang="sr-Cyrl-RS" sz="2700" dirty="0" smtClean="0">
                <a:latin typeface="Monotype Corsiva" pitchFamily="66" charset="0"/>
              </a:rPr>
              <a:t>Наставна јединица:                    </a:t>
            </a:r>
            <a:r>
              <a:rPr lang="sr-Cyrl-RS" sz="2200" dirty="0" smtClean="0"/>
              <a:t>Бабине – традиционалне                          </a:t>
            </a:r>
            <a:r>
              <a:rPr lang="sr-Cyrl-RS" sz="2000" dirty="0" smtClean="0"/>
              <a:t/>
            </a:r>
            <a:br>
              <a:rPr lang="sr-Cyrl-RS" sz="2000" dirty="0" smtClean="0"/>
            </a:br>
            <a:r>
              <a:rPr lang="sr-Cyrl-RS" sz="2200" dirty="0"/>
              <a:t> </a:t>
            </a:r>
            <a:r>
              <a:rPr lang="sr-Cyrl-RS" sz="2200" dirty="0" smtClean="0"/>
              <a:t>                                                                      ризнице народних обичаја</a:t>
            </a:r>
            <a:br>
              <a:rPr lang="sr-Cyrl-RS" sz="2200" dirty="0" smtClean="0"/>
            </a:br>
            <a:r>
              <a:rPr lang="sr-Cyrl-RS" sz="2200" dirty="0"/>
              <a:t> </a:t>
            </a:r>
            <a:r>
              <a:rPr lang="sr-Cyrl-RS" sz="2200" dirty="0" smtClean="0"/>
              <a:t>                                                               </a:t>
            </a:r>
            <a:r>
              <a:rPr lang="sr-Cyrl-RS" sz="2200" dirty="0" smtClean="0">
                <a:latin typeface="Monotype Corsiva" pitchFamily="66" charset="0"/>
              </a:rPr>
              <a:t/>
            </a:r>
            <a:br>
              <a:rPr lang="sr-Cyrl-RS" sz="2200" dirty="0" smtClean="0">
                <a:latin typeface="Monotype Corsiva" pitchFamily="66" charset="0"/>
              </a:rPr>
            </a:br>
            <a:r>
              <a:rPr lang="sr-Cyrl-RS" sz="2700" dirty="0" smtClean="0">
                <a:latin typeface="Monotype Corsiva" pitchFamily="66" charset="0"/>
              </a:rPr>
              <a:t>Тип часа:                                    </a:t>
            </a:r>
            <a:r>
              <a:rPr lang="sr-Cyrl-RS" sz="2000" dirty="0"/>
              <a:t>П</a:t>
            </a:r>
            <a:r>
              <a:rPr lang="sr-Cyrl-RS" sz="2000" dirty="0" smtClean="0"/>
              <a:t>роширивање знања</a:t>
            </a:r>
            <a:r>
              <a:rPr lang="sr-Cyrl-RS" sz="2000" dirty="0" smtClean="0">
                <a:latin typeface="Monotype Corsiva" pitchFamily="66" charset="0"/>
              </a:rPr>
              <a:t>                                       </a:t>
            </a:r>
            <a:br>
              <a:rPr lang="sr-Cyrl-RS" sz="2000" dirty="0" smtClean="0">
                <a:latin typeface="Monotype Corsiva" pitchFamily="66" charset="0"/>
              </a:rPr>
            </a:br>
            <a:r>
              <a:rPr lang="sr-Cyrl-RS" sz="2700" dirty="0" smtClean="0">
                <a:latin typeface="Monotype Corsiva" pitchFamily="66" charset="0"/>
              </a:rPr>
              <a:t>Основна замисао:                        </a:t>
            </a:r>
            <a:r>
              <a:rPr lang="sr-Cyrl-RS" sz="2000" dirty="0"/>
              <a:t>У</a:t>
            </a:r>
            <a:r>
              <a:rPr lang="sr-Cyrl-RS" sz="2000" dirty="0" smtClean="0"/>
              <a:t>познати ученике са обичајима</a:t>
            </a:r>
            <a:br>
              <a:rPr lang="sr-Cyrl-RS" sz="2000" dirty="0" smtClean="0"/>
            </a:br>
            <a:r>
              <a:rPr lang="sr-Cyrl-RS" sz="2000" dirty="0"/>
              <a:t> </a:t>
            </a:r>
            <a:r>
              <a:rPr lang="sr-Cyrl-RS" sz="2000" dirty="0" smtClean="0"/>
              <a:t>                                                                              нашег народа и лепотом и </a:t>
            </a:r>
            <a:br>
              <a:rPr lang="sr-Cyrl-RS" sz="2000" dirty="0" smtClean="0"/>
            </a:br>
            <a:r>
              <a:rPr lang="sr-Cyrl-RS" sz="2000" dirty="0" smtClean="0"/>
              <a:t>                                                                                богатством народног ума            </a:t>
            </a:r>
            <a:br>
              <a:rPr lang="sr-Cyrl-RS" sz="2000" dirty="0" smtClean="0"/>
            </a:br>
            <a:r>
              <a:rPr lang="sr-Cyrl-RS" sz="2000" dirty="0" smtClean="0"/>
              <a:t>                         </a:t>
            </a:r>
            <a:r>
              <a:rPr lang="sr-Cyrl-RS" sz="2000" dirty="0" smtClean="0">
                <a:latin typeface="Monotype Corsiva" pitchFamily="66" charset="0"/>
              </a:rPr>
              <a:t/>
            </a:r>
            <a:br>
              <a:rPr lang="sr-Cyrl-RS" sz="2000" dirty="0" smtClean="0">
                <a:latin typeface="Monotype Corsiva" pitchFamily="66" charset="0"/>
              </a:rPr>
            </a:br>
            <a:r>
              <a:rPr lang="sr-Cyrl-RS" sz="2700" dirty="0" smtClean="0">
                <a:latin typeface="Monotype Corsiva" pitchFamily="66" charset="0"/>
              </a:rPr>
              <a:t>Циљ час</a:t>
            </a:r>
            <a:r>
              <a:rPr lang="en-US" sz="2700" dirty="0" smtClean="0">
                <a:latin typeface="Monotype Corsiva" pitchFamily="66" charset="0"/>
              </a:rPr>
              <a:t> </a:t>
            </a:r>
            <a:r>
              <a:rPr lang="en-US" sz="2700" dirty="0" smtClean="0">
                <a:effectLst/>
                <a:latin typeface="Corbel" pitchFamily="34" charset="0"/>
              </a:rPr>
              <a:t>:</a:t>
            </a:r>
            <a:r>
              <a:rPr lang="en-US" sz="2000" dirty="0" smtClean="0">
                <a:solidFill>
                  <a:srgbClr val="000000"/>
                </a:solidFill>
                <a:effectLst/>
                <a:latin typeface="Corbel" pitchFamily="34" charset="0"/>
              </a:rPr>
              <a:t>                                                  </a:t>
            </a:r>
            <a:r>
              <a:rPr lang="sr-Cyrl-RS" sz="2000" dirty="0" smtClean="0">
                <a:solidFill>
                  <a:srgbClr val="000000"/>
                </a:solidFill>
                <a:effectLst/>
                <a:latin typeface="Corbel" pitchFamily="34" charset="0"/>
              </a:rPr>
              <a:t>  </a:t>
            </a:r>
            <a:r>
              <a:rPr lang="en-US" sz="2000" dirty="0" smtClean="0">
                <a:solidFill>
                  <a:srgbClr val="000000"/>
                </a:solidFill>
                <a:effectLst/>
                <a:latin typeface="Corbel" pitchFamily="34" charset="0"/>
              </a:rPr>
              <a:t>  </a:t>
            </a:r>
            <a:r>
              <a:rPr lang="en-US" sz="2000" dirty="0" err="1" smtClean="0">
                <a:solidFill>
                  <a:srgbClr val="000000"/>
                </a:solidFill>
                <a:effectLst/>
                <a:latin typeface="Corbel" pitchFamily="34" charset="0"/>
              </a:rPr>
              <a:t>Упознавање</a:t>
            </a:r>
            <a:r>
              <a:rPr lang="en-US" sz="2000" dirty="0" smtClean="0">
                <a:solidFill>
                  <a:srgbClr val="000000"/>
                </a:solidFill>
                <a:effectLst/>
                <a:latin typeface="Corbel" pitchFamily="34" charset="0"/>
              </a:rPr>
              <a:t>, </a:t>
            </a:r>
            <a:r>
              <a:rPr lang="en-US" sz="2000" dirty="0" err="1" smtClean="0">
                <a:solidFill>
                  <a:srgbClr val="000000"/>
                </a:solidFill>
                <a:effectLst/>
                <a:latin typeface="Corbel" pitchFamily="34" charset="0"/>
              </a:rPr>
              <a:t>разумевање</a:t>
            </a:r>
            <a:r>
              <a:rPr lang="en-US" sz="2000" dirty="0" smtClean="0">
                <a:solidFill>
                  <a:srgbClr val="000000"/>
                </a:solidFill>
                <a:effectLst/>
                <a:latin typeface="Corbel" pitchFamily="34" charset="0"/>
              </a:rPr>
              <a:t>  </a:t>
            </a:r>
            <a:r>
              <a:rPr lang="sr-Cyrl-RS" sz="2000" dirty="0" smtClean="0">
                <a:solidFill>
                  <a:srgbClr val="000000"/>
                </a:solidFill>
                <a:effectLst/>
                <a:latin typeface="Corbel" pitchFamily="34" charset="0"/>
              </a:rPr>
              <a:t>и</a:t>
            </a:r>
            <a:r>
              <a:rPr lang="en-US" sz="2000" dirty="0" smtClean="0">
                <a:solidFill>
                  <a:srgbClr val="000000"/>
                </a:solidFill>
                <a:effectLst/>
                <a:latin typeface="Corbel" pitchFamily="34" charset="0"/>
              </a:rPr>
              <a:t/>
            </a:r>
            <a:br>
              <a:rPr lang="en-US" sz="2000" dirty="0" smtClean="0">
                <a:solidFill>
                  <a:srgbClr val="000000"/>
                </a:solidFill>
                <a:effectLst/>
                <a:latin typeface="Corbel" pitchFamily="34" charset="0"/>
              </a:rPr>
            </a:br>
            <a:r>
              <a:rPr lang="sr-Cyrl-RS" sz="2000" dirty="0" smtClean="0">
                <a:solidFill>
                  <a:srgbClr val="000000"/>
                </a:solidFill>
                <a:effectLst/>
                <a:latin typeface="Corbel" pitchFamily="34" charset="0"/>
              </a:rPr>
              <a:t>                                                                                </a:t>
            </a:r>
            <a:r>
              <a:rPr lang="en-US" sz="2000" dirty="0" smtClean="0">
                <a:solidFill>
                  <a:srgbClr val="000000"/>
                </a:solidFill>
                <a:effectLst/>
                <a:latin typeface="Corbel" pitchFamily="34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effectLst/>
                <a:latin typeface="Corbel" pitchFamily="34" charset="0"/>
              </a:rPr>
              <a:t>доживљавање</a:t>
            </a:r>
            <a:r>
              <a:rPr lang="en-US" sz="2000" dirty="0" smtClean="0">
                <a:solidFill>
                  <a:srgbClr val="000000"/>
                </a:solidFill>
                <a:effectLst/>
                <a:latin typeface="Corbel" pitchFamily="34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effectLst/>
                <a:latin typeface="Corbel" pitchFamily="34" charset="0"/>
              </a:rPr>
              <a:t>начина</a:t>
            </a:r>
            <a:r>
              <a:rPr lang="en-US" sz="2000" dirty="0" smtClean="0">
                <a:solidFill>
                  <a:srgbClr val="000000"/>
                </a:solidFill>
                <a:effectLst/>
                <a:latin typeface="Corbel" pitchFamily="34" charset="0"/>
              </a:rPr>
              <a:t> </a:t>
            </a:r>
            <a:br>
              <a:rPr lang="en-US" sz="2000" dirty="0" smtClean="0">
                <a:solidFill>
                  <a:srgbClr val="000000"/>
                </a:solidFill>
                <a:effectLst/>
                <a:latin typeface="Corbel" pitchFamily="34" charset="0"/>
              </a:rPr>
            </a:br>
            <a:r>
              <a:rPr lang="sr-Cyrl-RS" sz="2000" dirty="0" smtClean="0">
                <a:solidFill>
                  <a:srgbClr val="000000"/>
                </a:solidFill>
                <a:effectLst/>
                <a:latin typeface="Corbel" pitchFamily="34" charset="0"/>
              </a:rPr>
              <a:t>                                                                                 </a:t>
            </a:r>
            <a:r>
              <a:rPr lang="en-US" sz="2000" dirty="0" err="1" smtClean="0">
                <a:solidFill>
                  <a:srgbClr val="000000"/>
                </a:solidFill>
                <a:effectLst/>
                <a:latin typeface="Corbel" pitchFamily="34" charset="0"/>
              </a:rPr>
              <a:t>живота</a:t>
            </a:r>
            <a:r>
              <a:rPr lang="en-US" sz="2000" dirty="0" smtClean="0">
                <a:solidFill>
                  <a:srgbClr val="000000"/>
                </a:solidFill>
                <a:effectLst/>
                <a:latin typeface="Corbel" pitchFamily="34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effectLst/>
                <a:latin typeface="Corbel" pitchFamily="34" charset="0"/>
              </a:rPr>
              <a:t>наших</a:t>
            </a:r>
            <a:r>
              <a:rPr lang="en-US" sz="2000" dirty="0" smtClean="0">
                <a:solidFill>
                  <a:srgbClr val="000000"/>
                </a:solidFill>
                <a:effectLst/>
                <a:latin typeface="Corbel" pitchFamily="34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effectLst/>
                <a:latin typeface="Corbel" pitchFamily="34" charset="0"/>
              </a:rPr>
              <a:t>предака</a:t>
            </a:r>
            <a:r>
              <a:rPr lang="en-US" sz="2000" dirty="0" smtClean="0">
                <a:solidFill>
                  <a:srgbClr val="000000"/>
                </a:solidFill>
                <a:effectLst/>
                <a:latin typeface="Corbel" pitchFamily="34" charset="0"/>
              </a:rPr>
              <a:t> </a:t>
            </a:r>
            <a:br>
              <a:rPr lang="en-US" sz="2000" dirty="0" smtClean="0">
                <a:solidFill>
                  <a:srgbClr val="000000"/>
                </a:solidFill>
                <a:effectLst/>
                <a:latin typeface="Corbel" pitchFamily="34" charset="0"/>
              </a:rPr>
            </a:br>
            <a:r>
              <a:rPr lang="sr-Cyrl-RS" sz="2000" dirty="0" smtClean="0"/>
              <a:t/>
            </a:r>
            <a:br>
              <a:rPr lang="sr-Cyrl-RS" sz="2000" dirty="0" smtClean="0"/>
            </a:br>
            <a:r>
              <a:rPr lang="sr-Cyrl-RS" sz="2000" dirty="0" smtClean="0"/>
              <a:t>                                                            </a:t>
            </a:r>
            <a:endParaRPr lang="en-US" sz="2400" dirty="0"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5866293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8915400" cy="6172200"/>
          </a:xfrm>
        </p:spPr>
        <p:txBody>
          <a:bodyPr>
            <a:norm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sr-Cyrl-RS" sz="2700" dirty="0" smtClean="0">
                <a:latin typeface="Monotype Corsiva" pitchFamily="66" charset="0"/>
              </a:rPr>
              <a:t>    Образовни задаци</a:t>
            </a:r>
            <a:r>
              <a:rPr lang="en-US" sz="2000" dirty="0" smtClean="0">
                <a:solidFill>
                  <a:srgbClr val="000000"/>
                </a:solidFill>
                <a:effectLst/>
                <a:latin typeface="Corbel" pitchFamily="34" charset="0"/>
              </a:rPr>
              <a:t>:</a:t>
            </a:r>
            <a:r>
              <a:rPr lang="sr-Cyrl-RS" sz="2000" dirty="0" smtClean="0">
                <a:solidFill>
                  <a:srgbClr val="000000"/>
                </a:solidFill>
                <a:effectLst/>
                <a:latin typeface="Corbel" pitchFamily="34" charset="0"/>
              </a:rPr>
              <a:t>        </a:t>
            </a:r>
            <a:r>
              <a:rPr lang="en-US" sz="2000" dirty="0" err="1" smtClean="0">
                <a:solidFill>
                  <a:srgbClr val="000000"/>
                </a:solidFill>
                <a:effectLst/>
                <a:latin typeface="Corbel" pitchFamily="34" charset="0"/>
              </a:rPr>
              <a:t>Упазнавање</a:t>
            </a:r>
            <a:r>
              <a:rPr lang="en-US" sz="2000" dirty="0" smtClean="0">
                <a:solidFill>
                  <a:srgbClr val="000000"/>
                </a:solidFill>
                <a:effectLst/>
                <a:latin typeface="Corbel" pitchFamily="34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effectLst/>
                <a:latin typeface="Corbel" pitchFamily="34" charset="0"/>
              </a:rPr>
              <a:t>са</a:t>
            </a:r>
            <a:r>
              <a:rPr lang="en-US" sz="2000" dirty="0" smtClean="0">
                <a:solidFill>
                  <a:srgbClr val="000000"/>
                </a:solidFill>
                <a:effectLst/>
                <a:latin typeface="Corbel" pitchFamily="34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effectLst/>
                <a:latin typeface="Corbel" pitchFamily="34" charset="0"/>
              </a:rPr>
              <a:t>обичајно</a:t>
            </a:r>
            <a:r>
              <a:rPr lang="en-US" sz="2000" dirty="0" smtClean="0">
                <a:solidFill>
                  <a:srgbClr val="000000"/>
                </a:solidFill>
                <a:effectLst/>
                <a:latin typeface="Corbel" pitchFamily="34" charset="0"/>
              </a:rPr>
              <a:t>-</a:t>
            </a:r>
            <a:br>
              <a:rPr lang="en-US" sz="2000" dirty="0" smtClean="0">
                <a:solidFill>
                  <a:srgbClr val="000000"/>
                </a:solidFill>
                <a:effectLst/>
                <a:latin typeface="Corbel" pitchFamily="34" charset="0"/>
              </a:rPr>
            </a:br>
            <a:r>
              <a:rPr lang="en-US" sz="2000" dirty="0" smtClean="0">
                <a:solidFill>
                  <a:srgbClr val="000000"/>
                </a:solidFill>
                <a:effectLst/>
                <a:latin typeface="Corbel" pitchFamily="34" charset="0"/>
              </a:rPr>
              <a:t> </a:t>
            </a:r>
            <a:r>
              <a:rPr lang="sr-Cyrl-RS" sz="2000" dirty="0" smtClean="0">
                <a:solidFill>
                  <a:srgbClr val="000000"/>
                </a:solidFill>
                <a:effectLst/>
                <a:latin typeface="Corbel" pitchFamily="34" charset="0"/>
              </a:rPr>
              <a:t>                                                            </a:t>
            </a:r>
            <a:r>
              <a:rPr lang="en-US" sz="2000" dirty="0" err="1" smtClean="0">
                <a:solidFill>
                  <a:srgbClr val="000000"/>
                </a:solidFill>
                <a:effectLst/>
                <a:latin typeface="Corbel" pitchFamily="34" charset="0"/>
              </a:rPr>
              <a:t>обредним</a:t>
            </a:r>
            <a:r>
              <a:rPr lang="en-US" sz="2000" dirty="0" smtClean="0">
                <a:solidFill>
                  <a:srgbClr val="000000"/>
                </a:solidFill>
                <a:effectLst/>
                <a:latin typeface="Corbel" pitchFamily="34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effectLst/>
                <a:latin typeface="Corbel" pitchFamily="34" charset="0"/>
              </a:rPr>
              <a:t>радњама</a:t>
            </a:r>
            <a:r>
              <a:rPr lang="en-US" sz="2000" dirty="0" smtClean="0">
                <a:solidFill>
                  <a:srgbClr val="000000"/>
                </a:solidFill>
                <a:effectLst/>
                <a:latin typeface="Corbel" pitchFamily="34" charset="0"/>
              </a:rPr>
              <a:t> </a:t>
            </a:r>
            <a:br>
              <a:rPr lang="en-US" sz="2000" dirty="0" smtClean="0">
                <a:solidFill>
                  <a:srgbClr val="000000"/>
                </a:solidFill>
                <a:effectLst/>
                <a:latin typeface="Corbel" pitchFamily="34" charset="0"/>
              </a:rPr>
            </a:br>
            <a:r>
              <a:rPr lang="en-US" sz="2000" dirty="0" smtClean="0">
                <a:solidFill>
                  <a:srgbClr val="000000"/>
                </a:solidFill>
                <a:effectLst/>
                <a:latin typeface="Corbel" pitchFamily="34" charset="0"/>
              </a:rPr>
              <a:t> </a:t>
            </a:r>
            <a:r>
              <a:rPr lang="sr-Cyrl-RS" sz="2000" dirty="0" smtClean="0">
                <a:solidFill>
                  <a:srgbClr val="000000"/>
                </a:solidFill>
                <a:effectLst/>
                <a:latin typeface="Corbel" pitchFamily="34" charset="0"/>
              </a:rPr>
              <a:t>                                                           </a:t>
            </a:r>
            <a:r>
              <a:rPr lang="en-US" sz="2000" dirty="0" smtClean="0">
                <a:solidFill>
                  <a:srgbClr val="000000"/>
                </a:solidFill>
                <a:effectLst/>
                <a:latin typeface="Corbel" pitchFamily="34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effectLst/>
                <a:latin typeface="Corbel" pitchFamily="34" charset="0"/>
              </a:rPr>
              <a:t>везаним</a:t>
            </a:r>
            <a:r>
              <a:rPr lang="en-US" sz="2000" dirty="0" smtClean="0">
                <a:solidFill>
                  <a:srgbClr val="000000"/>
                </a:solidFill>
                <a:effectLst/>
                <a:latin typeface="Corbel" pitchFamily="34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effectLst/>
                <a:latin typeface="Corbel" pitchFamily="34" charset="0"/>
              </a:rPr>
              <a:t>за</a:t>
            </a:r>
            <a:r>
              <a:rPr lang="en-US" sz="2000" dirty="0" smtClean="0">
                <a:solidFill>
                  <a:srgbClr val="000000"/>
                </a:solidFill>
                <a:effectLst/>
                <a:latin typeface="Corbel" pitchFamily="34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effectLst/>
                <a:latin typeface="Corbel" pitchFamily="34" charset="0"/>
              </a:rPr>
              <a:t>празнике</a:t>
            </a:r>
            <a:r>
              <a:rPr lang="en-US" sz="2000" dirty="0" smtClean="0">
                <a:solidFill>
                  <a:srgbClr val="000000"/>
                </a:solidFill>
                <a:effectLst/>
                <a:latin typeface="Corbel" pitchFamily="34" charset="0"/>
              </a:rPr>
              <a:t/>
            </a:r>
            <a:br>
              <a:rPr lang="en-US" sz="2000" dirty="0" smtClean="0">
                <a:solidFill>
                  <a:srgbClr val="000000"/>
                </a:solidFill>
                <a:effectLst/>
                <a:latin typeface="Corbel" pitchFamily="34" charset="0"/>
              </a:rPr>
            </a:br>
            <a:r>
              <a:rPr lang="en-US" sz="2000" dirty="0" smtClean="0">
                <a:solidFill>
                  <a:srgbClr val="000000"/>
                </a:solidFill>
                <a:effectLst/>
                <a:latin typeface="Corbel" pitchFamily="34" charset="0"/>
              </a:rPr>
              <a:t/>
            </a:r>
            <a:br>
              <a:rPr lang="en-US" sz="2000" dirty="0" smtClean="0">
                <a:solidFill>
                  <a:srgbClr val="000000"/>
                </a:solidFill>
                <a:effectLst/>
                <a:latin typeface="Corbel" pitchFamily="34" charset="0"/>
              </a:rPr>
            </a:br>
            <a:r>
              <a:rPr lang="en-US" sz="2000" dirty="0" smtClean="0">
                <a:solidFill>
                  <a:srgbClr val="000000"/>
                </a:solidFill>
                <a:effectLst/>
              </a:rPr>
              <a:t/>
            </a:r>
            <a:br>
              <a:rPr lang="en-US" sz="2000" dirty="0" smtClean="0">
                <a:solidFill>
                  <a:srgbClr val="000000"/>
                </a:solidFill>
                <a:effectLst/>
              </a:rPr>
            </a:br>
            <a:r>
              <a:rPr lang="sr-Cyrl-RS" sz="2000" dirty="0" smtClean="0"/>
              <a:t/>
            </a:r>
            <a:br>
              <a:rPr lang="sr-Cyrl-RS" sz="2000" dirty="0" smtClean="0"/>
            </a:br>
            <a:r>
              <a:rPr lang="sr-Cyrl-RS" sz="2000" dirty="0" smtClean="0"/>
              <a:t/>
            </a:r>
            <a:br>
              <a:rPr lang="sr-Cyrl-RS" sz="2000" dirty="0" smtClean="0"/>
            </a:br>
            <a:r>
              <a:rPr lang="sr-Cyrl-RS" sz="2000" dirty="0"/>
              <a:t/>
            </a:r>
            <a:br>
              <a:rPr lang="sr-Cyrl-RS" sz="2000" dirty="0"/>
            </a:br>
            <a:r>
              <a:rPr lang="sr-Cyrl-RS" sz="2000" dirty="0" smtClean="0"/>
              <a:t>   </a:t>
            </a:r>
            <a:r>
              <a:rPr lang="sr-Cyrl-RS" sz="2700" dirty="0" smtClean="0">
                <a:latin typeface="Monotype Corsiva" pitchFamily="66" charset="0"/>
              </a:rPr>
              <a:t>Васпитни задаци</a:t>
            </a:r>
            <a:r>
              <a:rPr lang="sr-Cyrl-RS" sz="2000" dirty="0" smtClean="0"/>
              <a:t>:             </a:t>
            </a:r>
            <a:r>
              <a:rPr lang="sr-Cyrl-RS" sz="1800" dirty="0" smtClean="0"/>
              <a:t>Подстицање интересовања за традицију и културу </a:t>
            </a:r>
            <a:br>
              <a:rPr lang="sr-Cyrl-RS" sz="1800" dirty="0" smtClean="0"/>
            </a:br>
            <a:r>
              <a:rPr lang="sr-Cyrl-RS" sz="1800" dirty="0"/>
              <a:t> </a:t>
            </a:r>
            <a:r>
              <a:rPr lang="sr-Cyrl-RS" sz="1800" dirty="0" smtClean="0"/>
              <a:t>                                                                    нашег народа у прошлости;мотивисање за откривање </a:t>
            </a:r>
            <a:br>
              <a:rPr lang="sr-Cyrl-RS" sz="1800" dirty="0" smtClean="0"/>
            </a:br>
            <a:r>
              <a:rPr lang="sr-Cyrl-RS" sz="1800" dirty="0" smtClean="0"/>
              <a:t>                                                                      лепоте народних песама и развој духовне културе </a:t>
            </a:r>
            <a:r>
              <a:rPr lang="en-US" sz="1800" dirty="0" smtClean="0"/>
              <a:t>;</a:t>
            </a:r>
            <a:r>
              <a:rPr lang="sr-Cyrl-RS" sz="1800" dirty="0" smtClean="0"/>
              <a:t> </a:t>
            </a:r>
            <a:br>
              <a:rPr lang="sr-Cyrl-RS" sz="1800" dirty="0" smtClean="0"/>
            </a:br>
            <a:r>
              <a:rPr lang="sr-Cyrl-RS" sz="1800" dirty="0" smtClean="0"/>
              <a:t>                                                                      подстицати стваралачко и креативно изражавање </a:t>
            </a:r>
            <a:br>
              <a:rPr lang="sr-Cyrl-RS" sz="1800" dirty="0" smtClean="0"/>
            </a:br>
            <a:r>
              <a:rPr lang="sr-Cyrl-RS" sz="1800" dirty="0" smtClean="0"/>
              <a:t>                                                                      при тумачењу  декоративних елемената народних </a:t>
            </a:r>
            <a:br>
              <a:rPr lang="sr-Cyrl-RS" sz="1800" dirty="0" smtClean="0"/>
            </a:br>
            <a:r>
              <a:rPr lang="sr-Cyrl-RS" sz="1800" dirty="0" smtClean="0"/>
              <a:t>                                                                      рукотворина </a:t>
            </a:r>
            <a:r>
              <a:rPr lang="en-US" sz="1800" dirty="0" smtClean="0"/>
              <a:t>;</a:t>
            </a:r>
            <a:r>
              <a:rPr lang="sr-Cyrl-RS" sz="1800" dirty="0" smtClean="0"/>
              <a:t> мотивисање за самостално корићење </a:t>
            </a:r>
            <a:br>
              <a:rPr lang="sr-Cyrl-RS" sz="1800" dirty="0" smtClean="0"/>
            </a:br>
            <a:r>
              <a:rPr lang="sr-Cyrl-RS" sz="1800" dirty="0" smtClean="0"/>
              <a:t>                                                                     литературе у раду </a:t>
            </a:r>
            <a:r>
              <a:rPr lang="sr-Cyrl-RS" sz="2000" dirty="0" smtClean="0"/>
              <a:t/>
            </a:r>
            <a:br>
              <a:rPr lang="sr-Cyrl-RS" sz="2000" dirty="0" smtClean="0"/>
            </a:br>
            <a:r>
              <a:rPr lang="sr-Cyrl-RS" sz="2000" dirty="0" smtClean="0"/>
              <a:t>                       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xmlns="" val="2546995453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r>
              <a:rPr lang="sr-Cyrl-RS" sz="2400" dirty="0" smtClean="0">
                <a:latin typeface="Monotype Corsiva" pitchFamily="66" charset="0"/>
              </a:rPr>
              <a:t>  </a:t>
            </a:r>
            <a:br>
              <a:rPr lang="sr-Cyrl-RS" sz="2400" dirty="0" smtClean="0">
                <a:latin typeface="Monotype Corsiva" pitchFamily="66" charset="0"/>
              </a:rPr>
            </a:br>
            <a:r>
              <a:rPr lang="sr-Cyrl-RS" sz="2400" dirty="0" smtClean="0">
                <a:latin typeface="Monotype Corsiva" pitchFamily="66" charset="0"/>
              </a:rPr>
              <a:t>                                                                                                                                                     </a:t>
            </a:r>
            <a:endParaRPr lang="en-US" sz="2400" dirty="0">
              <a:latin typeface="Monotype Corsiva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88032"/>
            <a:ext cx="883227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dirty="0" smtClean="0">
                <a:latin typeface="Monotype Corsiva" pitchFamily="66" charset="0"/>
              </a:rPr>
              <a:t>Методе рада:                              </a:t>
            </a:r>
            <a:r>
              <a:rPr lang="sr-Cyrl-RS" dirty="0" smtClean="0">
                <a:latin typeface="+mj-lt"/>
              </a:rPr>
              <a:t>дијалошка,разговор,описивање,стваралачка,</a:t>
            </a:r>
          </a:p>
          <a:p>
            <a:r>
              <a:rPr lang="sr-Cyrl-RS" dirty="0">
                <a:latin typeface="+mj-lt"/>
              </a:rPr>
              <a:t> </a:t>
            </a:r>
            <a:r>
              <a:rPr lang="sr-Cyrl-RS" dirty="0" smtClean="0">
                <a:latin typeface="+mj-lt"/>
              </a:rPr>
              <a:t>                                                                            уочавање,истраживање,илустрација,извешта-</a:t>
            </a:r>
          </a:p>
          <a:p>
            <a:r>
              <a:rPr lang="sr-Cyrl-RS" dirty="0">
                <a:latin typeface="+mj-lt"/>
              </a:rPr>
              <a:t> </a:t>
            </a:r>
            <a:r>
              <a:rPr lang="sr-Cyrl-RS" dirty="0" smtClean="0">
                <a:latin typeface="+mj-lt"/>
              </a:rPr>
              <a:t>                                                                            вање,стваралачка,демонстративна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1703695"/>
            <a:ext cx="883227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dirty="0" smtClean="0">
                <a:latin typeface="Monotype Corsiva" pitchFamily="66" charset="0"/>
              </a:rPr>
              <a:t>Наставна средства:                    </a:t>
            </a:r>
            <a:r>
              <a:rPr lang="sr-Cyrl-RS" dirty="0" smtClean="0">
                <a:latin typeface="+mj-lt"/>
              </a:rPr>
              <a:t>- експонати (ручни радови, одевни предмети)</a:t>
            </a:r>
          </a:p>
          <a:p>
            <a:r>
              <a:rPr lang="sr-Cyrl-RS" dirty="0" smtClean="0">
                <a:latin typeface="+mj-lt"/>
              </a:rPr>
              <a:t>                                                                                 лутке, колевке, пите,торте...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226367"/>
            <a:ext cx="853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dirty="0" smtClean="0">
                <a:latin typeface="Monotype Corsiva" pitchFamily="66" charset="0"/>
              </a:rPr>
              <a:t>Облици рада:                               </a:t>
            </a:r>
            <a:r>
              <a:rPr lang="sr-Cyrl-RS" dirty="0" smtClean="0">
                <a:latin typeface="+mj-lt"/>
              </a:rPr>
              <a:t>групни</a:t>
            </a:r>
            <a:endParaRPr lang="en-US" sz="2400" dirty="0">
              <a:latin typeface="Monotype Corsiva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3642688"/>
            <a:ext cx="8915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dirty="0" smtClean="0">
                <a:latin typeface="Monotype Corsiva" pitchFamily="66" charset="0"/>
              </a:rPr>
              <a:t>Корелација:                                  </a:t>
            </a:r>
            <a:r>
              <a:rPr lang="sr-Cyrl-RS" dirty="0" smtClean="0">
                <a:latin typeface="+mj-lt"/>
              </a:rPr>
              <a:t>српски језик,музичка култура,ликовна кул.</a:t>
            </a:r>
            <a:endParaRPr lang="en-US" sz="2400" dirty="0">
              <a:latin typeface="Monotype Corsiva" pitchFamily="66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4800" y="4236178"/>
            <a:ext cx="87179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 smtClean="0">
                <a:latin typeface="+mj-lt"/>
              </a:rPr>
              <a:t> </a:t>
            </a:r>
            <a:endParaRPr lang="en-US" sz="2400" dirty="0">
              <a:latin typeface="Monotype Corsiva" pitchFamily="66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-152400" y="4178388"/>
            <a:ext cx="929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 smtClean="0"/>
              <a:t>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00915118"/>
      </p:ext>
    </p:extLst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RS" sz="2400" dirty="0" smtClean="0"/>
              <a:t/>
            </a:r>
            <a:br>
              <a:rPr lang="sr-Cyrl-RS" sz="2400" dirty="0" smtClean="0"/>
            </a:br>
            <a:r>
              <a:rPr lang="sr-Cyrl-RS" sz="2400" dirty="0" smtClean="0">
                <a:latin typeface="Monotype Corsiva" pitchFamily="66" charset="0"/>
              </a:rPr>
              <a:t>                                      </a:t>
            </a:r>
            <a:r>
              <a:rPr lang="sr-Cyrl-RS" sz="4000" dirty="0" smtClean="0">
                <a:latin typeface="Monotype Corsiva" pitchFamily="66" charset="0"/>
              </a:rPr>
              <a:t>Ток часа</a:t>
            </a:r>
            <a:r>
              <a:rPr lang="sr-Cyrl-RS" sz="2400" dirty="0" smtClean="0">
                <a:latin typeface="Monotype Corsiva" pitchFamily="66" charset="0"/>
              </a:rPr>
              <a:t/>
            </a:r>
            <a:br>
              <a:rPr lang="sr-Cyrl-RS" sz="2400" dirty="0" smtClean="0">
                <a:latin typeface="Monotype Corsiva" pitchFamily="66" charset="0"/>
              </a:rPr>
            </a:br>
            <a:r>
              <a:rPr lang="sr-Cyrl-RS" dirty="0" smtClean="0">
                <a:solidFill>
                  <a:srgbClr val="C00000"/>
                </a:solidFill>
                <a:latin typeface="Monotype Corsiva" pitchFamily="66" charset="0"/>
              </a:rPr>
              <a:t>Уводни део часа : </a:t>
            </a:r>
            <a:r>
              <a:rPr lang="en-US" dirty="0" smtClean="0">
                <a:solidFill>
                  <a:srgbClr val="C00000"/>
                </a:solidFill>
              </a:rPr>
              <a:t/>
            </a:r>
            <a:br>
              <a:rPr lang="en-US" dirty="0" smtClean="0">
                <a:solidFill>
                  <a:srgbClr val="C00000"/>
                </a:solidFill>
              </a:rPr>
            </a:br>
            <a:endParaRPr lang="sr-Cyrl-CS" dirty="0">
              <a:solidFill>
                <a:srgbClr val="C00000"/>
              </a:solidFill>
            </a:endParaRPr>
          </a:p>
        </p:txBody>
      </p:sp>
      <p:pic>
        <p:nvPicPr>
          <p:cNvPr id="7" name="Content Placeholder 6" descr="DSCF6014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435100" y="2071678"/>
            <a:ext cx="3922718" cy="371477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6" name="Tex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На почетку часа један ученик поздравља остале ученике и госте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 Објашњава појам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R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бабине,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обичај кад се ишло на бабине.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sr-Cyrl-C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mph" presetSubtype="1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9" dur="indefinite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10" dur="indefinite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11" dur="indefinite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85720" y="0"/>
            <a:ext cx="8686800" cy="785818"/>
          </a:xfrm>
        </p:spPr>
        <p:txBody>
          <a:bodyPr>
            <a:noAutofit/>
          </a:bodyPr>
          <a:lstStyle/>
          <a:p>
            <a:r>
              <a:rPr lang="sr-Cyrl-RS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  учиционици су постављени  експонати који сведоче о начину постанка и изгледу рукотворина  нашег народа у  прошлости -</a:t>
            </a:r>
            <a:endParaRPr lang="sr-Cyrl-CS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928670"/>
            <a:ext cx="8929718" cy="592990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72066" y="5000636"/>
            <a:ext cx="4071934" cy="18573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Content Placeholder 7" descr="DSCF601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71538" y="4143380"/>
            <a:ext cx="3643338" cy="271462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RS" sz="4400" b="1" dirty="0" smtClean="0">
                <a:solidFill>
                  <a:srgbClr val="C00000"/>
                </a:solidFill>
                <a:latin typeface="Monotype Corsiva" pitchFamily="66" charset="0"/>
              </a:rPr>
              <a:t>Главни део часа:</a:t>
            </a:r>
            <a:r>
              <a:rPr lang="en-US" sz="4400" b="1" dirty="0" smtClean="0">
                <a:solidFill>
                  <a:srgbClr val="C00000"/>
                </a:solidFill>
                <a:latin typeface="Monotype Corsiva" pitchFamily="66" charset="0"/>
              </a:rPr>
              <a:t/>
            </a:r>
            <a:br>
              <a:rPr lang="en-US" sz="4400" b="1" dirty="0" smtClean="0">
                <a:solidFill>
                  <a:srgbClr val="C00000"/>
                </a:solidFill>
                <a:latin typeface="Monotype Corsiva" pitchFamily="66" charset="0"/>
              </a:rPr>
            </a:br>
            <a:endParaRPr lang="sr-Cyrl-CS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sr-Cyrl-RS" sz="2800" dirty="0" smtClean="0">
                <a:latin typeface="+mj-lt"/>
              </a:rPr>
              <a:t>   </a:t>
            </a:r>
            <a:r>
              <a:rPr lang="sr-Cyrl-RS" dirty="0" smtClean="0">
                <a:latin typeface="+mj-lt"/>
              </a:rPr>
              <a:t>Истичем циљ часа наглашавајући да ћемо се данас</a:t>
            </a:r>
            <a:r>
              <a:rPr lang="sr-Cyrl-RS" dirty="0" smtClean="0">
                <a:solidFill>
                  <a:srgbClr val="000000"/>
                </a:solidFill>
                <a:latin typeface="+mj-lt"/>
              </a:rPr>
              <a:t>  упознати</a:t>
            </a:r>
            <a:r>
              <a:rPr lang="en-US" dirty="0" smtClean="0">
                <a:solidFill>
                  <a:srgbClr val="000000"/>
                </a:solidFill>
                <a:latin typeface="+mj-lt"/>
              </a:rPr>
              <a:t>, </a:t>
            </a:r>
            <a:r>
              <a:rPr lang="sr-Cyrl-RS" dirty="0" smtClean="0">
                <a:solidFill>
                  <a:srgbClr val="000000"/>
                </a:solidFill>
                <a:latin typeface="+mj-lt"/>
              </a:rPr>
              <a:t>разумети</a:t>
            </a:r>
            <a:r>
              <a:rPr lang="en-US" dirty="0" smtClean="0">
                <a:solidFill>
                  <a:srgbClr val="000000"/>
                </a:solidFill>
                <a:latin typeface="+mj-lt"/>
              </a:rPr>
              <a:t> </a:t>
            </a:r>
            <a:r>
              <a:rPr lang="sr-Cyrl-RS" dirty="0" smtClean="0">
                <a:solidFill>
                  <a:srgbClr val="000000"/>
                </a:solidFill>
                <a:latin typeface="+mj-lt"/>
              </a:rPr>
              <a:t>и доживети начин живота наших предака </a:t>
            </a:r>
            <a:r>
              <a:rPr lang="sr-Cyrl-RS" dirty="0" smtClean="0">
                <a:latin typeface="+mj-lt"/>
              </a:rPr>
              <a:t>у прошлости и открити лепоту и значај народних бабина  за развој духовне културе и очување традиције српског народа</a:t>
            </a:r>
            <a:r>
              <a:rPr lang="sr-Cyrl-RS" sz="2800" dirty="0" smtClean="0"/>
              <a:t>.</a:t>
            </a:r>
            <a:endParaRPr lang="en-US" sz="2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DSCF6012.JPG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/>
          <a:stretch>
            <a:fillRect/>
          </a:stretch>
        </p:blipFill>
        <p:spPr>
          <a:xfrm rot="20263542">
            <a:off x="1497235" y="2129984"/>
            <a:ext cx="3447850" cy="25480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Content Placeholder 6" descr="DSCF6013.JPG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/>
          <a:stretch>
            <a:fillRect/>
          </a:stretch>
        </p:blipFill>
        <p:spPr>
          <a:xfrm rot="20286834">
            <a:off x="5562493" y="3015091"/>
            <a:ext cx="3257930" cy="23660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Rectangle 4"/>
          <p:cNvSpPr/>
          <p:nvPr/>
        </p:nvSpPr>
        <p:spPr>
          <a:xfrm>
            <a:off x="1571604" y="285728"/>
            <a:ext cx="657229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Cyrl-RS" sz="2400" dirty="0" smtClean="0">
                <a:latin typeface="Monotype Corsiva" pitchFamily="66" charset="0"/>
              </a:rPr>
              <a:t>Ученици разгледају штандове са експонатима,</a:t>
            </a:r>
            <a:br>
              <a:rPr lang="sr-Cyrl-RS" sz="2400" dirty="0" smtClean="0">
                <a:latin typeface="Monotype Corsiva" pitchFamily="66" charset="0"/>
              </a:rPr>
            </a:br>
            <a:r>
              <a:rPr lang="sr-Cyrl-RS" sz="2400" dirty="0" smtClean="0">
                <a:latin typeface="Monotype Corsiva" pitchFamily="66" charset="0"/>
              </a:rPr>
              <a:t>формирамо 4 групе (две групе представљају </a:t>
            </a:r>
            <a:r>
              <a:rPr lang="sr-Cyrl-RS" sz="2400" dirty="0" smtClean="0">
                <a:solidFill>
                  <a:srgbClr val="FF0000"/>
                </a:solidFill>
                <a:latin typeface="Monotype Corsiva" pitchFamily="66" charset="0"/>
              </a:rPr>
              <a:t>домаћине</a:t>
            </a:r>
            <a:r>
              <a:rPr lang="sr-Cyrl-RS" sz="2400" dirty="0" smtClean="0">
                <a:latin typeface="Monotype Corsiva" pitchFamily="66" charset="0"/>
              </a:rPr>
              <a:t>,а  две групе </a:t>
            </a:r>
            <a:r>
              <a:rPr lang="sr-Cyrl-RS" sz="2400" dirty="0" smtClean="0">
                <a:solidFill>
                  <a:srgbClr val="FF0000"/>
                </a:solidFill>
                <a:latin typeface="Monotype Corsiva" pitchFamily="66" charset="0"/>
              </a:rPr>
              <a:t>госте</a:t>
            </a:r>
            <a:r>
              <a:rPr lang="sr-Cyrl-RS" sz="2400" dirty="0" smtClean="0">
                <a:latin typeface="Monotype Corsiva" pitchFamily="66" charset="0"/>
              </a:rPr>
              <a:t>).</a:t>
            </a:r>
            <a:br>
              <a:rPr lang="sr-Cyrl-RS" sz="2400" dirty="0" smtClean="0">
                <a:latin typeface="Monotype Corsiva" pitchFamily="66" charset="0"/>
              </a:rPr>
            </a:br>
            <a:endParaRPr lang="sr-Cyrl-CS" sz="2400" dirty="0">
              <a:latin typeface="Monotype Corsiva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7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sr-Cyrl-CS" sz="2000" b="0" dirty="0">
              <a:solidFill>
                <a:schemeClr val="tx1"/>
              </a:solidFill>
            </a:endParaRPr>
          </a:p>
        </p:txBody>
      </p:sp>
      <p:sp>
        <p:nvSpPr>
          <p:cNvPr id="23" name="Text Placeholder 22"/>
          <p:cNvSpPr>
            <a:spLocks noGrp="1"/>
          </p:cNvSpPr>
          <p:nvPr>
            <p:ph type="body" idx="4294967295"/>
          </p:nvPr>
        </p:nvSpPr>
        <p:spPr>
          <a:xfrm>
            <a:off x="0" y="328613"/>
            <a:ext cx="5643570" cy="385743"/>
          </a:xfrm>
        </p:spPr>
        <p:txBody>
          <a:bodyPr>
            <a:normAutofit fontScale="32500" lnSpcReduction="20000"/>
          </a:bodyPr>
          <a:lstStyle/>
          <a:p>
            <a:pPr>
              <a:buNone/>
            </a:pPr>
            <a:r>
              <a:rPr lang="sr-Cyrl-RS" dirty="0" smtClean="0"/>
              <a:t>                                                    </a:t>
            </a:r>
            <a:r>
              <a:rPr lang="sr-Cyrl-RS" sz="7200" dirty="0" smtClean="0">
                <a:latin typeface="+mj-lt"/>
              </a:rPr>
              <a:t>Гости излазе из учионице ......</a:t>
            </a:r>
            <a:endParaRPr lang="sr-Cyrl-CS" sz="7200" dirty="0">
              <a:latin typeface="+mj-lt"/>
            </a:endParaRPr>
          </a:p>
        </p:txBody>
      </p:sp>
      <p:sp>
        <p:nvSpPr>
          <p:cNvPr id="24" name="Text Placeholder 23"/>
          <p:cNvSpPr>
            <a:spLocks noGrp="1"/>
          </p:cNvSpPr>
          <p:nvPr>
            <p:ph type="body" sz="half" idx="4294967295"/>
          </p:nvPr>
        </p:nvSpPr>
        <p:spPr>
          <a:xfrm>
            <a:off x="5121275" y="1500188"/>
            <a:ext cx="4022725" cy="571500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sr-Cyrl-CS" dirty="0" smtClean="0">
                <a:latin typeface="+mj-lt"/>
              </a:rPr>
              <a:t>...д</a:t>
            </a:r>
            <a:r>
              <a:rPr lang="sr-Cyrl-RS" dirty="0" smtClean="0">
                <a:latin typeface="+mj-lt"/>
              </a:rPr>
              <a:t>омаћице спремају посластице</a:t>
            </a:r>
            <a:r>
              <a:rPr lang="sr-Cyrl-RS" dirty="0" smtClean="0"/>
              <a:t>.....</a:t>
            </a:r>
            <a:endParaRPr lang="sr-Cyrl-CS" dirty="0"/>
          </a:p>
        </p:txBody>
      </p:sp>
      <p:pic>
        <p:nvPicPr>
          <p:cNvPr id="19" name="Content Placeholder 18" descr="DSCF6023.JPG"/>
          <p:cNvPicPr>
            <a:picLocks noGrp="1" noChangeAspect="1"/>
          </p:cNvPicPr>
          <p:nvPr>
            <p:ph sz="quarter"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1071538" y="1071546"/>
            <a:ext cx="4022725" cy="30162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Content Placeholder 16" descr="DSCF6034.JPG"/>
          <p:cNvPicPr>
            <a:picLocks noGrp="1" noChangeAspect="1"/>
          </p:cNvPicPr>
          <p:nvPr>
            <p:ph sz="quarter" idx="4294967295"/>
          </p:nvPr>
        </p:nvPicPr>
        <p:blipFill>
          <a:blip r:embed="rId3" cstate="print"/>
          <a:stretch>
            <a:fillRect/>
          </a:stretch>
        </p:blipFill>
        <p:spPr>
          <a:xfrm>
            <a:off x="5357818" y="2143116"/>
            <a:ext cx="3286125" cy="1714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" name="Content Placeholder 6" descr="DSCF601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14876" y="4214818"/>
            <a:ext cx="2747953" cy="20451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Rectangle 7"/>
          <p:cNvSpPr/>
          <p:nvPr/>
        </p:nvSpPr>
        <p:spPr>
          <a:xfrm>
            <a:off x="1071538" y="4643446"/>
            <a:ext cx="3940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Cyrl-CS" dirty="0" smtClean="0">
                <a:latin typeface="+mj-lt"/>
              </a:rPr>
              <a:t>....а</a:t>
            </a:r>
            <a:r>
              <a:rPr lang="sr-Cyrl-RS" dirty="0" smtClean="0">
                <a:latin typeface="+mj-lt"/>
              </a:rPr>
              <a:t> домаћини се спремају за дочек....</a:t>
            </a:r>
            <a:endParaRPr lang="sr-Cyrl-CS" dirty="0">
              <a:latin typeface="+mj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build="p"/>
      <p:bldP spid="24" grpId="0" build="p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Cyrl-C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4294967295"/>
          </p:nvPr>
        </p:nvSpPr>
        <p:spPr>
          <a:xfrm>
            <a:off x="2928926" y="357166"/>
            <a:ext cx="3500437" cy="10287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sr-Cyrl-RS" sz="2400" b="1" dirty="0" smtClean="0">
                <a:solidFill>
                  <a:srgbClr val="C00000"/>
                </a:solidFill>
                <a:latin typeface="Monotype Corsiva" pitchFamily="66" charset="0"/>
              </a:rPr>
              <a:t>Гости долазе прво у једну ,</a:t>
            </a:r>
            <a:br>
              <a:rPr lang="sr-Cyrl-RS" sz="2400" b="1" dirty="0" smtClean="0">
                <a:solidFill>
                  <a:srgbClr val="C00000"/>
                </a:solidFill>
                <a:latin typeface="Monotype Corsiva" pitchFamily="66" charset="0"/>
              </a:rPr>
            </a:br>
            <a:r>
              <a:rPr lang="sr-Cyrl-RS" sz="2400" b="1" dirty="0" smtClean="0">
                <a:solidFill>
                  <a:srgbClr val="C00000"/>
                </a:solidFill>
                <a:latin typeface="Monotype Corsiva" pitchFamily="66" charset="0"/>
              </a:rPr>
              <a:t>а затим у другу групу</a:t>
            </a:r>
            <a:r>
              <a:rPr lang="sr-Cyrl-RS" sz="2400" b="1" dirty="0" smtClean="0">
                <a:latin typeface="Monotype Corsiva" pitchFamily="66" charset="0"/>
              </a:rPr>
              <a:t>.</a:t>
            </a:r>
            <a:endParaRPr lang="sr-Cyrl-CS" sz="2400" b="1" dirty="0">
              <a:latin typeface="Monotype Corsiva" pitchFamily="66" charset="0"/>
            </a:endParaRPr>
          </a:p>
        </p:txBody>
      </p:sp>
      <p:pic>
        <p:nvPicPr>
          <p:cNvPr id="10" name="Content Placeholder 9" descr="DSCF6026.JPG"/>
          <p:cNvPicPr>
            <a:picLocks noGrp="1" noChangeAspect="1"/>
          </p:cNvPicPr>
          <p:nvPr>
            <p:ph sz="quarter"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6357950" y="4214819"/>
            <a:ext cx="2786050" cy="26431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Content Placeholder 8" descr="DSCF6025.JPG"/>
          <p:cNvPicPr>
            <a:picLocks noGrp="1" noChangeAspect="1"/>
          </p:cNvPicPr>
          <p:nvPr>
            <p:ph sz="quarter" idx="4294967295"/>
          </p:nvPr>
        </p:nvPicPr>
        <p:blipFill>
          <a:blip r:embed="rId3" cstate="print"/>
          <a:stretch>
            <a:fillRect/>
          </a:stretch>
        </p:blipFill>
        <p:spPr>
          <a:xfrm>
            <a:off x="0" y="357188"/>
            <a:ext cx="2928938" cy="25352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Content Placeholder 7" descr="DSCF602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227542">
            <a:off x="2765293" y="1923856"/>
            <a:ext cx="3786215" cy="30170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Content Placeholder 6" descr="DSCF6027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42844" y="4341022"/>
            <a:ext cx="2928958" cy="25169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Content Placeholder 12" descr="DSCF6029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500826" y="285728"/>
            <a:ext cx="2428892" cy="22859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autoRev="1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autoRev="1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autoRev="1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RS" sz="3600" b="0" dirty="0" smtClean="0">
                <a:solidFill>
                  <a:schemeClr val="tx1"/>
                </a:solidFill>
              </a:rPr>
              <a:t>...</a:t>
            </a:r>
            <a:r>
              <a:rPr lang="sr-Cyrl-RS" sz="3600" b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</a:t>
            </a:r>
            <a:r>
              <a:rPr lang="sr-Cyrl-RS" sz="3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аривање детета</a:t>
            </a:r>
            <a:r>
              <a:rPr lang="sr-Cyrl-RS" sz="3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дарови се стављају </a:t>
            </a:r>
            <a:r>
              <a:rPr lang="en-US" sz="3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3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</a:t>
            </a:r>
            <a:r>
              <a:rPr lang="sr-Cyrl-RS" sz="3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колевку</a:t>
            </a:r>
            <a:r>
              <a:rPr lang="sr-Cyrl-RS" sz="3600" b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....</a:t>
            </a:r>
            <a:endParaRPr lang="sr-Cyrl-CS" sz="3600" b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5" name="Content Placeholder 14" descr="DSCF603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86116" y="2357430"/>
            <a:ext cx="2398222" cy="17872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Content Placeholder 15" descr="DSCF6031.JPG"/>
          <p:cNvPicPr>
            <a:picLocks noGrp="1" noChangeAspect="1"/>
          </p:cNvPicPr>
          <p:nvPr>
            <p:ph sz="quarter" idx="4294967295"/>
          </p:nvPr>
        </p:nvPicPr>
        <p:blipFill>
          <a:blip r:embed="rId3" cstate="print"/>
          <a:stretch>
            <a:fillRect/>
          </a:stretch>
        </p:blipFill>
        <p:spPr>
          <a:xfrm>
            <a:off x="1000100" y="1142984"/>
            <a:ext cx="2286000" cy="16240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Content Placeholder 7" descr="DSCF603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600704" y="4071942"/>
            <a:ext cx="3543296" cy="27860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Content Placeholder 6" descr="DSCF6035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214414" y="4143380"/>
            <a:ext cx="2400288" cy="22673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sr-Cyrl-CS" sz="1400" dirty="0"/>
          </a:p>
        </p:txBody>
      </p:sp>
      <p:pic>
        <p:nvPicPr>
          <p:cNvPr id="11" name="Content Placeholder 10" descr="DSCF603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00100" y="1214422"/>
            <a:ext cx="4023360" cy="30175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 Placeholder 2"/>
          <p:cNvSpPr>
            <a:spLocks noGrp="1"/>
          </p:cNvSpPr>
          <p:nvPr>
            <p:ph type="body" idx="4294967295"/>
          </p:nvPr>
        </p:nvSpPr>
        <p:spPr>
          <a:xfrm>
            <a:off x="1000100" y="328613"/>
            <a:ext cx="4572032" cy="639762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sr-Cyrl-RS" sz="3600" dirty="0" smtClean="0"/>
              <a:t>    </a:t>
            </a:r>
            <a:r>
              <a:rPr lang="sr-Cyrl-RS" sz="3600" b="1" dirty="0" smtClean="0"/>
              <a:t>Чита се здравица!</a:t>
            </a:r>
            <a:endParaRPr lang="sr-Cyrl-CS" sz="3600" b="1" dirty="0"/>
          </a:p>
        </p:txBody>
      </p:sp>
      <p:pic>
        <p:nvPicPr>
          <p:cNvPr id="16" name="Content Placeholder 8" descr="DSCF6021.JPG"/>
          <p:cNvPicPr>
            <a:picLocks noGrp="1" noChangeAspect="1"/>
          </p:cNvPicPr>
          <p:nvPr>
            <p:ph sz="quarter" idx="4294967295"/>
          </p:nvPr>
        </p:nvPicPr>
        <p:blipFill>
          <a:blip r:embed="rId3" cstate="print"/>
          <a:stretch>
            <a:fillRect/>
          </a:stretch>
        </p:blipFill>
        <p:spPr>
          <a:xfrm rot="5400000">
            <a:off x="5033172" y="467498"/>
            <a:ext cx="3149622" cy="27860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Content Placeholder 10" descr="DSCF602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28728" y="4643446"/>
            <a:ext cx="2928958" cy="20717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Content Placeholder 12" descr="DSCF6046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500562" y="4412460"/>
            <a:ext cx="3500462" cy="24455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Rectangle 7"/>
          <p:cNvSpPr/>
          <p:nvPr/>
        </p:nvSpPr>
        <p:spPr>
          <a:xfrm rot="20720520">
            <a:off x="3363586" y="3702185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None/>
            </a:pPr>
            <a:r>
              <a:rPr lang="sr-Cyrl-RS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... У чије се здравље вино пије,</a:t>
            </a:r>
          </a:p>
          <a:p>
            <a:pPr>
              <a:buNone/>
            </a:pPr>
            <a:r>
              <a:rPr lang="sr-Cyrl-CS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r>
              <a:rPr lang="sr-Cyrl-RS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 му здраво и весело било, </a:t>
            </a:r>
          </a:p>
          <a:p>
            <a:pPr>
              <a:buNone/>
            </a:pPr>
            <a:r>
              <a:rPr lang="sr-Cyrl-RS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домаћине све у твоје здравље,</a:t>
            </a:r>
          </a:p>
          <a:p>
            <a:pPr>
              <a:buNone/>
            </a:pPr>
            <a:r>
              <a:rPr lang="sr-Cyrl-RS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Бог ти дао и срећу и здравље! ...</a:t>
            </a:r>
            <a:endParaRPr lang="sr-Cyrl-CS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" name="Content Placeholder 4" descr="DSCF6047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1030069">
            <a:off x="6703539" y="3291554"/>
            <a:ext cx="2323348" cy="20819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0100" y="142852"/>
            <a:ext cx="7498080" cy="1143000"/>
          </a:xfrm>
        </p:spPr>
        <p:txBody>
          <a:bodyPr>
            <a:normAutofit/>
          </a:bodyPr>
          <a:lstStyle/>
          <a:p>
            <a:r>
              <a:rPr lang="sr-Cyrl-RS" sz="2800" b="0" dirty="0" smtClean="0">
                <a:solidFill>
                  <a:schemeClr val="tx1"/>
                </a:solidFill>
              </a:rPr>
              <a:t>Уз песму, служе се ђаконијама, које су домаћице наспремале;</a:t>
            </a:r>
            <a:endParaRPr lang="sr-Cyrl-CS" sz="2800" b="0" dirty="0">
              <a:solidFill>
                <a:schemeClr val="tx1"/>
              </a:solidFill>
            </a:endParaRPr>
          </a:p>
        </p:txBody>
      </p:sp>
      <p:pic>
        <p:nvPicPr>
          <p:cNvPr id="15" name="Content Placeholder 14" descr="DSCF603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71736" y="1714488"/>
            <a:ext cx="3399905" cy="2564476"/>
          </a:xfrm>
        </p:spPr>
      </p:pic>
      <p:pic>
        <p:nvPicPr>
          <p:cNvPr id="16" name="Content Placeholder 15" descr="DSCF6041.JPG"/>
          <p:cNvPicPr>
            <a:picLocks noGrp="1" noChangeAspect="1"/>
          </p:cNvPicPr>
          <p:nvPr>
            <p:ph sz="quarter" idx="4294967295"/>
          </p:nvPr>
        </p:nvPicPr>
        <p:blipFill>
          <a:blip r:embed="rId3" cstate="print"/>
          <a:stretch>
            <a:fillRect/>
          </a:stretch>
        </p:blipFill>
        <p:spPr>
          <a:xfrm>
            <a:off x="5072066" y="4857760"/>
            <a:ext cx="3929062" cy="1820863"/>
          </a:xfrm>
        </p:spPr>
      </p:pic>
      <p:pic>
        <p:nvPicPr>
          <p:cNvPr id="17" name="Content Placeholder 6" descr="DSCF604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157372">
            <a:off x="1269785" y="4529275"/>
            <a:ext cx="3518054" cy="1798116"/>
          </a:xfrm>
          <a:prstGeom prst="rect">
            <a:avLst/>
          </a:prstGeom>
          <a:ln w="10795">
            <a:solidFill>
              <a:schemeClr val="bg1"/>
            </a:solidFill>
            <a:prstDash val="dash"/>
            <a:miter lim="800000"/>
          </a:ln>
        </p:spPr>
      </p:pic>
      <p:pic>
        <p:nvPicPr>
          <p:cNvPr id="18" name="Content Placeholder 7" descr="DSCF604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5400000">
            <a:off x="5731655" y="1626403"/>
            <a:ext cx="3538606" cy="2857520"/>
          </a:xfrm>
          <a:prstGeom prst="rect">
            <a:avLst/>
          </a:prstGeom>
          <a:ln w="10795">
            <a:solidFill>
              <a:schemeClr val="bg1"/>
            </a:solidFill>
            <a:prstDash val="dash"/>
            <a:miter lim="800000"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/>
          <p:cNvSpPr>
            <a:spLocks noGrp="1"/>
          </p:cNvSpPr>
          <p:nvPr>
            <p:ph type="body" idx="4294967295"/>
          </p:nvPr>
        </p:nvSpPr>
        <p:spPr>
          <a:xfrm>
            <a:off x="642910" y="0"/>
            <a:ext cx="3008313" cy="4800600"/>
          </a:xfrm>
        </p:spPr>
        <p:txBody>
          <a:bodyPr/>
          <a:lstStyle/>
          <a:p>
            <a:endParaRPr lang="sr-Cyrl-RS" sz="3200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sr-Cyrl-RS" sz="3200" dirty="0" smtClean="0">
                <a:solidFill>
                  <a:srgbClr val="C00000"/>
                </a:solidFill>
              </a:rPr>
              <a:t>   </a:t>
            </a:r>
            <a:r>
              <a:rPr lang="en-US" sz="3200" dirty="0" smtClean="0">
                <a:solidFill>
                  <a:srgbClr val="C00000"/>
                </a:solidFill>
              </a:rPr>
              <a:t>“</a:t>
            </a:r>
            <a:r>
              <a:rPr lang="sr-Cyrl-RS" sz="3200" dirty="0" smtClean="0">
                <a:solidFill>
                  <a:srgbClr val="C00000"/>
                </a:solidFill>
              </a:rPr>
              <a:t>Баш лепо миришу старе српске посластице!</a:t>
            </a:r>
            <a:r>
              <a:rPr lang="en-US" sz="3200" dirty="0" smtClean="0">
                <a:solidFill>
                  <a:srgbClr val="C00000"/>
                </a:solidFill>
              </a:rPr>
              <a:t>”</a:t>
            </a:r>
            <a:endParaRPr lang="sr-Cyrl-RS" sz="3200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sr-Cyrl-RS" sz="2000" dirty="0" smtClean="0">
                <a:solidFill>
                  <a:schemeClr val="tx1"/>
                </a:solidFill>
              </a:rPr>
              <a:t>      (сладимо се ђаконијама наших бака)</a:t>
            </a:r>
            <a:endParaRPr lang="sr-Cyrl-CS" sz="2000" dirty="0">
              <a:solidFill>
                <a:schemeClr val="tx1"/>
              </a:solidFill>
            </a:endParaRPr>
          </a:p>
        </p:txBody>
      </p:sp>
      <p:pic>
        <p:nvPicPr>
          <p:cNvPr id="14" name="Content Placeholder 13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44900" y="214290"/>
            <a:ext cx="5499100" cy="40036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14480" y="4357694"/>
            <a:ext cx="5715008" cy="20716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RS" dirty="0" smtClean="0"/>
              <a:t>                </a:t>
            </a:r>
            <a:br>
              <a:rPr lang="sr-Cyrl-RS" dirty="0" smtClean="0"/>
            </a:br>
            <a:r>
              <a:rPr lang="sr-Cyrl-RS" dirty="0" smtClean="0"/>
              <a:t>                 </a:t>
            </a:r>
            <a:r>
              <a:rPr lang="sr-Cyrl-RS" dirty="0" smtClean="0">
                <a:solidFill>
                  <a:srgbClr val="C00000"/>
                </a:solidFill>
                <a:latin typeface="Monotype Corsiva" pitchFamily="66" charset="0"/>
              </a:rPr>
              <a:t>Завршни део часа</a:t>
            </a:r>
            <a:br>
              <a:rPr lang="sr-Cyrl-RS" dirty="0" smtClean="0">
                <a:solidFill>
                  <a:srgbClr val="C00000"/>
                </a:solidFill>
                <a:latin typeface="Monotype Corsiva" pitchFamily="66" charset="0"/>
              </a:rPr>
            </a:br>
            <a:r>
              <a:rPr lang="sr-Cyrl-RS" dirty="0" smtClean="0">
                <a:latin typeface="Monotype Corsiva" pitchFamily="66" charset="0"/>
              </a:rPr>
              <a:t> </a:t>
            </a:r>
            <a:r>
              <a:rPr lang="sr-Cyrl-RS" dirty="0" smtClean="0">
                <a:solidFill>
                  <a:srgbClr val="C00000"/>
                </a:solidFill>
              </a:rPr>
              <a:t>Народне умотворине </a:t>
            </a:r>
            <a:br>
              <a:rPr lang="sr-Cyrl-RS" dirty="0" smtClean="0">
                <a:solidFill>
                  <a:srgbClr val="C00000"/>
                </a:solidFill>
              </a:rPr>
            </a:br>
            <a:endParaRPr lang="sr-Cyrl-CS" dirty="0">
              <a:solidFill>
                <a:srgbClr val="C00000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half" idx="4294967295"/>
          </p:nvPr>
        </p:nvSpPr>
        <p:spPr>
          <a:xfrm>
            <a:off x="4800600" y="1600200"/>
            <a:ext cx="4343400" cy="4724400"/>
          </a:xfrm>
        </p:spPr>
        <p:txBody>
          <a:bodyPr>
            <a:normAutofit fontScale="47500" lnSpcReduction="20000"/>
          </a:bodyPr>
          <a:lstStyle/>
          <a:p>
            <a:r>
              <a:rPr lang="sr-Cyrl-RS" b="1" dirty="0" smtClean="0"/>
              <a:t>-    Брзалице :    </a:t>
            </a:r>
            <a:r>
              <a:rPr lang="sr-Cyrl-RS" dirty="0" smtClean="0"/>
              <a:t>Шаш деветерошаш, како се раздеветерошашио</a:t>
            </a:r>
          </a:p>
          <a:p>
            <a:r>
              <a:rPr lang="sr-Cyrl-RS" dirty="0" smtClean="0"/>
              <a:t>                                   Не гризи ми црни јарче, црном трном црни врх</a:t>
            </a:r>
          </a:p>
          <a:p>
            <a:r>
              <a:rPr lang="sr-Cyrl-RS" b="1" dirty="0" smtClean="0"/>
              <a:t>-    Загонетке :   </a:t>
            </a:r>
            <a:r>
              <a:rPr lang="sr-Cyrl-RS" dirty="0" smtClean="0"/>
              <a:t>Паде бисер у село, село бисер покупи.(Киша)</a:t>
            </a:r>
          </a:p>
          <a:p>
            <a:r>
              <a:rPr lang="sr-Cyrl-RS" b="1" dirty="0" smtClean="0"/>
              <a:t>                                 </a:t>
            </a:r>
            <a:r>
              <a:rPr lang="sr-Cyrl-RS" dirty="0" smtClean="0"/>
              <a:t>Насред куће змајево гнездо.(Ватра)</a:t>
            </a:r>
          </a:p>
          <a:p>
            <a:r>
              <a:rPr lang="sr-Cyrl-RS" b="1" dirty="0" smtClean="0"/>
              <a:t>-    Питалице :    </a:t>
            </a:r>
            <a:r>
              <a:rPr lang="sr-Cyrl-RS" dirty="0" smtClean="0"/>
              <a:t>Питали дете : „Кажи нам дете, како у вашем селу  </a:t>
            </a:r>
          </a:p>
          <a:p>
            <a:r>
              <a:rPr lang="sr-Cyrl-RS" dirty="0" smtClean="0"/>
              <a:t>                                   зову вука?“  „ Богме, он и незван дође“</a:t>
            </a:r>
          </a:p>
          <a:p>
            <a:r>
              <a:rPr lang="sr-Cyrl-RS" b="1" dirty="0" smtClean="0"/>
              <a:t>-    Пословице :  </a:t>
            </a:r>
            <a:r>
              <a:rPr lang="sr-Cyrl-RS" dirty="0" smtClean="0"/>
              <a:t>Ко ветар сеје, жање олују.</a:t>
            </a:r>
          </a:p>
          <a:p>
            <a:r>
              <a:rPr lang="sr-Cyrl-RS" b="1" dirty="0" smtClean="0"/>
              <a:t>                                  </a:t>
            </a:r>
            <a:r>
              <a:rPr lang="sr-Cyrl-RS" dirty="0" smtClean="0"/>
              <a:t>Више  вреди шака доброте, него врећа мудрости</a:t>
            </a:r>
          </a:p>
          <a:p>
            <a:r>
              <a:rPr lang="sr-Cyrl-RS" dirty="0" smtClean="0"/>
              <a:t> </a:t>
            </a:r>
            <a:r>
              <a:rPr lang="sr-Cyrl-RS" b="1" dirty="0" smtClean="0"/>
              <a:t>                                 </a:t>
            </a:r>
            <a:r>
              <a:rPr lang="sr-Cyrl-RS" dirty="0" smtClean="0"/>
              <a:t>Не хвали се добротом, добро се само хвали</a:t>
            </a:r>
          </a:p>
          <a:p>
            <a:r>
              <a:rPr lang="sr-Cyrl-RS" b="1" dirty="0" smtClean="0"/>
              <a:t>                                  </a:t>
            </a:r>
            <a:r>
              <a:rPr lang="sr-Cyrl-RS" dirty="0" smtClean="0"/>
              <a:t>Ништа нема горе од мутне воде и мутна човека</a:t>
            </a:r>
            <a:endParaRPr lang="en-US" b="1" dirty="0"/>
          </a:p>
        </p:txBody>
      </p:sp>
      <p:sp>
        <p:nvSpPr>
          <p:cNvPr id="6" name="Content Placeholder 5"/>
          <p:cNvSpPr>
            <a:spLocks noGrp="1"/>
          </p:cNvSpPr>
          <p:nvPr>
            <p:ph idx="4294967295"/>
          </p:nvPr>
        </p:nvSpPr>
        <p:spPr>
          <a:xfrm>
            <a:off x="1644650" y="1571612"/>
            <a:ext cx="3355978" cy="4676788"/>
          </a:xfrm>
        </p:spPr>
        <p:txBody>
          <a:bodyPr>
            <a:no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sr-Cyrl-RS" sz="2400" dirty="0" smtClean="0">
                <a:cs typeface="Aparajita" pitchFamily="34" charset="0"/>
              </a:rPr>
              <a:t>Ученици  уз послужење, излажу по једну народну умотворину и откривју њихово значење и поруку ( жив народни дух, оштроумност људи, богатство ума, лепоту народног израза, народни морал 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-76200"/>
            <a:ext cx="8229600" cy="1143000"/>
          </a:xfrm>
        </p:spPr>
        <p:txBody>
          <a:bodyPr>
            <a:normAutofit/>
          </a:bodyPr>
          <a:lstStyle/>
          <a:p>
            <a:r>
              <a:rPr lang="sr-Cyrl-RS" sz="3600" dirty="0" smtClean="0">
                <a:solidFill>
                  <a:srgbClr val="C00000"/>
                </a:solidFill>
                <a:latin typeface="Monotype Corsiva" pitchFamily="66" charset="0"/>
              </a:rPr>
              <a:t>Активности наставника и ученика</a:t>
            </a:r>
            <a:endParaRPr lang="en-US" sz="3600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8709" y="886875"/>
            <a:ext cx="937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b="1" dirty="0" smtClean="0"/>
              <a:t>Активност наставника :</a:t>
            </a:r>
            <a:endParaRPr lang="en-US" b="1" dirty="0"/>
          </a:p>
        </p:txBody>
      </p:sp>
      <p:sp>
        <p:nvSpPr>
          <p:cNvPr id="4" name="TextBox 3"/>
          <p:cNvSpPr txBox="1"/>
          <p:nvPr/>
        </p:nvSpPr>
        <p:spPr>
          <a:xfrm>
            <a:off x="2971800" y="886875"/>
            <a:ext cx="8839200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sr-Cyrl-RS" sz="1400" dirty="0" smtClean="0"/>
              <a:t>Припрема</a:t>
            </a:r>
            <a:r>
              <a:rPr lang="sr-Cyrl-RS" sz="1600" dirty="0" smtClean="0"/>
              <a:t> и доноси експонате и остала средства за рад</a:t>
            </a:r>
          </a:p>
          <a:p>
            <a:pPr marL="285750" indent="-285750">
              <a:buFontTx/>
              <a:buChar char="-"/>
            </a:pPr>
            <a:r>
              <a:rPr lang="sr-Cyrl-RS" sz="1400" dirty="0" smtClean="0"/>
              <a:t>Припрема литературу за рад</a:t>
            </a:r>
          </a:p>
          <a:p>
            <a:pPr marL="285750" indent="-285750">
              <a:buFontTx/>
              <a:buChar char="-"/>
            </a:pPr>
            <a:r>
              <a:rPr lang="sr-Cyrl-RS" sz="1400" dirty="0" smtClean="0"/>
              <a:t>Припрема задатке за рад у групи</a:t>
            </a:r>
          </a:p>
          <a:p>
            <a:pPr marL="285750" indent="-285750">
              <a:buFontTx/>
              <a:buChar char="-"/>
            </a:pPr>
            <a:r>
              <a:rPr lang="sr-Cyrl-RS" sz="1400" dirty="0" smtClean="0"/>
              <a:t>Подстиче истраживачки рад ученика</a:t>
            </a:r>
          </a:p>
          <a:p>
            <a:pPr marL="285750" indent="-285750">
              <a:buFontTx/>
              <a:buChar char="-"/>
            </a:pPr>
            <a:r>
              <a:rPr lang="sr-Cyrl-RS" sz="1400" dirty="0" smtClean="0"/>
              <a:t>Мотивише ученике за стварање </a:t>
            </a:r>
          </a:p>
          <a:p>
            <a:pPr marL="285750" indent="-285750">
              <a:buFontTx/>
              <a:buChar char="-"/>
            </a:pPr>
            <a:r>
              <a:rPr lang="sr-Cyrl-RS" sz="1400" dirty="0" smtClean="0"/>
              <a:t>Даје објашњења за рад група</a:t>
            </a:r>
          </a:p>
          <a:p>
            <a:pPr marL="285750" indent="-285750">
              <a:buFontTx/>
              <a:buChar char="-"/>
            </a:pPr>
            <a:r>
              <a:rPr lang="sr-Cyrl-RS" sz="1400" dirty="0" smtClean="0"/>
              <a:t>Развија кооперативне односе </a:t>
            </a:r>
          </a:p>
          <a:p>
            <a:pPr marL="285750" indent="-285750">
              <a:buFontTx/>
              <a:buChar char="-"/>
            </a:pPr>
            <a:r>
              <a:rPr lang="sr-Cyrl-RS" sz="1400" dirty="0" smtClean="0"/>
              <a:t>Прати излагања ученика</a:t>
            </a:r>
          </a:p>
          <a:p>
            <a:pPr marL="285750" indent="-285750">
              <a:buFontTx/>
              <a:buChar char="-"/>
            </a:pPr>
            <a:r>
              <a:rPr lang="sr-Cyrl-RS" sz="1400" dirty="0" smtClean="0"/>
              <a:t>Организује и прати ток часа</a:t>
            </a:r>
          </a:p>
          <a:p>
            <a:pPr marL="285750" indent="-285750">
              <a:buFontTx/>
              <a:buChar char="-"/>
            </a:pP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25580" y="3025922"/>
            <a:ext cx="26462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000" b="1" dirty="0" smtClean="0"/>
              <a:t> Активност ученика:</a:t>
            </a:r>
            <a:endParaRPr lang="en-US" sz="20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2999509" y="2971800"/>
            <a:ext cx="4648200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sr-Cyrl-RS" sz="1400" dirty="0" smtClean="0"/>
              <a:t>Разгледа штандове са експонатима</a:t>
            </a:r>
          </a:p>
          <a:p>
            <a:pPr marL="285750" indent="-285750">
              <a:buFontTx/>
              <a:buChar char="-"/>
            </a:pPr>
            <a:r>
              <a:rPr lang="sr-Cyrl-RS" sz="1400" dirty="0" smtClean="0"/>
              <a:t>Посматра и анализира приложено</a:t>
            </a:r>
          </a:p>
          <a:p>
            <a:pPr marL="285750" indent="-285750">
              <a:buFontTx/>
              <a:buChar char="-"/>
            </a:pPr>
            <a:r>
              <a:rPr lang="sr-Cyrl-RS" sz="1400" dirty="0" smtClean="0"/>
              <a:t>Врши поређења </a:t>
            </a:r>
          </a:p>
          <a:p>
            <a:pPr marL="285750" indent="-285750">
              <a:buFontTx/>
              <a:buChar char="-"/>
            </a:pPr>
            <a:r>
              <a:rPr lang="sr-Cyrl-RS" sz="1400" dirty="0" smtClean="0"/>
              <a:t>Износи своја запажања у групи</a:t>
            </a:r>
          </a:p>
          <a:p>
            <a:pPr marL="285750" indent="-285750">
              <a:buFontTx/>
              <a:buChar char="-"/>
            </a:pPr>
            <a:r>
              <a:rPr lang="sr-Cyrl-RS" sz="1400" dirty="0" smtClean="0"/>
              <a:t>Дискутује о задатку</a:t>
            </a:r>
          </a:p>
          <a:p>
            <a:pPr marL="285750" indent="-285750">
              <a:buFontTx/>
              <a:buChar char="-"/>
            </a:pPr>
            <a:r>
              <a:rPr lang="sr-Cyrl-RS" sz="1400" dirty="0" smtClean="0"/>
              <a:t>Износи идеје , проналази решења</a:t>
            </a:r>
          </a:p>
          <a:p>
            <a:pPr marL="285750" indent="-285750">
              <a:buFontTx/>
              <a:buChar char="-"/>
            </a:pPr>
            <a:r>
              <a:rPr lang="sr-Cyrl-RS" sz="1400" dirty="0" smtClean="0"/>
              <a:t>Користи приложену литературу</a:t>
            </a:r>
          </a:p>
          <a:p>
            <a:pPr marL="285750" indent="-285750">
              <a:buFontTx/>
              <a:buChar char="-"/>
            </a:pPr>
            <a:r>
              <a:rPr lang="sr-Cyrl-RS" sz="1400" dirty="0" smtClean="0"/>
              <a:t>Активно учествује у разговору</a:t>
            </a:r>
          </a:p>
          <a:p>
            <a:pPr marL="285750" indent="-285750">
              <a:buFontTx/>
              <a:buChar char="-"/>
            </a:pPr>
            <a:r>
              <a:rPr lang="sr-Cyrl-RS" sz="1400" dirty="0" smtClean="0"/>
              <a:t>Открива значење речи из народног говора</a:t>
            </a:r>
          </a:p>
          <a:p>
            <a:pPr marL="285750" indent="-285750">
              <a:buFontTx/>
              <a:buChar char="-"/>
            </a:pPr>
            <a:r>
              <a:rPr lang="sr-Cyrl-RS" sz="1400" dirty="0" smtClean="0"/>
              <a:t>Бележи неке народне мудрости</a:t>
            </a:r>
          </a:p>
          <a:p>
            <a:pPr marL="285750" indent="-285750">
              <a:buFontTx/>
              <a:buChar char="-"/>
            </a:pPr>
            <a:r>
              <a:rPr lang="sr-Cyrl-RS" sz="1400" dirty="0" smtClean="0"/>
              <a:t>Уочава маштовитост боја и облика у стварању</a:t>
            </a:r>
          </a:p>
          <a:p>
            <a:pPr marL="285750" indent="-285750">
              <a:buFontTx/>
              <a:buChar char="-"/>
            </a:pPr>
            <a:r>
              <a:rPr lang="sr-Cyrl-RS" sz="1400" dirty="0" smtClean="0"/>
              <a:t>Илуструје и креира по својој замисли</a:t>
            </a:r>
          </a:p>
          <a:p>
            <a:pPr marL="285750" indent="-285750">
              <a:buFontTx/>
              <a:buChar char="-"/>
            </a:pPr>
            <a:r>
              <a:rPr lang="sr-Cyrl-RS" sz="1400" dirty="0" smtClean="0"/>
              <a:t>Упознаје народне обичаје и веровања</a:t>
            </a:r>
          </a:p>
          <a:p>
            <a:pPr marL="285750" indent="-285750">
              <a:buFontTx/>
              <a:buChar char="-"/>
            </a:pPr>
            <a:r>
              <a:rPr lang="sr-Cyrl-RS" sz="1400" dirty="0" smtClean="0"/>
              <a:t>Развија унутаргрупну сарадњу </a:t>
            </a:r>
          </a:p>
          <a:p>
            <a:pPr marL="285750" indent="-285750">
              <a:buFontTx/>
              <a:buChar char="-"/>
            </a:pPr>
            <a:r>
              <a:rPr lang="sr-Cyrl-RS" sz="1400" dirty="0" smtClean="0"/>
              <a:t>Ради тимски(поштује правила групе)</a:t>
            </a:r>
          </a:p>
          <a:p>
            <a:pPr marL="285750" indent="-285750">
              <a:buFontTx/>
              <a:buChar char="-"/>
            </a:pPr>
            <a:r>
              <a:rPr lang="sr-Cyrl-RS" sz="1400" dirty="0" smtClean="0"/>
              <a:t>Износи своје утиске и импресије</a:t>
            </a:r>
          </a:p>
          <a:p>
            <a:pPr marL="285750" indent="-285750">
              <a:buFontTx/>
              <a:buChar char="-"/>
            </a:pPr>
            <a:endParaRPr lang="sr-Cyrl-RS" sz="1400" dirty="0" smtClean="0"/>
          </a:p>
        </p:txBody>
      </p:sp>
    </p:spTree>
    <p:extLst>
      <p:ext uri="{BB962C8B-B14F-4D97-AF65-F5344CB8AC3E}">
        <p14:creationId xmlns:p14="http://schemas.microsoft.com/office/powerpoint/2010/main" xmlns="" val="32089076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66800"/>
            <a:ext cx="7943088" cy="4343400"/>
          </a:xfrm>
        </p:spPr>
        <p:txBody>
          <a:bodyPr>
            <a:normAutofit/>
          </a:bodyPr>
          <a:lstStyle/>
          <a:p>
            <a:r>
              <a:rPr lang="sr-Cyrl-R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sr-Cyrl-RS" sz="2800" b="1" dirty="0" smtClean="0">
                <a:latin typeface="Monotype Corsiva" pitchFamily="66" charset="0"/>
              </a:rPr>
              <a:t>“ </a:t>
            </a:r>
            <a:r>
              <a:rPr lang="sr-Cyrl-RS" sz="2800" i="1" dirty="0" smtClean="0">
                <a:latin typeface="Times New Roman" pitchFamily="18" charset="0"/>
                <a:cs typeface="Times New Roman" pitchFamily="18" charset="0"/>
              </a:rPr>
              <a:t>У души и свести народа остала су сећања , па је у мудрост и подвиг, </a:t>
            </a:r>
            <a:br>
              <a:rPr lang="sr-Cyrl-RS" sz="28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sr-Cyrl-RS" sz="2800" i="1" dirty="0" smtClean="0">
                <a:latin typeface="Times New Roman" pitchFamily="18" charset="0"/>
                <a:cs typeface="Times New Roman" pitchFamily="18" charset="0"/>
              </a:rPr>
              <a:t>то велико народно благо ставити у </a:t>
            </a:r>
            <a:br>
              <a:rPr lang="sr-Cyrl-RS" sz="28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sr-Cyrl-RS" sz="2800" i="1" dirty="0" smtClean="0">
                <a:latin typeface="Times New Roman" pitchFamily="18" charset="0"/>
                <a:cs typeface="Times New Roman" pitchFamily="18" charset="0"/>
              </a:rPr>
              <a:t>незаборав-РИЗНИЦУ УМА и ДУХА</a:t>
            </a:r>
            <a:r>
              <a:rPr lang="sr-Cyrl-RS" b="1" dirty="0" smtClean="0">
                <a:latin typeface="Monotype Corsiva" pitchFamily="66" charset="0"/>
              </a:rPr>
              <a:t>“</a:t>
            </a:r>
            <a:endParaRPr lang="en-US" b="1" dirty="0"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3409696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outure">
  <a:themeElements>
    <a:clrScheme name="Couture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Black 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865</TotalTime>
  <Words>547</Words>
  <Application>Microsoft Office PowerPoint</Application>
  <PresentationFormat>On-screen Show (4:3)</PresentationFormat>
  <Paragraphs>79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Trek</vt:lpstr>
      <vt:lpstr>Solstice</vt:lpstr>
      <vt:lpstr>Couture</vt:lpstr>
      <vt:lpstr>Slide 1</vt:lpstr>
      <vt:lpstr>                  Пример добре праксе                    за час        Народне традицију                  Марина Ивановић                              ОШ”ђура Јакшић”Конарево                Ивана Грковић</vt:lpstr>
      <vt:lpstr>                                   ОПШТИ ПОДАЦИ Датум одржавања часа:                  6.10.2011. Разред и одељење:                               4/3 Час по реду:                                        шести                                       ОПШТИ  МЕТОДИЧКИ  ПОДАЦИ        Наставни предмет:                    Народна традиција Наставна јединица:                    Бабине – традиционалне                                                                                                  ризнице народних обичаја                                                                  Тип часа:                                    Проширивање знања                                        Основна замисао:                        Упознати ученике са обичајима                                                                                нашег народа и лепотом и                                                                                  богатством народног ума                                       Циљ час :                                                      Упознавање, разумевање  и                                                                                  доживљавање начина                                                                                   живота наших предака                                                               </vt:lpstr>
      <vt:lpstr>    Образовни задаци:        Упазнавање са обичајно-                                                              обредним радњама                                                               везаним за празнике         Васпитни задаци:             Подстицање интересовања за традицију и културу                                                                       нашег народа у прошлости;мотивисање за откривање                                                                        лепоте народних песама и развој духовне културе ;                                                                        подстицати стваралачко и креативно изражавање                                                                        при тумачењу  декоративних елемената народних                                                                        рукотворина ; мотивисање за самостално корићење                                                                       литературе у раду                          </vt:lpstr>
      <vt:lpstr>                                                                                                                                                        </vt:lpstr>
      <vt:lpstr>                                       Ток часа Уводни део часа :  </vt:lpstr>
      <vt:lpstr>У  учиционици су постављени  експонати који сведоче о начину постанка и изгледу рукотворина  нашег народа у  прошлости -</vt:lpstr>
      <vt:lpstr>Главни део часа: </vt:lpstr>
      <vt:lpstr>Slide 9</vt:lpstr>
      <vt:lpstr>Slide 10</vt:lpstr>
      <vt:lpstr>Slide 11</vt:lpstr>
      <vt:lpstr>...Даривање детета- дарови се стављају                           на колевку....</vt:lpstr>
      <vt:lpstr>Slide 13</vt:lpstr>
      <vt:lpstr>Уз песму, служе се ђаконијама, које су домаћице наспремале;</vt:lpstr>
      <vt:lpstr>Slide 15</vt:lpstr>
      <vt:lpstr>                                  Завршни део часа  Народне умотворине  </vt:lpstr>
      <vt:lpstr>Активности наставника и ученика</vt:lpstr>
      <vt:lpstr> “ У души и свести народа остала су сећања , па је у мудрост и подвиг,  то велико народно благо ставити у  незаборав-РИЗНИЦУ УМА и ДУХА“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ucenik12</dc:creator>
  <cp:lastModifiedBy>Ivana</cp:lastModifiedBy>
  <cp:revision>89</cp:revision>
  <dcterms:created xsi:type="dcterms:W3CDTF">2011-04-14T11:24:10Z</dcterms:created>
  <dcterms:modified xsi:type="dcterms:W3CDTF">2011-11-07T15:10:24Z</dcterms:modified>
</cp:coreProperties>
</file>