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E96AC14-3C12-4F45-935C-98BECC9E5F1F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3AED080-6A74-4089-8BA0-0E11C6B3F87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          ОСВАЈАЊЕ СРБИЈЕ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169736"/>
          </a:xfrm>
        </p:spPr>
        <p:txBody>
          <a:bodyPr/>
          <a:lstStyle/>
          <a:p>
            <a:r>
              <a:rPr lang="sr-Cyrl-RS" dirty="0" smtClean="0"/>
              <a:t>Србија цара Душана                  Моравска Србија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688" y="2362200"/>
            <a:ext cx="2514600" cy="389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743200"/>
            <a:ext cx="284671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54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Garamond"/>
                <a:ea typeface="+mn-ea"/>
                <a:cs typeface="+mn-cs"/>
              </a:rPr>
              <a:t>Последњи владар из династије </a:t>
            </a:r>
            <a:r>
              <a:rPr lang="sr-Cyrl-CS" sz="2800" b="1" kern="0" dirty="0" smtClean="0">
                <a:solidFill>
                  <a:schemeClr val="tx2">
                    <a:lumMod val="75000"/>
                  </a:schemeClr>
                </a:solidFill>
                <a:effectLst/>
                <a:latin typeface="Garamond"/>
                <a:ea typeface="+mn-ea"/>
                <a:cs typeface="+mn-cs"/>
              </a:rPr>
              <a:t>Немањића Урош,није </a:t>
            </a:r>
            <a:r>
              <a:rPr lang="sr-Cyrl-CS" sz="2800" b="1" kern="0" dirty="0">
                <a:solidFill>
                  <a:schemeClr val="tx2">
                    <a:lumMod val="75000"/>
                  </a:schemeClr>
                </a:solidFill>
                <a:effectLst/>
                <a:latin typeface="Garamond"/>
                <a:ea typeface="+mn-ea"/>
                <a:cs typeface="+mn-cs"/>
              </a:rPr>
              <a:t>успео да сачува власт, великаши су распарчали његово </a:t>
            </a:r>
            <a:r>
              <a:rPr lang="sr-Cyrl-CS" sz="2800" b="1" kern="0" dirty="0" smtClean="0">
                <a:solidFill>
                  <a:schemeClr val="tx2">
                    <a:lumMod val="75000"/>
                  </a:schemeClr>
                </a:solidFill>
                <a:effectLst/>
                <a:latin typeface="Garamond"/>
                <a:ea typeface="+mn-ea"/>
                <a:cs typeface="+mn-cs"/>
              </a:rPr>
              <a:t>царство и тако је нестало Душаново царство</a:t>
            </a:r>
            <a:r>
              <a:rPr lang="sr-Cyrl-CS" sz="2800" kern="0" dirty="0" smtClean="0">
                <a:solidFill>
                  <a:schemeClr val="tx2">
                    <a:lumMod val="75000"/>
                  </a:schemeClr>
                </a:solidFill>
                <a:effectLst/>
                <a:latin typeface="Garamond"/>
                <a:ea typeface="+mn-ea"/>
                <a:cs typeface="+mn-cs"/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447800"/>
            <a:ext cx="7498080" cy="4800600"/>
          </a:xfrm>
        </p:spPr>
        <p:txBody>
          <a:bodyPr/>
          <a:lstStyle/>
          <a:p>
            <a:pPr marL="0" lvl="0" indent="342900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800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marL="0" lvl="0" indent="342900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800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marL="0" lvl="0" indent="342900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800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marL="0" lvl="0" indent="342900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800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marL="0" lvl="0" indent="342900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800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pPr marL="0" lvl="0" indent="342900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r>
              <a:rPr lang="sr-Cyrl-CS" sz="2800" b="1" kern="0" dirty="0" smtClean="0">
                <a:solidFill>
                  <a:schemeClr val="tx2">
                    <a:lumMod val="75000"/>
                  </a:schemeClr>
                </a:solidFill>
                <a:latin typeface="Garamond"/>
              </a:rPr>
              <a:t>Тада </a:t>
            </a:r>
            <a:r>
              <a:rPr lang="sr-Cyrl-CS" sz="2800" b="1" kern="0" dirty="0">
                <a:solidFill>
                  <a:schemeClr val="tx2">
                    <a:lumMod val="75000"/>
                  </a:schemeClr>
                </a:solidFill>
                <a:latin typeface="Garamond"/>
              </a:rPr>
              <a:t>су Турци почели освајање Балканског полуострва </a:t>
            </a:r>
            <a:r>
              <a:rPr lang="sr-Cyrl-CS" sz="2800" b="1" kern="0" dirty="0" smtClean="0">
                <a:solidFill>
                  <a:schemeClr val="tx2">
                    <a:lumMod val="75000"/>
                  </a:schemeClr>
                </a:solidFill>
                <a:latin typeface="Garamond"/>
              </a:rPr>
              <a:t> у 14 веку. У једном делу тадашње срспке државе Македонији господарили су браћа Вукашин и Угљеша Мрњавчевић. Турци су их напали и у чувеној Маричкој битци 1371</a:t>
            </a:r>
            <a:r>
              <a:rPr lang="sr-Cyrl-CS" sz="2800" b="1" kern="0" dirty="0">
                <a:solidFill>
                  <a:schemeClr val="tx2">
                    <a:lumMod val="75000"/>
                  </a:schemeClr>
                </a:solidFill>
                <a:latin typeface="Garamond"/>
              </a:rPr>
              <a:t>. </a:t>
            </a:r>
            <a:r>
              <a:rPr lang="sr-Cyrl-CS" sz="2800" b="1" kern="0" dirty="0" smtClean="0">
                <a:solidFill>
                  <a:schemeClr val="tx2">
                    <a:lumMod val="75000"/>
                  </a:schemeClr>
                </a:solidFill>
                <a:latin typeface="Garamond"/>
              </a:rPr>
              <a:t>године и поразили.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gency FB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1676400" cy="2223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33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</a:t>
            </a: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Моравска Србија</a:t>
            </a:r>
            <a:endParaRPr lang="en-US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400" dirty="0" smtClean="0">
                <a:solidFill>
                  <a:schemeClr val="accent2">
                    <a:lumMod val="75000"/>
                  </a:schemeClr>
                </a:solidFill>
              </a:rPr>
              <a:t>После распада царства Немањића настала је нова , посебна срспка држава на обалама Велике, Јужне и Зпадне Мораве позната као Моравска држава.</a:t>
            </a:r>
          </a:p>
          <a:p>
            <a:pPr marL="82296" indent="0">
              <a:buNone/>
            </a:pPr>
            <a:r>
              <a:rPr lang="sr-Cyrl-RS" sz="2400" dirty="0" smtClean="0">
                <a:solidFill>
                  <a:schemeClr val="accent2">
                    <a:lumMod val="75000"/>
                  </a:schemeClr>
                </a:solidFill>
              </a:rPr>
              <a:t>Њен господар је био кнез Лазар Хребељановић. Престоница Моравске Србије био је Крушевац.</a:t>
            </a:r>
          </a:p>
          <a:p>
            <a:pPr marL="82296" indent="0">
              <a:buNone/>
            </a:pPr>
            <a:r>
              <a:rPr lang="sr-Cyrl-RS" sz="24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Држава</a:t>
            </a:r>
          </a:p>
          <a:p>
            <a:pPr marL="82296" indent="0">
              <a:buNone/>
            </a:pPr>
            <a:r>
              <a:rPr lang="sr-Cyrl-R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Cyrl-RS" sz="24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кнеза </a:t>
            </a:r>
          </a:p>
          <a:p>
            <a:pPr marL="82296" indent="0">
              <a:buNone/>
            </a:pPr>
            <a:r>
              <a:rPr lang="sr-Cyrl-R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Cyrl-RS" sz="24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Лазара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462634"/>
            <a:ext cx="1779587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62633"/>
            <a:ext cx="2209800" cy="289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61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Кнез Лазар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r-Cyrl-RS" sz="2400" dirty="0" smtClean="0">
                <a:solidFill>
                  <a:schemeClr val="accent2">
                    <a:lumMod val="50000"/>
                  </a:schemeClr>
                </a:solidFill>
              </a:rPr>
              <a:t>Био је способан државник и храбар ратник. Стекао је велику моћ и углед, проширио је и ојачао своју државу. Постао је најзначајнија личност у Србији крајем 14. века .</a:t>
            </a:r>
          </a:p>
          <a:p>
            <a:pPr marL="82296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Био је ожењен кнегињом Милицом из лозе Немањића, имао је сина Деспота Стефана Лазаревића.</a:t>
            </a:r>
          </a:p>
          <a:p>
            <a:pPr marL="82296" indent="0"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733800"/>
            <a:ext cx="1524000" cy="246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0"/>
            <a:ext cx="17430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11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174992" cy="2773362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          Кнез Лазар ктитор</a:t>
            </a:r>
            <a:br>
              <a:rPr lang="sr-Cyrl-RS" dirty="0" smtClean="0"/>
            </a:br>
            <a:r>
              <a:rPr lang="sr-Cyrl-RS" dirty="0" smtClean="0"/>
              <a:t>Подигао је велики број цркава од којих су најпознатије Раваница                  Лазарица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10824"/>
            <a:ext cx="2871465" cy="210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76600"/>
            <a:ext cx="276225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65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indent="342900" fontAlgn="base">
              <a:spcBef>
                <a:spcPts val="0"/>
              </a:spcBef>
              <a:spcAft>
                <a:spcPct val="0"/>
              </a:spcAft>
              <a:defRPr/>
            </a:pPr>
            <a:r>
              <a:rPr lang="sr-Cyrl-CS" sz="2700" kern="0" dirty="0">
                <a:solidFill>
                  <a:srgbClr val="895D1D">
                    <a:lumMod val="50000"/>
                  </a:srgbClr>
                </a:solidFill>
                <a:effectLst/>
                <a:ea typeface="+mn-ea"/>
                <a:cs typeface="+mn-cs"/>
              </a:rPr>
              <a:t>За време његове владавине Турци су освојили велики део Балканског полуострва, све бивше српске земље, па су кренули и ка држави кнеза Лазара. </a:t>
            </a:r>
            <a:br>
              <a:rPr lang="sr-Cyrl-CS" sz="2700" kern="0" dirty="0">
                <a:solidFill>
                  <a:srgbClr val="895D1D">
                    <a:lumMod val="50000"/>
                  </a:srgbClr>
                </a:solidFill>
                <a:effectLst/>
                <a:ea typeface="+mn-ea"/>
                <a:cs typeface="+mn-cs"/>
              </a:rPr>
            </a:br>
            <a:endParaRPr lang="en-US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342900" algn="just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700" kern="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0" lvl="0" indent="342900" algn="just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700" kern="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0" lvl="0" indent="342900" algn="just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700" kern="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0" lvl="0" indent="342900" algn="just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endParaRPr lang="sr-Cyrl-CS" sz="2700" kern="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0" lvl="0" indent="342900" algn="just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r>
              <a:rPr lang="sr-Cyrl-CS" sz="2700" kern="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На </a:t>
            </a:r>
            <a:r>
              <a:rPr lang="sr-Cyrl-CS" sz="2700" kern="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Косову пољу 28.јуна 1389. године, на Видовдан, одиграла се велика битка у којој су погинула оба владара – турски султан Мурат и српски кнез Лазар. Мурата је убио Милош Обилић, Лазару су Турци одрубили главу. У том боју је изгинуло много војника и са једне и са друге стране, а победили су Турци.</a:t>
            </a:r>
            <a:endParaRPr lang="en-US" sz="2700" kern="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295400"/>
            <a:ext cx="2657475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24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Србија постаје деспотовина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После Косовске битке Србија није више била самостална, већ држава под турском влашћу.Постаје деспотовина .</a:t>
            </a:r>
          </a:p>
          <a:p>
            <a:pPr marL="82296" indent="0">
              <a:buNone/>
            </a:pP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 власт долази</a:t>
            </a:r>
            <a:r>
              <a:rPr lang="sr-Cyrl-CS" sz="4400" b="1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sr-Cyrl-CS" sz="4400" b="1" kern="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82296" indent="0">
              <a:buNone/>
            </a:pPr>
            <a:r>
              <a:rPr lang="sr-Cyrl-CS" sz="4400" b="1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</a:t>
            </a:r>
            <a:r>
              <a:rPr lang="sr-Cyrl-CS" sz="44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Деспот </a:t>
            </a:r>
            <a:r>
              <a:rPr lang="sr-Cyrl-CS" sz="4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Стефан Лазаревић</a:t>
            </a:r>
            <a:r>
              <a:rPr lang="sr-Cyrl-CS" sz="4400" b="1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4400" b="1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sr-Cyrl-CS" sz="4400" b="1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</a:t>
            </a:r>
            <a:r>
              <a:rPr lang="sr-Cyrl-CS" sz="3600" b="1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Стефан </a:t>
            </a:r>
            <a:r>
              <a:rPr lang="sr-Cyrl-CS" sz="3600" b="1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Високи</a:t>
            </a:r>
            <a:endParaRPr lang="sr-Cyrl-RS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82296" indent="0" algn="ctr">
              <a:buNone/>
            </a:pP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r-Cyrl-CS" sz="2800" kern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Имао </a:t>
            </a:r>
            <a:r>
              <a:rPr lang="sr-Cyrl-CS" sz="28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је 12 година када му је отац погинуо у Косовском боју, његова мајка Милица је владала Србијом до његовог пунолетства.</a:t>
            </a:r>
          </a:p>
          <a:p>
            <a:pPr marL="0" lvl="0" indent="457200" algn="ctr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r>
              <a:rPr lang="sr-Cyrl-CS" sz="28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Управљао је државом која се називала </a:t>
            </a:r>
            <a:r>
              <a:rPr lang="sr-Cyrl-CS" sz="2800" b="1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Српска деспотовина</a:t>
            </a:r>
            <a:r>
              <a:rPr lang="sr-Cyrl-CS" sz="28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за време његове владавине </a:t>
            </a:r>
            <a:r>
              <a:rPr lang="sr-Cyrl-CS" sz="2800" b="1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Београд</a:t>
            </a:r>
            <a:r>
              <a:rPr lang="sr-Cyrl-CS" sz="28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је први пут постао престоница коју је пренео из Крушевца </a:t>
            </a:r>
            <a:r>
              <a:rPr lang="sr-Cyrl-CS" sz="2400" kern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1403-1404.</a:t>
            </a:r>
            <a:endParaRPr lang="en-US" sz="2400" kern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9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333488" cy="5223668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Границе деспотовине </a:t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/>
              <a:t/>
            </a:r>
            <a:br>
              <a:rPr lang="sr-Cyrl-RS" dirty="0"/>
            </a:b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</a:rPr>
              <a:t>Један од најзначајнихих споменика који је саградио деспот Стефан је манастир Манасија.</a:t>
            </a:r>
            <a:br>
              <a:rPr lang="sr-Cyrl-RS" sz="28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</a:rPr>
              <a:t>Поред монаха у манастиру су живели многи учени људи који су писали , преводили и преписивали књиге .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Content Placeholder 3" descr="Despot Stefan Lazarevic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2400"/>
            <a:ext cx="1880062" cy="277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648200"/>
            <a:ext cx="2468563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54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z="44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</a:rPr>
              <a:t>      </a:t>
            </a:r>
            <a:r>
              <a:rPr lang="sr-Cyrl-CS" sz="4400" b="1" kern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Деспот </a:t>
            </a:r>
            <a:r>
              <a:rPr lang="sr-Cyrl-CS" sz="4400" b="1" kern="0" dirty="0">
                <a:solidFill>
                  <a:schemeClr val="accent1">
                    <a:lumMod val="50000"/>
                  </a:schemeClr>
                </a:solidFill>
                <a:effectLst/>
              </a:rPr>
              <a:t>Ђурађ Бранковић</a:t>
            </a:r>
            <a:br>
              <a:rPr lang="sr-Cyrl-CS" sz="4400" b="1" kern="0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sr-Cyrl-CS" sz="4400" b="1" kern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      </a:t>
            </a:r>
            <a:r>
              <a:rPr lang="sr-Cyrl-CS" sz="3200" kern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сестрић </a:t>
            </a:r>
            <a:r>
              <a:rPr lang="sr-Cyrl-CS" sz="3200" kern="0" dirty="0">
                <a:solidFill>
                  <a:schemeClr val="accent1">
                    <a:lumMod val="50000"/>
                  </a:schemeClr>
                </a:solidFill>
                <a:effectLst/>
              </a:rPr>
              <a:t>Деспота Стефана Лазаревића</a:t>
            </a:r>
            <a:endParaRPr lang="en-US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342900" algn="ctr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r>
              <a:rPr lang="sr-Cyrl-CS" sz="2400" kern="0" dirty="0">
                <a:solidFill>
                  <a:schemeClr val="tx2">
                    <a:lumMod val="50000"/>
                  </a:schemeClr>
                </a:solidFill>
              </a:rPr>
              <a:t>Наследио је свог ујака деспота Стефана Лазаревића. Београд је припао Мађарима, а он је подигао престоницу у Смедереву.</a:t>
            </a:r>
          </a:p>
          <a:p>
            <a:pPr marL="0" lvl="0" indent="342900" algn="ctr" fontAlgn="base">
              <a:spcBef>
                <a:spcPts val="0"/>
              </a:spcBef>
              <a:spcAft>
                <a:spcPct val="0"/>
              </a:spcAft>
              <a:buClr>
                <a:srgbClr val="FFCC00"/>
              </a:buClr>
              <a:buSzPct val="70000"/>
              <a:buNone/>
              <a:defRPr/>
            </a:pPr>
            <a:r>
              <a:rPr lang="sr-Cyrl-CS" sz="2400" kern="0" dirty="0">
                <a:solidFill>
                  <a:schemeClr val="tx2">
                    <a:lumMod val="50000"/>
                  </a:schemeClr>
                </a:solidFill>
              </a:rPr>
              <a:t>Била је то тврђава опасана великим зидовима. Водио је Ђурађ борубу око 20 година с Турцима. Турци су 1459. године заузели Смедерево и тако освојили целу Србију, која постаје део Турског царства.</a:t>
            </a:r>
            <a:endParaRPr lang="en-US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238201"/>
            <a:ext cx="1731963" cy="241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89025"/>
            <a:ext cx="357187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3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sr-Cyrl-RS" dirty="0"/>
          </a:p>
          <a:p>
            <a:pPr marL="82296" indent="0">
              <a:buNone/>
            </a:pPr>
            <a:endParaRPr lang="sr-Cyrl-RS" dirty="0" smtClean="0"/>
          </a:p>
          <a:p>
            <a:pPr marL="82296" indent="0">
              <a:buNone/>
            </a:pPr>
            <a:endParaRPr lang="sr-Cyrl-RS" dirty="0"/>
          </a:p>
          <a:p>
            <a:pPr marL="82296" indent="0">
              <a:buNone/>
            </a:pPr>
            <a:endParaRPr lang="sr-Cyrl-RS" dirty="0" smtClean="0"/>
          </a:p>
          <a:p>
            <a:pPr marL="82296" indent="0">
              <a:buNone/>
            </a:pPr>
            <a:endParaRPr lang="sr-Cyrl-RS" dirty="0"/>
          </a:p>
          <a:p>
            <a:pPr marL="82296" indent="0">
              <a:buNone/>
            </a:pPr>
            <a:endParaRPr lang="sr-Cyrl-RS" dirty="0" smtClean="0"/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022592" cy="5287962"/>
          </a:xfrm>
        </p:spPr>
        <p:txBody>
          <a:bodyPr>
            <a:normAutofit fontScale="90000"/>
          </a:bodyPr>
          <a:lstStyle/>
          <a:p>
            <a:r>
              <a:rPr lang="sr-Cyrl-RS" sz="2400" dirty="0" smtClean="0">
                <a:solidFill>
                  <a:srgbClr val="C00000"/>
                </a:solidFill>
              </a:rPr>
              <a:t>                                      Упамти !</a:t>
            </a: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>
                <a:solidFill>
                  <a:schemeClr val="bg2">
                    <a:lumMod val="10000"/>
                  </a:schemeClr>
                </a:solidFill>
              </a:rPr>
              <a:t>-</a:t>
            </a:r>
            <a: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</a:rPr>
              <a:t>Освајање Србије од стране Турака почиње у 14. веку када се одиграла  битка на реци Марици 1371. године.</a:t>
            </a:r>
            <a:b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sr-Cyrl-RS" sz="2400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sr-Cyrl-RS" sz="2400" b="1" dirty="0" smtClean="0">
                <a:solidFill>
                  <a:schemeClr val="tx2">
                    <a:lumMod val="75000"/>
                  </a:schemeClr>
                </a:solidFill>
                <a:effectLst/>
                <a:ea typeface="+mn-ea"/>
                <a:cs typeface="+mn-cs"/>
              </a:rPr>
              <a:t>После </a:t>
            </a:r>
            <a:r>
              <a:rPr lang="sr-Cyrl-RS" sz="2400" b="1" dirty="0">
                <a:solidFill>
                  <a:schemeClr val="tx2">
                    <a:lumMod val="75000"/>
                  </a:schemeClr>
                </a:solidFill>
                <a:effectLst/>
                <a:ea typeface="+mn-ea"/>
                <a:cs typeface="+mn-cs"/>
              </a:rPr>
              <a:t>распада царства Немањића настала је нова , посебна срспка </a:t>
            </a:r>
            <a:r>
              <a:rPr lang="sr-Cyrl-RS" sz="2400" b="1" dirty="0" smtClean="0">
                <a:solidFill>
                  <a:schemeClr val="tx2">
                    <a:lumMod val="75000"/>
                  </a:schemeClr>
                </a:solidFill>
                <a:effectLst/>
                <a:ea typeface="+mn-ea"/>
                <a:cs typeface="+mn-cs"/>
              </a:rPr>
              <a:t>држава ,Моравска држава којом влада кнез Лазар Хребељановић, а престоница Србије постаје Крушевац.</a:t>
            </a:r>
            <a: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+mn-ea"/>
                <a:cs typeface="+mn-cs"/>
              </a:rPr>
              <a:t/>
            </a:r>
            <a:b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+mn-ea"/>
                <a:cs typeface="+mn-cs"/>
              </a:rPr>
            </a:br>
            <a:r>
              <a:rPr lang="sr-Cyrl-RS" sz="2400" b="1" dirty="0" smtClean="0">
                <a:solidFill>
                  <a:schemeClr val="bg2">
                    <a:lumMod val="50000"/>
                  </a:schemeClr>
                </a:solidFill>
                <a:effectLst/>
                <a:ea typeface="+mn-ea"/>
                <a:cs typeface="+mn-cs"/>
              </a:rPr>
              <a:t>- Након Косовске битке која се одиграла 28. јуна 1389. године  Србија постаје деспотовина.</a:t>
            </a:r>
            <a: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+mn-ea"/>
                <a:cs typeface="+mn-cs"/>
              </a:rPr>
              <a:t/>
            </a:r>
            <a:b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+mn-ea"/>
                <a:cs typeface="+mn-cs"/>
              </a:rPr>
            </a:br>
            <a:r>
              <a:rPr lang="sr-Cyrl-RS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+mn-ea"/>
                <a:cs typeface="+mn-cs"/>
              </a:rPr>
              <a:t>-</a:t>
            </a:r>
            <a:r>
              <a:rPr lang="sr-Cyrl-R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ea typeface="+mn-ea"/>
                <a:cs typeface="+mn-cs"/>
              </a:rPr>
              <a:t>На власт долази Деспот Стефан Лазаревић, и престоницу из Крушевца сели по први пут у Београд.</a:t>
            </a:r>
            <a: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+mn-ea"/>
                <a:cs typeface="+mn-cs"/>
              </a:rPr>
              <a:t/>
            </a:r>
            <a:b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+mn-ea"/>
                <a:cs typeface="+mn-cs"/>
              </a:rPr>
            </a:b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effectLst/>
                <a:ea typeface="+mn-ea"/>
                <a:cs typeface="+mn-cs"/>
              </a:rPr>
              <a:t>-Њега је на власт наследио Деспот Ђурађ Бранковић.</a:t>
            </a:r>
            <a:b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effectLst/>
                <a:ea typeface="+mn-ea"/>
                <a:cs typeface="+mn-cs"/>
              </a:rPr>
            </a:b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effectLst/>
                <a:ea typeface="+mn-ea"/>
                <a:cs typeface="+mn-cs"/>
              </a:rPr>
              <a:t>Београд више није престоница већ то постаје Смедерево.</a:t>
            </a:r>
            <a:b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effectLst/>
                <a:ea typeface="+mn-ea"/>
                <a:cs typeface="+mn-cs"/>
              </a:rPr>
            </a:b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effectLst/>
                <a:ea typeface="+mn-ea"/>
                <a:cs typeface="+mn-cs"/>
              </a:rPr>
              <a:t>Тада Турци освајају целу Србију.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" y="274638"/>
            <a:ext cx="7479792" cy="56356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25282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65</TotalTime>
  <Words>356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          ОСВАЈАЊЕ СРБИЈЕ </vt:lpstr>
      <vt:lpstr>Последњи владар из династије Немањића Урош,није успео да сачува власт, великаши су распарчали његово царство и тако је нестало Душаново царство.</vt:lpstr>
      <vt:lpstr> Моравска Србија</vt:lpstr>
      <vt:lpstr>Кнез Лазар </vt:lpstr>
      <vt:lpstr>          Кнез Лазар ктитор Подигао је велики број цркава од којих су најпознатије Раваница                  Лазарица </vt:lpstr>
      <vt:lpstr>За време његове владавине Турци су освојили велики део Балканског полуострва, све бивше српске земље, па су кренули и ка држави кнеза Лазара.  </vt:lpstr>
      <vt:lpstr>Србија постаје деспотовина</vt:lpstr>
      <vt:lpstr>Границе деспотовине     Један од најзначајнихих споменика који је саградио деспот Стефан је манастир Манасија. Поред монаха у манастиру су живели многи учени људи који су писали , преводили и преписивали књиге .</vt:lpstr>
      <vt:lpstr>      Деспот Ђурађ Бранковић        сестрић Деспота Стефана Лазаревића</vt:lpstr>
      <vt:lpstr>                                      Упамти ! -Освајање Србије од стране Турака почиње у 14. веку када се одиграла  битка на реци Марици 1371. године. -После распада царства Немањића настала је нова , посебна срспка држава ,Моравска држава којом влада кнез Лазар Хребељановић, а престоница Србије постаје Крушевац. - Након Косовске битке која се одиграла 28. јуна 1389. године  Србија постаје деспотовина. -На власт долази Деспот Стефан Лазаревић, и престоницу из Крушевца сели по први пут у Београд. -Њега је на власт наследио Деспот Ђурађ Бранковић. Београд више није престоница већ то постаје Смедерево. Тада Турци освајају целу Србију.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ОСВАЈАЊЕ СРБИЈЕ</dc:title>
  <dc:creator>Zlatko</dc:creator>
  <cp:lastModifiedBy>Zlatko</cp:lastModifiedBy>
  <cp:revision>12</cp:revision>
  <dcterms:created xsi:type="dcterms:W3CDTF">2014-05-04T20:17:33Z</dcterms:created>
  <dcterms:modified xsi:type="dcterms:W3CDTF">2014-05-04T21:22:40Z</dcterms:modified>
</cp:coreProperties>
</file>