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9" r:id="rId4"/>
    <p:sldId id="260" r:id="rId5"/>
    <p:sldId id="262" r:id="rId6"/>
    <p:sldId id="263" r:id="rId7"/>
    <p:sldId id="26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72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E9424AB-9CA4-4084-B299-65E7D731C4C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424AB-9CA4-4084-B299-65E7D731C4C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E9424AB-9CA4-4084-B299-65E7D731C4C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C5F690-371F-40D7-96BC-FA37A5FF881A}" type="datetimeFigureOut">
              <a:rPr lang="en-US" smtClean="0"/>
              <a:pPr/>
              <a:t>10/11/2013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424AB-9CA4-4084-B299-65E7D731C4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3C5F690-371F-40D7-96BC-FA37A5FF881A}" type="datetimeFigureOut">
              <a:rPr lang="en-US" smtClean="0"/>
              <a:pPr/>
              <a:t>10/11/2013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E9424AB-9CA4-4084-B299-65E7D731C4C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BA" dirty="0" smtClean="0"/>
              <a:t>Postanak i razvoj Bosanske države</a:t>
            </a:r>
            <a:endParaRPr lang="en-US" dirty="0"/>
          </a:p>
        </p:txBody>
      </p:sp>
      <p:sp>
        <p:nvSpPr>
          <p:cNvPr id="3" name="Subtitle 2"/>
          <p:cNvSpPr>
            <a:spLocks noGrp="1"/>
          </p:cNvSpPr>
          <p:nvPr>
            <p:ph type="subTitle" idx="1"/>
          </p:nvPr>
        </p:nvSpPr>
        <p:spPr/>
        <p:txBody>
          <a:bodyPr>
            <a:normAutofit/>
          </a:bodyPr>
          <a:lstStyle/>
          <a:p>
            <a:r>
              <a:rPr lang="sr-Latn-BA" dirty="0" smtClean="0"/>
              <a:t>-obrada-</a:t>
            </a:r>
          </a:p>
          <a:p>
            <a:r>
              <a:rPr lang="sr-Latn-BA" dirty="0" smtClean="0"/>
              <a:t>Dragica Spasojević</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smtClean="0"/>
              <a:t>Postanak Bosanske države</a:t>
            </a:r>
            <a:endParaRPr lang="en-US" dirty="0"/>
          </a:p>
        </p:txBody>
      </p:sp>
      <p:sp>
        <p:nvSpPr>
          <p:cNvPr id="4" name="Text Placeholder 3"/>
          <p:cNvSpPr>
            <a:spLocks noGrp="1"/>
          </p:cNvSpPr>
          <p:nvPr>
            <p:ph type="body" idx="2"/>
          </p:nvPr>
        </p:nvSpPr>
        <p:spPr/>
        <p:txBody>
          <a:bodyPr>
            <a:noAutofit/>
          </a:bodyPr>
          <a:lstStyle/>
          <a:p>
            <a:r>
              <a:rPr lang="sr-Latn-BA" sz="1800" dirty="0" smtClean="0"/>
              <a:t>Kao država, Bosna je osnovana kasno, poslije nastanka okolnih južnoslovenskih država. Prije nego što se  formirala Bosanska država, taj  prostor, zvani Bosna, zahvatao je jedino gornji tok rijeke Bosne. Plemena naseljena  na prostorima Bosne prvobitno su  živjela u župama i imala svoje starješine-župane (banove-hrv). Jake susjedne države  su im nametale svoju vlast. Bosna je bila sastavni dio Raške (Srbije), Duklje, Ugarske i Vizantije.</a:t>
            </a:r>
            <a:endParaRPr lang="en-US" sz="1800" dirty="0"/>
          </a:p>
        </p:txBody>
      </p:sp>
      <p:pic>
        <p:nvPicPr>
          <p:cNvPr id="5" name="Content Placeholder 4" descr="647px-Kraljevina_Duklja_za_vreme_Bodina.png"/>
          <p:cNvPicPr>
            <a:picLocks noGrp="1" noChangeAspect="1"/>
          </p:cNvPicPr>
          <p:nvPr>
            <p:ph sz="half" idx="1"/>
          </p:nvPr>
        </p:nvPicPr>
        <p:blipFill>
          <a:blip r:embed="rId2"/>
          <a:stretch>
            <a:fillRect/>
          </a:stretch>
        </p:blipFill>
        <p:spPr>
          <a:xfrm>
            <a:off x="3665855" y="1676400"/>
            <a:ext cx="4930140" cy="4572000"/>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810000"/>
            <a:ext cx="5486400" cy="381000"/>
          </a:xfrm>
        </p:spPr>
        <p:txBody>
          <a:bodyPr>
            <a:normAutofit fontScale="90000"/>
          </a:bodyPr>
          <a:lstStyle/>
          <a:p>
            <a:r>
              <a:rPr lang="sr-Latn-BA" dirty="0" smtClean="0"/>
              <a:t>Postanak Bosne-ban Kulin</a:t>
            </a:r>
            <a:endParaRPr lang="en-US" dirty="0"/>
          </a:p>
        </p:txBody>
      </p:sp>
      <p:sp>
        <p:nvSpPr>
          <p:cNvPr id="4" name="Text Placeholder 3"/>
          <p:cNvSpPr>
            <a:spLocks noGrp="1"/>
          </p:cNvSpPr>
          <p:nvPr>
            <p:ph type="body" sz="half" idx="2"/>
          </p:nvPr>
        </p:nvSpPr>
        <p:spPr>
          <a:xfrm>
            <a:off x="1828800" y="5562600"/>
            <a:ext cx="6324600" cy="914400"/>
          </a:xfrm>
        </p:spPr>
        <p:txBody>
          <a:bodyPr/>
          <a:lstStyle/>
          <a:p>
            <a:r>
              <a:rPr lang="sr-Latn-BA" sz="1600" dirty="0" smtClean="0"/>
              <a:t>U dolini rijeke Bosne, u Sarajevskom polju, Kulin ban je u XII vijeku stvorio državu Bosnu. Njegova vladavina je protekla pod uticajem Vizantije, a kasnije Ugarske.</a:t>
            </a:r>
          </a:p>
          <a:p>
            <a:endParaRPr lang="en-US" dirty="0"/>
          </a:p>
        </p:txBody>
      </p:sp>
      <p:sp>
        <p:nvSpPr>
          <p:cNvPr id="3" name="Picture Placeholder 2"/>
          <p:cNvSpPr>
            <a:spLocks noGrp="1"/>
          </p:cNvSpPr>
          <p:nvPr>
            <p:ph type="pic" idx="1"/>
          </p:nvPr>
        </p:nvSpPr>
        <p:spPr>
          <a:xfrm>
            <a:off x="1792288" y="612775"/>
            <a:ext cx="5486400" cy="2968625"/>
          </a:xfrm>
        </p:spPr>
      </p:sp>
      <p:pic>
        <p:nvPicPr>
          <p:cNvPr id="1026" name="Picture 2"/>
          <p:cNvPicPr>
            <a:picLocks noChangeAspect="1" noChangeArrowheads="1"/>
          </p:cNvPicPr>
          <p:nvPr/>
        </p:nvPicPr>
        <p:blipFill>
          <a:blip r:embed="rId2"/>
          <a:srcRect/>
          <a:stretch>
            <a:fillRect/>
          </a:stretch>
        </p:blipFill>
        <p:spPr bwMode="auto">
          <a:xfrm>
            <a:off x="1676400" y="457200"/>
            <a:ext cx="6496050" cy="494347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84150"/>
          </a:xfrm>
        </p:spPr>
        <p:txBody>
          <a:bodyPr>
            <a:normAutofit fontScale="90000"/>
          </a:bodyPr>
          <a:lstStyle/>
          <a:p>
            <a:r>
              <a:rPr lang="sr-Latn-BA" dirty="0" smtClean="0"/>
              <a:t>Kulin ban</a:t>
            </a:r>
            <a:endParaRPr lang="en-US" dirty="0"/>
          </a:p>
        </p:txBody>
      </p:sp>
      <p:sp>
        <p:nvSpPr>
          <p:cNvPr id="4" name="Text Placeholder 3"/>
          <p:cNvSpPr>
            <a:spLocks noGrp="1"/>
          </p:cNvSpPr>
          <p:nvPr>
            <p:ph type="body" idx="2"/>
          </p:nvPr>
        </p:nvSpPr>
        <p:spPr>
          <a:xfrm>
            <a:off x="457200" y="457200"/>
            <a:ext cx="3008313" cy="5867400"/>
          </a:xfrm>
        </p:spPr>
        <p:txBody>
          <a:bodyPr>
            <a:normAutofit fontScale="70000" lnSpcReduction="20000"/>
          </a:bodyPr>
          <a:lstStyle/>
          <a:p>
            <a:endParaRPr lang="sr-Latn-BA" sz="2300" dirty="0" smtClean="0"/>
          </a:p>
          <a:p>
            <a:r>
              <a:rPr lang="sr-Latn-BA" sz="2300" dirty="0" smtClean="0"/>
              <a:t>Kulin ban je bio veoma sposoban vladar. Za dvadest i četiri godine svoje vladavine, državu je osamostalio i i njenu teritoriju širio prema Drini, Savi i Vrbasu. Sjedište bana je bilo u Vranduku (kod Zenice). U doba Kulina bana došlo je do razvoja poljoprivrede, zanatstva, rudarstva i trgovine. Iz vremena vladavine Kulina bana ostala je u lijepom sjećanju izreka ‚‚ za Kulina bana i dobrijeh dana.”</a:t>
            </a:r>
          </a:p>
          <a:p>
            <a:endParaRPr lang="sr-Latn-BA" i="1" dirty="0" smtClean="0"/>
          </a:p>
          <a:p>
            <a:endParaRPr lang="sr-Latn-BA" i="1" dirty="0" smtClean="0"/>
          </a:p>
          <a:p>
            <a:r>
              <a:rPr lang="en-US" sz="1800" i="1" dirty="0" smtClean="0"/>
              <a:t>U </a:t>
            </a:r>
            <a:r>
              <a:rPr lang="en-US" sz="1800" i="1" dirty="0" err="1" smtClean="0"/>
              <a:t>ime</a:t>
            </a:r>
            <a:r>
              <a:rPr lang="en-US" sz="1800" i="1" dirty="0" smtClean="0"/>
              <a:t> </a:t>
            </a:r>
            <a:r>
              <a:rPr lang="en-US" sz="1800" i="1" dirty="0" err="1" smtClean="0"/>
              <a:t>oca</a:t>
            </a:r>
            <a:r>
              <a:rPr lang="en-US" sz="1800" i="1" dirty="0" smtClean="0"/>
              <a:t> </a:t>
            </a:r>
            <a:r>
              <a:rPr lang="en-US" sz="1800" i="1" dirty="0" err="1" smtClean="0"/>
              <a:t>i</a:t>
            </a:r>
            <a:r>
              <a:rPr lang="en-US" sz="1800" i="1" dirty="0" smtClean="0"/>
              <a:t> </a:t>
            </a:r>
            <a:r>
              <a:rPr lang="en-US" sz="1800" i="1" dirty="0" err="1" smtClean="0"/>
              <a:t>sina</a:t>
            </a:r>
            <a:r>
              <a:rPr lang="en-US" sz="1800" i="1" dirty="0" smtClean="0"/>
              <a:t> </a:t>
            </a:r>
            <a:r>
              <a:rPr lang="en-US" sz="1800" i="1" dirty="0" err="1" smtClean="0"/>
              <a:t>i</a:t>
            </a:r>
            <a:r>
              <a:rPr lang="en-US" sz="1800" i="1" dirty="0" smtClean="0"/>
              <a:t> </a:t>
            </a:r>
            <a:r>
              <a:rPr lang="en-US" sz="1800" i="1" dirty="0" err="1" smtClean="0"/>
              <a:t>svetog</a:t>
            </a:r>
            <a:r>
              <a:rPr lang="en-US" sz="1800" i="1" dirty="0" smtClean="0"/>
              <a:t> </a:t>
            </a:r>
            <a:r>
              <a:rPr lang="en-US" sz="1800" i="1" dirty="0" err="1" smtClean="0"/>
              <a:t>duha</a:t>
            </a:r>
            <a:r>
              <a:rPr lang="en-US" sz="1800" i="1" dirty="0" smtClean="0"/>
              <a:t>. </a:t>
            </a:r>
            <a:r>
              <a:rPr lang="en-US" sz="1800" i="1" dirty="0" err="1" smtClean="0"/>
              <a:t>Ja</a:t>
            </a:r>
            <a:r>
              <a:rPr lang="en-US" sz="1800" i="1" dirty="0" smtClean="0"/>
              <a:t>, ban </a:t>
            </a:r>
            <a:r>
              <a:rPr lang="en-US" sz="1800" i="1" dirty="0" err="1" smtClean="0"/>
              <a:t>bosanski</a:t>
            </a:r>
            <a:r>
              <a:rPr lang="en-US" sz="1800" i="1" dirty="0" smtClean="0"/>
              <a:t> </a:t>
            </a:r>
            <a:r>
              <a:rPr lang="en-US" sz="1800" i="1" dirty="0" err="1" smtClean="0"/>
              <a:t>Kulin</a:t>
            </a:r>
            <a:r>
              <a:rPr lang="en-US" sz="1800" i="1" dirty="0" smtClean="0"/>
              <a:t>, </a:t>
            </a:r>
            <a:r>
              <a:rPr lang="en-US" sz="1800" i="1" dirty="0" err="1" smtClean="0"/>
              <a:t>obećavam</a:t>
            </a:r>
            <a:r>
              <a:rPr lang="en-US" sz="1800" i="1" dirty="0" smtClean="0"/>
              <a:t> </a:t>
            </a:r>
            <a:r>
              <a:rPr lang="en-US" sz="1800" i="1" dirty="0" err="1" smtClean="0"/>
              <a:t>Tebi</a:t>
            </a:r>
            <a:r>
              <a:rPr lang="en-US" sz="1800" i="1" dirty="0" smtClean="0"/>
              <a:t> </a:t>
            </a:r>
            <a:r>
              <a:rPr lang="en-US" sz="1800" i="1" dirty="0" err="1" smtClean="0"/>
              <a:t>kneže</a:t>
            </a:r>
            <a:r>
              <a:rPr lang="en-US" sz="1800" i="1" dirty="0" smtClean="0"/>
              <a:t> </a:t>
            </a:r>
            <a:r>
              <a:rPr lang="en-US" sz="1800" i="1" dirty="0" err="1" smtClean="0"/>
              <a:t>Krvašu</a:t>
            </a:r>
            <a:r>
              <a:rPr lang="en-US" sz="1800" i="1" dirty="0" smtClean="0"/>
              <a:t> </a:t>
            </a:r>
            <a:r>
              <a:rPr lang="en-US" sz="1800" i="1" dirty="0" err="1" smtClean="0"/>
              <a:t>i</a:t>
            </a:r>
            <a:r>
              <a:rPr lang="en-US" sz="1800" i="1" dirty="0" smtClean="0"/>
              <a:t> </a:t>
            </a:r>
            <a:r>
              <a:rPr lang="en-US" sz="1800" i="1" dirty="0" err="1" smtClean="0"/>
              <a:t>svim</a:t>
            </a:r>
            <a:r>
              <a:rPr lang="en-US" sz="1800" i="1" dirty="0" smtClean="0"/>
              <a:t> </a:t>
            </a:r>
            <a:r>
              <a:rPr lang="en-US" sz="1800" i="1" dirty="0" err="1" smtClean="0"/>
              <a:t>građanima</a:t>
            </a:r>
            <a:r>
              <a:rPr lang="en-US" sz="1800" i="1" dirty="0" smtClean="0"/>
              <a:t> </a:t>
            </a:r>
            <a:r>
              <a:rPr lang="en-US" sz="1800" i="1" dirty="0" err="1" smtClean="0"/>
              <a:t>Dubrovčanima</a:t>
            </a:r>
            <a:r>
              <a:rPr lang="en-US" sz="1800" i="1" dirty="0" smtClean="0"/>
              <a:t> </a:t>
            </a:r>
            <a:r>
              <a:rPr lang="en-US" sz="1800" i="1" dirty="0" err="1" smtClean="0"/>
              <a:t>pravim</a:t>
            </a:r>
            <a:r>
              <a:rPr lang="en-US" sz="1800" i="1" dirty="0" smtClean="0"/>
              <a:t> </a:t>
            </a:r>
            <a:r>
              <a:rPr lang="en-US" sz="1800" i="1" dirty="0" err="1" smtClean="0"/>
              <a:t>Vam</a:t>
            </a:r>
            <a:r>
              <a:rPr lang="en-US" sz="1800" i="1" dirty="0" smtClean="0"/>
              <a:t> </a:t>
            </a:r>
            <a:r>
              <a:rPr lang="en-US" sz="1800" i="1" dirty="0" err="1" smtClean="0"/>
              <a:t>prijateljem</a:t>
            </a:r>
            <a:r>
              <a:rPr lang="en-US" sz="1800" i="1" dirty="0" smtClean="0"/>
              <a:t> </a:t>
            </a:r>
            <a:r>
              <a:rPr lang="en-US" sz="1800" i="1" dirty="0" err="1" smtClean="0"/>
              <a:t>biti</a:t>
            </a:r>
            <a:r>
              <a:rPr lang="en-US" sz="1800" i="1" dirty="0" smtClean="0"/>
              <a:t> </a:t>
            </a:r>
            <a:r>
              <a:rPr lang="en-US" sz="1800" i="1" dirty="0" err="1" smtClean="0"/>
              <a:t>od</a:t>
            </a:r>
            <a:r>
              <a:rPr lang="en-US" sz="1800" i="1" dirty="0" smtClean="0"/>
              <a:t> </a:t>
            </a:r>
            <a:r>
              <a:rPr lang="en-US" sz="1800" i="1" dirty="0" err="1" smtClean="0"/>
              <a:t>sada</a:t>
            </a:r>
            <a:r>
              <a:rPr lang="en-US" sz="1800" i="1" dirty="0" smtClean="0"/>
              <a:t> </a:t>
            </a:r>
            <a:r>
              <a:rPr lang="en-US" sz="1800" i="1" dirty="0" err="1" smtClean="0"/>
              <a:t>i</a:t>
            </a:r>
            <a:r>
              <a:rPr lang="en-US" sz="1800" i="1" dirty="0" smtClean="0"/>
              <a:t> </a:t>
            </a:r>
            <a:r>
              <a:rPr lang="en-US" sz="1800" i="1" dirty="0" err="1" smtClean="0"/>
              <a:t>dovijeka</a:t>
            </a:r>
            <a:r>
              <a:rPr lang="en-US" sz="1800" i="1" dirty="0" smtClean="0"/>
              <a:t>. I </a:t>
            </a:r>
            <a:r>
              <a:rPr lang="en-US" sz="1800" i="1" dirty="0" err="1" smtClean="0"/>
              <a:t>pravicu</a:t>
            </a:r>
            <a:r>
              <a:rPr lang="en-US" sz="1800" i="1" dirty="0" smtClean="0"/>
              <a:t> </a:t>
            </a:r>
            <a:r>
              <a:rPr lang="en-US" sz="1800" i="1" dirty="0" err="1" smtClean="0"/>
              <a:t>držati</a:t>
            </a:r>
            <a:r>
              <a:rPr lang="en-US" sz="1800" i="1" dirty="0" smtClean="0"/>
              <a:t> </a:t>
            </a:r>
            <a:r>
              <a:rPr lang="en-US" sz="1800" i="1" dirty="0" err="1" smtClean="0"/>
              <a:t>sa</a:t>
            </a:r>
            <a:r>
              <a:rPr lang="en-US" sz="1800" i="1" dirty="0" smtClean="0"/>
              <a:t> </a:t>
            </a:r>
            <a:r>
              <a:rPr lang="en-US" sz="1800" i="1" dirty="0" err="1" smtClean="0"/>
              <a:t>Vama</a:t>
            </a:r>
            <a:r>
              <a:rPr lang="en-US" sz="1800" i="1" dirty="0" smtClean="0"/>
              <a:t> </a:t>
            </a:r>
            <a:r>
              <a:rPr lang="en-US" sz="1800" i="1" dirty="0" err="1" smtClean="0"/>
              <a:t>i</a:t>
            </a:r>
            <a:r>
              <a:rPr lang="en-US" sz="1800" i="1" dirty="0" smtClean="0"/>
              <a:t> </a:t>
            </a:r>
            <a:r>
              <a:rPr lang="en-US" sz="1800" i="1" dirty="0" err="1" smtClean="0"/>
              <a:t>pravo</a:t>
            </a:r>
            <a:r>
              <a:rPr lang="en-US" sz="1800" i="1" dirty="0" smtClean="0"/>
              <a:t> </a:t>
            </a:r>
            <a:r>
              <a:rPr lang="en-US" sz="1800" i="1" dirty="0" err="1" smtClean="0"/>
              <a:t>povjerenje</a:t>
            </a:r>
            <a:r>
              <a:rPr lang="en-US" sz="1800" i="1" dirty="0" smtClean="0"/>
              <a:t>, </a:t>
            </a:r>
            <a:r>
              <a:rPr lang="en-US" sz="1800" i="1" dirty="0" err="1" smtClean="0"/>
              <a:t>dokle</a:t>
            </a:r>
            <a:r>
              <a:rPr lang="en-US" sz="1800" i="1" dirty="0" smtClean="0"/>
              <a:t> </a:t>
            </a:r>
            <a:r>
              <a:rPr lang="en-US" sz="1800" i="1" dirty="0" err="1" smtClean="0"/>
              <a:t>budem</a:t>
            </a:r>
            <a:r>
              <a:rPr lang="en-US" sz="1800" i="1" dirty="0" smtClean="0"/>
              <a:t> </a:t>
            </a:r>
            <a:r>
              <a:rPr lang="en-US" sz="1800" i="1" dirty="0" err="1" smtClean="0"/>
              <a:t>živ</a:t>
            </a:r>
            <a:r>
              <a:rPr lang="en-US" sz="1800" i="1" dirty="0" smtClean="0"/>
              <a:t>.</a:t>
            </a:r>
            <a:endParaRPr lang="en-US" sz="1800" dirty="0" smtClean="0"/>
          </a:p>
          <a:p>
            <a:r>
              <a:rPr lang="en-US" sz="1800" i="1" dirty="0" err="1" smtClean="0"/>
              <a:t>Svi</a:t>
            </a:r>
            <a:r>
              <a:rPr lang="en-US" sz="1800" i="1" dirty="0" smtClean="0"/>
              <a:t> </a:t>
            </a:r>
            <a:r>
              <a:rPr lang="en-US" sz="1800" i="1" dirty="0" err="1" smtClean="0"/>
              <a:t>Dubrovčani</a:t>
            </a:r>
            <a:r>
              <a:rPr lang="en-US" sz="1800" i="1" dirty="0" smtClean="0"/>
              <a:t> </a:t>
            </a:r>
            <a:r>
              <a:rPr lang="en-US" sz="1800" i="1" dirty="0" err="1" smtClean="0"/>
              <a:t>koji</a:t>
            </a:r>
            <a:r>
              <a:rPr lang="en-US" sz="1800" i="1" dirty="0" smtClean="0"/>
              <a:t> </a:t>
            </a:r>
            <a:r>
              <a:rPr lang="en-US" sz="1800" i="1" dirty="0" err="1" smtClean="0"/>
              <a:t>hode</a:t>
            </a:r>
            <a:r>
              <a:rPr lang="en-US" sz="1800" i="1" dirty="0" smtClean="0"/>
              <a:t> </a:t>
            </a:r>
            <a:r>
              <a:rPr lang="en-US" sz="1800" i="1" dirty="0" err="1" smtClean="0"/>
              <a:t>kuda</a:t>
            </a:r>
            <a:r>
              <a:rPr lang="en-US" sz="1800" i="1" dirty="0" smtClean="0"/>
              <a:t> </a:t>
            </a:r>
            <a:r>
              <a:rPr lang="en-US" sz="1800" i="1" dirty="0" err="1" smtClean="0"/>
              <a:t>ja</a:t>
            </a:r>
            <a:r>
              <a:rPr lang="en-US" sz="1800" i="1" dirty="0" smtClean="0"/>
              <a:t> </a:t>
            </a:r>
            <a:r>
              <a:rPr lang="en-US" sz="1800" i="1" dirty="0" err="1" smtClean="0"/>
              <a:t>vladam</a:t>
            </a:r>
            <a:r>
              <a:rPr lang="en-US" sz="1800" i="1" dirty="0" smtClean="0"/>
              <a:t>, </a:t>
            </a:r>
            <a:r>
              <a:rPr lang="en-US" sz="1800" i="1" dirty="0" err="1" smtClean="0"/>
              <a:t>trgujući</a:t>
            </a:r>
            <a:r>
              <a:rPr lang="en-US" sz="1800" i="1" dirty="0" smtClean="0"/>
              <a:t>, </a:t>
            </a:r>
            <a:r>
              <a:rPr lang="en-US" sz="1800" i="1" dirty="0" err="1" smtClean="0"/>
              <a:t>gdje</a:t>
            </a:r>
            <a:r>
              <a:rPr lang="en-US" sz="1800" i="1" dirty="0" smtClean="0"/>
              <a:t> god se </a:t>
            </a:r>
            <a:r>
              <a:rPr lang="en-US" sz="1800" i="1" dirty="0" err="1" smtClean="0"/>
              <a:t>žele</a:t>
            </a:r>
            <a:r>
              <a:rPr lang="en-US" sz="1800" i="1" dirty="0" smtClean="0"/>
              <a:t> </a:t>
            </a:r>
            <a:r>
              <a:rPr lang="en-US" sz="1800" i="1" dirty="0" err="1" smtClean="0"/>
              <a:t>kretati</a:t>
            </a:r>
            <a:r>
              <a:rPr lang="en-US" sz="1800" i="1" dirty="0" smtClean="0"/>
              <a:t>, </a:t>
            </a:r>
            <a:r>
              <a:rPr lang="en-US" sz="1800" i="1" dirty="0" err="1" smtClean="0"/>
              <a:t>gdje</a:t>
            </a:r>
            <a:r>
              <a:rPr lang="en-US" sz="1800" i="1" dirty="0" smtClean="0"/>
              <a:t> god </a:t>
            </a:r>
            <a:r>
              <a:rPr lang="en-US" sz="1800" i="1" dirty="0" err="1" smtClean="0"/>
              <a:t>koji</a:t>
            </a:r>
            <a:r>
              <a:rPr lang="en-US" sz="1800" i="1" dirty="0" smtClean="0"/>
              <a:t> </a:t>
            </a:r>
            <a:r>
              <a:rPr lang="en-US" sz="1800" i="1" dirty="0" err="1" smtClean="0"/>
              <a:t>hoće</a:t>
            </a:r>
            <a:r>
              <a:rPr lang="en-US" sz="1800" i="1" dirty="0" smtClean="0"/>
              <a:t>, s </a:t>
            </a:r>
            <a:r>
              <a:rPr lang="en-US" sz="1800" i="1" dirty="0" err="1" smtClean="0"/>
              <a:t>pravim</a:t>
            </a:r>
            <a:r>
              <a:rPr lang="en-US" sz="1800" i="1" dirty="0" smtClean="0"/>
              <a:t> </a:t>
            </a:r>
            <a:r>
              <a:rPr lang="en-US" sz="1800" i="1" dirty="0" err="1" smtClean="0"/>
              <a:t>povjerenjem</a:t>
            </a:r>
            <a:r>
              <a:rPr lang="en-US" sz="1800" i="1" dirty="0" smtClean="0"/>
              <a:t> </a:t>
            </a:r>
            <a:r>
              <a:rPr lang="en-US" sz="1800" i="1" dirty="0" err="1" smtClean="0"/>
              <a:t>i</a:t>
            </a:r>
            <a:r>
              <a:rPr lang="en-US" sz="1800" i="1" dirty="0" smtClean="0"/>
              <a:t> </a:t>
            </a:r>
            <a:r>
              <a:rPr lang="en-US" sz="1800" i="1" dirty="0" err="1" smtClean="0"/>
              <a:t>pravim</a:t>
            </a:r>
            <a:r>
              <a:rPr lang="en-US" sz="1800" i="1" dirty="0" smtClean="0"/>
              <a:t> </a:t>
            </a:r>
            <a:r>
              <a:rPr lang="en-US" sz="1800" i="1" dirty="0" err="1" smtClean="0"/>
              <a:t>srcem</a:t>
            </a:r>
            <a:r>
              <a:rPr lang="en-US" sz="1800" i="1" dirty="0" smtClean="0"/>
              <a:t>, </a:t>
            </a:r>
            <a:r>
              <a:rPr lang="en-US" sz="1800" i="1" dirty="0" err="1" smtClean="0"/>
              <a:t>bez</a:t>
            </a:r>
            <a:r>
              <a:rPr lang="en-US" sz="1800" i="1" dirty="0" smtClean="0"/>
              <a:t> </a:t>
            </a:r>
            <a:r>
              <a:rPr lang="en-US" sz="1800" i="1" dirty="0" err="1" smtClean="0"/>
              <a:t>ikakve</a:t>
            </a:r>
            <a:r>
              <a:rPr lang="en-US" sz="1800" i="1" dirty="0" smtClean="0"/>
              <a:t> </a:t>
            </a:r>
            <a:r>
              <a:rPr lang="en-US" sz="1800" i="1" dirty="0" err="1" smtClean="0"/>
              <a:t>zlobe</a:t>
            </a:r>
            <a:r>
              <a:rPr lang="en-US" sz="1800" i="1" dirty="0" smtClean="0"/>
              <a:t>, a </a:t>
            </a:r>
            <a:r>
              <a:rPr lang="en-US" sz="1800" i="1" dirty="0" err="1" smtClean="0"/>
              <a:t>šta</a:t>
            </a:r>
            <a:r>
              <a:rPr lang="en-US" sz="1800" i="1" dirty="0" smtClean="0"/>
              <a:t> mi </a:t>
            </a:r>
            <a:r>
              <a:rPr lang="en-US" sz="1800" i="1" dirty="0" err="1" smtClean="0"/>
              <a:t>ko</a:t>
            </a:r>
            <a:r>
              <a:rPr lang="en-US" sz="1800" i="1" dirty="0" smtClean="0"/>
              <a:t> </a:t>
            </a:r>
            <a:r>
              <a:rPr lang="en-US" sz="1800" i="1" dirty="0" err="1" smtClean="0"/>
              <a:t>da</a:t>
            </a:r>
            <a:r>
              <a:rPr lang="en-US" sz="1800" i="1" dirty="0" smtClean="0"/>
              <a:t> </a:t>
            </a:r>
            <a:r>
              <a:rPr lang="en-US" sz="1800" i="1" dirty="0" err="1" smtClean="0"/>
              <a:t>svojom</a:t>
            </a:r>
            <a:r>
              <a:rPr lang="en-US" sz="1800" i="1" dirty="0" smtClean="0"/>
              <a:t> </a:t>
            </a:r>
            <a:r>
              <a:rPr lang="en-US" sz="1800" i="1" dirty="0" err="1" smtClean="0"/>
              <a:t>voljom</a:t>
            </a:r>
            <a:r>
              <a:rPr lang="en-US" sz="1800" i="1" dirty="0" smtClean="0"/>
              <a:t> </a:t>
            </a:r>
            <a:r>
              <a:rPr lang="en-US" sz="1800" i="1" dirty="0" err="1" smtClean="0"/>
              <a:t>kao</a:t>
            </a:r>
            <a:r>
              <a:rPr lang="en-US" sz="1800" i="1" dirty="0" smtClean="0"/>
              <a:t> </a:t>
            </a:r>
            <a:r>
              <a:rPr lang="en-US" sz="1800" i="1" dirty="0" err="1" smtClean="0"/>
              <a:t>poklon</a:t>
            </a:r>
            <a:r>
              <a:rPr lang="en-US" sz="1800" i="1" dirty="0" smtClean="0"/>
              <a:t>. </a:t>
            </a:r>
            <a:r>
              <a:rPr lang="en-US" sz="1800" i="1" dirty="0" err="1" smtClean="0"/>
              <a:t>Neće</a:t>
            </a:r>
            <a:r>
              <a:rPr lang="en-US" sz="1800" i="1" dirty="0" smtClean="0"/>
              <a:t> </a:t>
            </a:r>
            <a:r>
              <a:rPr lang="en-US" sz="1800" i="1" dirty="0" err="1" smtClean="0"/>
              <a:t>im</a:t>
            </a:r>
            <a:r>
              <a:rPr lang="en-US" sz="1800" i="1" dirty="0" smtClean="0"/>
              <a:t> </a:t>
            </a:r>
            <a:r>
              <a:rPr lang="en-US" sz="1800" i="1" dirty="0" err="1" smtClean="0"/>
              <a:t>biti</a:t>
            </a:r>
            <a:r>
              <a:rPr lang="en-US" sz="1800" i="1" dirty="0" smtClean="0"/>
              <a:t> </a:t>
            </a:r>
            <a:r>
              <a:rPr lang="en-US" sz="1800" i="1" dirty="0" err="1" smtClean="0"/>
              <a:t>od</a:t>
            </a:r>
            <a:r>
              <a:rPr lang="en-US" sz="1800" i="1" dirty="0" smtClean="0"/>
              <a:t> </a:t>
            </a:r>
            <a:r>
              <a:rPr lang="en-US" sz="1800" i="1" dirty="0" err="1" smtClean="0"/>
              <a:t>mojih</a:t>
            </a:r>
            <a:r>
              <a:rPr lang="en-US" sz="1800" i="1" dirty="0" smtClean="0"/>
              <a:t> </a:t>
            </a:r>
            <a:r>
              <a:rPr lang="en-US" sz="1800" i="1" dirty="0" err="1" smtClean="0"/>
              <a:t>časnika</a:t>
            </a:r>
            <a:r>
              <a:rPr lang="en-US" sz="1800" i="1" dirty="0" smtClean="0"/>
              <a:t> </a:t>
            </a:r>
            <a:r>
              <a:rPr lang="en-US" sz="1800" i="1" dirty="0" err="1" smtClean="0"/>
              <a:t>sile</a:t>
            </a:r>
            <a:r>
              <a:rPr lang="en-US" sz="1800" i="1" dirty="0" smtClean="0"/>
              <a:t>, </a:t>
            </a:r>
            <a:r>
              <a:rPr lang="en-US" sz="1800" i="1" dirty="0" err="1" smtClean="0"/>
              <a:t>i</a:t>
            </a:r>
            <a:r>
              <a:rPr lang="en-US" sz="1800" i="1" dirty="0" smtClean="0"/>
              <a:t> </a:t>
            </a:r>
            <a:r>
              <a:rPr lang="en-US" sz="1800" i="1" dirty="0" err="1" smtClean="0"/>
              <a:t>dokle</a:t>
            </a:r>
            <a:r>
              <a:rPr lang="en-US" sz="1800" i="1" dirty="0" smtClean="0"/>
              <a:t> u </a:t>
            </a:r>
            <a:r>
              <a:rPr lang="en-US" sz="1800" i="1" dirty="0" err="1" smtClean="0"/>
              <a:t>mene</a:t>
            </a:r>
            <a:r>
              <a:rPr lang="en-US" sz="1800" i="1" dirty="0" smtClean="0"/>
              <a:t> </a:t>
            </a:r>
            <a:r>
              <a:rPr lang="en-US" sz="1800" i="1" dirty="0" err="1" smtClean="0"/>
              <a:t>budu</a:t>
            </a:r>
            <a:r>
              <a:rPr lang="en-US" sz="1800" i="1" dirty="0" smtClean="0"/>
              <a:t>, </a:t>
            </a:r>
            <a:r>
              <a:rPr lang="en-US" sz="1800" i="1" dirty="0" err="1" smtClean="0"/>
              <a:t>davat</a:t>
            </a:r>
            <a:r>
              <a:rPr lang="en-US" sz="1800" i="1" dirty="0" smtClean="0"/>
              <a:t> </a:t>
            </a:r>
            <a:r>
              <a:rPr lang="en-US" sz="1800" i="1" dirty="0" err="1" smtClean="0"/>
              <a:t>ću</a:t>
            </a:r>
            <a:r>
              <a:rPr lang="en-US" sz="1800" i="1" dirty="0" smtClean="0"/>
              <a:t> </a:t>
            </a:r>
            <a:r>
              <a:rPr lang="en-US" sz="1800" i="1" dirty="0" err="1" smtClean="0"/>
              <a:t>im</a:t>
            </a:r>
            <a:r>
              <a:rPr lang="en-US" sz="1800" i="1" dirty="0" smtClean="0"/>
              <a:t> </a:t>
            </a:r>
            <a:r>
              <a:rPr lang="en-US" sz="1800" i="1" dirty="0" err="1" smtClean="0"/>
              <a:t>pomoć</a:t>
            </a:r>
            <a:r>
              <a:rPr lang="en-US" sz="1800" i="1" dirty="0" smtClean="0"/>
              <a:t> </a:t>
            </a:r>
            <a:r>
              <a:rPr lang="en-US" sz="1800" i="1" dirty="0" err="1" smtClean="0"/>
              <a:t>kao</a:t>
            </a:r>
            <a:r>
              <a:rPr lang="en-US" sz="1800" i="1" dirty="0" smtClean="0"/>
              <a:t> </a:t>
            </a:r>
            <a:r>
              <a:rPr lang="en-US" sz="1800" i="1" dirty="0" err="1" smtClean="0"/>
              <a:t>i</a:t>
            </a:r>
            <a:r>
              <a:rPr lang="en-US" sz="1800" i="1" dirty="0" smtClean="0"/>
              <a:t> </a:t>
            </a:r>
            <a:r>
              <a:rPr lang="en-US" sz="1800" i="1" dirty="0" err="1" smtClean="0"/>
              <a:t>sebi</a:t>
            </a:r>
            <a:r>
              <a:rPr lang="en-US" sz="1800" i="1" dirty="0" smtClean="0"/>
              <a:t>, </a:t>
            </a:r>
            <a:r>
              <a:rPr lang="en-US" sz="1800" i="1" dirty="0" err="1" smtClean="0"/>
              <a:t>koliko</a:t>
            </a:r>
            <a:r>
              <a:rPr lang="en-US" sz="1800" i="1" dirty="0" smtClean="0"/>
              <a:t> se </a:t>
            </a:r>
            <a:r>
              <a:rPr lang="en-US" sz="1800" i="1" dirty="0" err="1" smtClean="0"/>
              <a:t>može</a:t>
            </a:r>
            <a:r>
              <a:rPr lang="en-US" sz="1800" i="1" dirty="0" smtClean="0"/>
              <a:t>, </a:t>
            </a:r>
            <a:r>
              <a:rPr lang="en-US" sz="1800" i="1" dirty="0" err="1" smtClean="0"/>
              <a:t>bez</a:t>
            </a:r>
            <a:r>
              <a:rPr lang="en-US" sz="1800" i="1" dirty="0" smtClean="0"/>
              <a:t> </a:t>
            </a:r>
            <a:r>
              <a:rPr lang="en-US" sz="1800" i="1" dirty="0" err="1" smtClean="0"/>
              <a:t>ikakve</a:t>
            </a:r>
            <a:r>
              <a:rPr lang="en-US" sz="1800" i="1" dirty="0" smtClean="0"/>
              <a:t> </a:t>
            </a:r>
            <a:r>
              <a:rPr lang="en-US" sz="1800" i="1" dirty="0" err="1" smtClean="0"/>
              <a:t>zle</a:t>
            </a:r>
            <a:r>
              <a:rPr lang="en-US" sz="1800" i="1" dirty="0" smtClean="0"/>
              <a:t> </a:t>
            </a:r>
            <a:r>
              <a:rPr lang="en-US" sz="1800" i="1" dirty="0" err="1" smtClean="0"/>
              <a:t>primisli</a:t>
            </a:r>
            <a:r>
              <a:rPr lang="en-US" sz="1800" i="1" dirty="0" smtClean="0"/>
              <a:t>.</a:t>
            </a:r>
            <a:endParaRPr lang="en-US" sz="1800" dirty="0" smtClean="0"/>
          </a:p>
          <a:p>
            <a:r>
              <a:rPr lang="en-US" sz="1800" i="1" dirty="0" err="1" smtClean="0"/>
              <a:t>Neka</a:t>
            </a:r>
            <a:r>
              <a:rPr lang="en-US" sz="1800" i="1" dirty="0" smtClean="0"/>
              <a:t> mi Bog </a:t>
            </a:r>
            <a:r>
              <a:rPr lang="en-US" sz="1800" i="1" dirty="0" err="1" smtClean="0"/>
              <a:t>pomogne</a:t>
            </a:r>
            <a:r>
              <a:rPr lang="en-US" sz="1800" i="1" dirty="0" smtClean="0"/>
              <a:t> </a:t>
            </a:r>
            <a:r>
              <a:rPr lang="en-US" sz="1800" i="1" dirty="0" err="1" smtClean="0"/>
              <a:t>i</a:t>
            </a:r>
            <a:r>
              <a:rPr lang="en-US" sz="1800" i="1" dirty="0" smtClean="0"/>
              <a:t> </a:t>
            </a:r>
            <a:r>
              <a:rPr lang="en-US" sz="1800" i="1" dirty="0" err="1" smtClean="0"/>
              <a:t>svo</a:t>
            </a:r>
            <a:r>
              <a:rPr lang="en-US" sz="1800" i="1" dirty="0" smtClean="0"/>
              <a:t> </a:t>
            </a:r>
            <a:r>
              <a:rPr lang="en-US" sz="1800" i="1" dirty="0" err="1" smtClean="0"/>
              <a:t>Sveto</a:t>
            </a:r>
            <a:r>
              <a:rPr lang="en-US" sz="1800" i="1" dirty="0" smtClean="0"/>
              <a:t> </a:t>
            </a:r>
            <a:r>
              <a:rPr lang="en-US" sz="1800" i="1" dirty="0" err="1" smtClean="0"/>
              <a:t>Evanđelje</a:t>
            </a:r>
            <a:r>
              <a:rPr lang="en-US" sz="1800" i="1" dirty="0" smtClean="0"/>
              <a:t>.</a:t>
            </a:r>
            <a:endParaRPr lang="en-US" sz="1800" dirty="0" smtClean="0"/>
          </a:p>
          <a:p>
            <a:endParaRPr lang="sr-Latn-BA" sz="1800" dirty="0" smtClean="0"/>
          </a:p>
          <a:p>
            <a:endParaRPr lang="sr-Latn-BA" sz="1800" dirty="0" smtClean="0"/>
          </a:p>
          <a:p>
            <a:endParaRPr lang="en-US" sz="1800" dirty="0"/>
          </a:p>
        </p:txBody>
      </p:sp>
      <p:pic>
        <p:nvPicPr>
          <p:cNvPr id="4098" name="Picture 2"/>
          <p:cNvPicPr>
            <a:picLocks noGrp="1" noChangeAspect="1" noChangeArrowheads="1"/>
          </p:cNvPicPr>
          <p:nvPr>
            <p:ph sz="half" idx="1"/>
          </p:nvPr>
        </p:nvPicPr>
        <p:blipFill>
          <a:blip r:embed="rId2"/>
          <a:srcRect/>
          <a:stretch>
            <a:fillRect/>
          </a:stretch>
        </p:blipFill>
        <p:spPr bwMode="auto">
          <a:xfrm>
            <a:off x="4114800" y="152400"/>
            <a:ext cx="1905000" cy="2990850"/>
          </a:xfrm>
          <a:prstGeom prst="rect">
            <a:avLst/>
          </a:prstGeom>
          <a:noFill/>
          <a:ln w="9525">
            <a:noFill/>
            <a:miter lim="800000"/>
            <a:headEnd/>
            <a:tailEnd/>
          </a:ln>
          <a:effectLst/>
        </p:spPr>
      </p:pic>
      <p:sp>
        <p:nvSpPr>
          <p:cNvPr id="6" name="Rectangle 5"/>
          <p:cNvSpPr/>
          <p:nvPr/>
        </p:nvSpPr>
        <p:spPr>
          <a:xfrm>
            <a:off x="5867400" y="381000"/>
            <a:ext cx="2002215" cy="369332"/>
          </a:xfrm>
          <a:prstGeom prst="rect">
            <a:avLst/>
          </a:prstGeom>
        </p:spPr>
        <p:txBody>
          <a:bodyPr wrap="none">
            <a:spAutoFit/>
          </a:bodyPr>
          <a:lstStyle/>
          <a:p>
            <a:r>
              <a:rPr lang="sr-Latn-BA" dirty="0"/>
              <a:t>Povelja Kulina bana</a:t>
            </a:r>
            <a:endParaRPr lang="en-US" dirty="0"/>
          </a:p>
        </p:txBody>
      </p:sp>
      <p:pic>
        <p:nvPicPr>
          <p:cNvPr id="4099" name="Picture 3"/>
          <p:cNvPicPr>
            <a:picLocks noChangeAspect="1" noChangeArrowheads="1"/>
          </p:cNvPicPr>
          <p:nvPr/>
        </p:nvPicPr>
        <p:blipFill>
          <a:blip r:embed="rId3"/>
          <a:srcRect/>
          <a:stretch>
            <a:fillRect/>
          </a:stretch>
        </p:blipFill>
        <p:spPr bwMode="auto">
          <a:xfrm>
            <a:off x="4876800" y="3200400"/>
            <a:ext cx="3898900" cy="2927350"/>
          </a:xfrm>
          <a:prstGeom prst="rect">
            <a:avLst/>
          </a:prstGeom>
          <a:noFill/>
          <a:ln w="9525">
            <a:noFill/>
            <a:miter lim="800000"/>
            <a:headEnd/>
            <a:tailEnd/>
          </a:ln>
          <a:effectLst/>
        </p:spPr>
      </p:pic>
      <p:sp>
        <p:nvSpPr>
          <p:cNvPr id="8" name="Rectangle 7"/>
          <p:cNvSpPr/>
          <p:nvPr/>
        </p:nvSpPr>
        <p:spPr>
          <a:xfrm>
            <a:off x="4876800" y="6324600"/>
            <a:ext cx="1912383" cy="369332"/>
          </a:xfrm>
          <a:prstGeom prst="rect">
            <a:avLst/>
          </a:prstGeom>
        </p:spPr>
        <p:txBody>
          <a:bodyPr wrap="none">
            <a:spAutoFit/>
          </a:bodyPr>
          <a:lstStyle/>
          <a:p>
            <a:r>
              <a:rPr lang="sr-Latn-BA" dirty="0"/>
              <a:t>Stari grad Vranduk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smtClean="0"/>
              <a:t>Bogumili</a:t>
            </a:r>
            <a:endParaRPr lang="en-US" dirty="0"/>
          </a:p>
        </p:txBody>
      </p:sp>
      <p:sp>
        <p:nvSpPr>
          <p:cNvPr id="4" name="Text Placeholder 3"/>
          <p:cNvSpPr>
            <a:spLocks noGrp="1"/>
          </p:cNvSpPr>
          <p:nvPr>
            <p:ph type="body" idx="2"/>
          </p:nvPr>
        </p:nvSpPr>
        <p:spPr/>
        <p:txBody>
          <a:bodyPr>
            <a:normAutofit/>
          </a:bodyPr>
          <a:lstStyle/>
          <a:p>
            <a:r>
              <a:rPr lang="sr-Latn-BA" sz="1800" dirty="0" smtClean="0"/>
              <a:t>Jedno vrijeme svoje utočište  u Bosni su  našli Bogumili, hrišćanska sekta protjerana iz Srbije.</a:t>
            </a:r>
          </a:p>
          <a:p>
            <a:r>
              <a:rPr lang="sr-Latn-BA" sz="1800" dirty="0" smtClean="0"/>
              <a:t>Oni su Bosnom širili svoje vjersko učenje. Osnovali su svoju ‚‚ crkvu bosansku”. Kulin ban, koji ih je u početku podržavao, morao ih se odreći, jer njihovo učenje nije prihvatila ni katolička ni pravoslavna crkva. </a:t>
            </a:r>
            <a:endParaRPr lang="en-US" sz="1800" dirty="0"/>
          </a:p>
        </p:txBody>
      </p:sp>
      <p:pic>
        <p:nvPicPr>
          <p:cNvPr id="1026" name="Picture 2"/>
          <p:cNvPicPr>
            <a:picLocks noGrp="1" noChangeAspect="1" noChangeArrowheads="1"/>
          </p:cNvPicPr>
          <p:nvPr>
            <p:ph sz="half" idx="1"/>
          </p:nvPr>
        </p:nvPicPr>
        <p:blipFill>
          <a:blip r:embed="rId2"/>
          <a:stretch>
            <a:fillRect/>
          </a:stretch>
        </p:blipFill>
        <p:spPr bwMode="auto">
          <a:xfrm>
            <a:off x="3575050" y="2252951"/>
            <a:ext cx="5111750" cy="3418898"/>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smtClean="0"/>
              <a:t>Obnavljanje i širenje Bosne poslije Kulina bana</a:t>
            </a:r>
            <a:endParaRPr lang="en-US" dirty="0"/>
          </a:p>
        </p:txBody>
      </p:sp>
      <p:sp>
        <p:nvSpPr>
          <p:cNvPr id="4" name="Text Placeholder 3"/>
          <p:cNvSpPr>
            <a:spLocks noGrp="1"/>
          </p:cNvSpPr>
          <p:nvPr>
            <p:ph type="body" idx="2"/>
          </p:nvPr>
        </p:nvSpPr>
        <p:spPr>
          <a:xfrm>
            <a:off x="457200" y="1435101"/>
            <a:ext cx="3008313" cy="3594100"/>
          </a:xfrm>
        </p:spPr>
        <p:txBody>
          <a:bodyPr>
            <a:normAutofit lnSpcReduction="10000"/>
          </a:bodyPr>
          <a:lstStyle/>
          <a:p>
            <a:endParaRPr lang="sr-Latn-BA" sz="1600" dirty="0" smtClean="0"/>
          </a:p>
          <a:p>
            <a:r>
              <a:rPr lang="sr-Latn-BA" sz="1600" dirty="0" smtClean="0"/>
              <a:t>Poslije smrti Kulina bana borbe oko vlasti su oslabile državu, koju su strani osvajači lako osvojili. Pod tuđinskom vlašću je bila oko 120 godina.</a:t>
            </a:r>
          </a:p>
          <a:p>
            <a:r>
              <a:rPr lang="sr-Latn-BA" sz="1600" dirty="0" smtClean="0"/>
              <a:t>Bosansku državu je obnovio i proširio ban Stjepan II Kotromanić. Ponovo je došlo do razvoja privrede, posebno rudarstva i trgovine. Srebrenica postaje glavni rudnik i kovačnica novca, a bosanska država se tada proširila od Drine do Cetine, i od Save do mora.</a:t>
            </a:r>
          </a:p>
        </p:txBody>
      </p:sp>
      <p:pic>
        <p:nvPicPr>
          <p:cNvPr id="5" name="Content Placeholder 4" descr="slika"/>
          <p:cNvPicPr>
            <a:picLocks noGrp="1"/>
          </p:cNvPicPr>
          <p:nvPr>
            <p:ph sz="half" idx="1"/>
          </p:nvPr>
        </p:nvPicPr>
        <p:blipFill>
          <a:blip r:embed="rId2"/>
          <a:srcRect/>
          <a:stretch>
            <a:fillRect/>
          </a:stretch>
        </p:blipFill>
        <p:spPr bwMode="auto">
          <a:xfrm>
            <a:off x="4267200" y="1447800"/>
            <a:ext cx="3916680" cy="3205480"/>
          </a:xfrm>
          <a:prstGeom prst="rect">
            <a:avLst/>
          </a:prstGeom>
          <a:noFill/>
          <a:ln w="9525">
            <a:noFill/>
            <a:miter lim="800000"/>
            <a:headEnd/>
            <a:tailEnd/>
          </a:ln>
        </p:spPr>
      </p:pic>
      <p:sp>
        <p:nvSpPr>
          <p:cNvPr id="6" name="Rectangle 5"/>
          <p:cNvSpPr/>
          <p:nvPr/>
        </p:nvSpPr>
        <p:spPr>
          <a:xfrm>
            <a:off x="4038600" y="5105400"/>
            <a:ext cx="4572000" cy="923330"/>
          </a:xfrm>
          <a:prstGeom prst="rect">
            <a:avLst/>
          </a:prstGeom>
        </p:spPr>
        <p:txBody>
          <a:bodyPr>
            <a:spAutoFit/>
          </a:bodyPr>
          <a:lstStyle/>
          <a:p>
            <a:r>
              <a:rPr lang="sr-Latn-BA" dirty="0" smtClean="0"/>
              <a:t>Bobovac je najznačajniji i najbolje utvrđeni grad  srednjovjekovne Bosne. Podigao ga je Stjepan  II Kotromanić.</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smtClean="0"/>
              <a:t>Ban Tvrtko I Kotromanić-</a:t>
            </a:r>
            <a:br>
              <a:rPr lang="sr-Latn-BA" dirty="0" smtClean="0"/>
            </a:br>
            <a:r>
              <a:rPr lang="sr-Latn-BA" dirty="0" smtClean="0"/>
              <a:t>vrhunac Bosanske države</a:t>
            </a:r>
            <a:endParaRPr lang="en-US" dirty="0"/>
          </a:p>
        </p:txBody>
      </p:sp>
      <p:sp>
        <p:nvSpPr>
          <p:cNvPr id="4" name="Text Placeholder 3"/>
          <p:cNvSpPr>
            <a:spLocks noGrp="1"/>
          </p:cNvSpPr>
          <p:nvPr>
            <p:ph type="body" idx="2"/>
          </p:nvPr>
        </p:nvSpPr>
        <p:spPr>
          <a:xfrm>
            <a:off x="457200" y="1435100"/>
            <a:ext cx="3008313" cy="4737100"/>
          </a:xfrm>
        </p:spPr>
        <p:txBody>
          <a:bodyPr>
            <a:normAutofit lnSpcReduction="10000"/>
          </a:bodyPr>
          <a:lstStyle/>
          <a:p>
            <a:endParaRPr lang="sr-Latn-BA" sz="1600" dirty="0" smtClean="0"/>
          </a:p>
          <a:p>
            <a:r>
              <a:rPr lang="sr-Latn-BA" sz="1600" dirty="0" smtClean="0"/>
              <a:t>Ban Tvrtko I Kotromanić je vladao u drugoj polovini XIV vijeka. Nastavio je jačanje Bosne. Iskoristio je slabljenje Srbije i Bosni pripojio oblasti oko rijeke Lima, gornjeg toka Drine i južnog primorja. </a:t>
            </a:r>
          </a:p>
          <a:p>
            <a:r>
              <a:rPr lang="sr-Latn-BA" sz="1600" dirty="0" smtClean="0"/>
              <a:t>Nakon osvajanja nekih primorskih gradova i ostrva, Tvrtko I je odlučio da se kruniše za kralja Bosne, Srbije, Dalmacije, Primorja i Donjih krajeva (oblast između Une i Vrbasa). Krunisanje je izvršeno u manastiru Mileševi (kod Prijepolja). </a:t>
            </a:r>
          </a:p>
          <a:p>
            <a:r>
              <a:rPr lang="sr-Latn-BA" sz="1600" dirty="0" smtClean="0"/>
              <a:t>Za vrijeme njegove vladavine Bosna je doživjela svoj ekonomski i politički vrhunac. </a:t>
            </a:r>
          </a:p>
          <a:p>
            <a:endParaRPr lang="sr-Latn-BA" sz="1600" dirty="0" smtClean="0"/>
          </a:p>
          <a:p>
            <a:endParaRPr lang="en-US" sz="1600" dirty="0"/>
          </a:p>
        </p:txBody>
      </p:sp>
      <p:pic>
        <p:nvPicPr>
          <p:cNvPr id="5122" name="Picture 2"/>
          <p:cNvPicPr>
            <a:picLocks noGrp="1" noChangeAspect="1" noChangeArrowheads="1"/>
          </p:cNvPicPr>
          <p:nvPr>
            <p:ph sz="half" idx="1"/>
          </p:nvPr>
        </p:nvPicPr>
        <p:blipFill>
          <a:blip r:embed="rId2"/>
          <a:srcRect/>
          <a:stretch>
            <a:fillRect/>
          </a:stretch>
        </p:blipFill>
        <p:spPr bwMode="auto">
          <a:xfrm>
            <a:off x="4572000" y="1371600"/>
            <a:ext cx="3441270" cy="3504762"/>
          </a:xfrm>
          <a:prstGeom prst="rect">
            <a:avLst/>
          </a:prstGeom>
          <a:noFill/>
          <a:ln w="9525">
            <a:noFill/>
            <a:miter lim="800000"/>
            <a:headEnd/>
            <a:tailEnd/>
          </a:ln>
          <a:effectLst/>
        </p:spPr>
      </p:pic>
      <p:sp>
        <p:nvSpPr>
          <p:cNvPr id="16" name="Rectangle 15"/>
          <p:cNvSpPr/>
          <p:nvPr/>
        </p:nvSpPr>
        <p:spPr>
          <a:xfrm>
            <a:off x="5029200" y="5257800"/>
            <a:ext cx="2512098" cy="369332"/>
          </a:xfrm>
          <a:prstGeom prst="rect">
            <a:avLst/>
          </a:prstGeom>
        </p:spPr>
        <p:txBody>
          <a:bodyPr wrap="none">
            <a:spAutoFit/>
          </a:bodyPr>
          <a:lstStyle/>
          <a:p>
            <a:r>
              <a:rPr lang="sr-Latn-BA" dirty="0" smtClean="0"/>
              <a:t>Grb Tvrtka I Kotromanića</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406</TotalTime>
  <Words>578</Words>
  <Application>Microsoft Office PowerPoint</Application>
  <PresentationFormat>On-screen Show (4:3)</PresentationFormat>
  <Paragraphs>32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Postanak i razvoj Bosanske države</vt:lpstr>
      <vt:lpstr>Postanak Bosanske države</vt:lpstr>
      <vt:lpstr>Postanak Bosne-ban Kulin</vt:lpstr>
      <vt:lpstr>Kulin ban</vt:lpstr>
      <vt:lpstr>Bogumili</vt:lpstr>
      <vt:lpstr>Obnavljanje i širenje Bosne poslije Kulina bana</vt:lpstr>
      <vt:lpstr>Ban Tvrtko I Kotromanić- vrhunac Bosanske države</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Postanak i razvoj Bosanske države</dc:title>
  <dc:creator>xxx</dc:creator>
  <cp:lastModifiedBy>Korisnik</cp:lastModifiedBy>
  <cp:revision>44</cp:revision>
  <dcterms:created xsi:type="dcterms:W3CDTF">2012-02-26T10:25:31Z</dcterms:created>
  <dcterms:modified xsi:type="dcterms:W3CDTF">2013-10-11T17:14:36Z</dcterms:modified>
</cp:coreProperties>
</file>