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6" r:id="rId6"/>
    <p:sldId id="261" r:id="rId7"/>
    <p:sldId id="262" r:id="rId8"/>
    <p:sldId id="275" r:id="rId9"/>
    <p:sldId id="263" r:id="rId10"/>
    <p:sldId id="277" r:id="rId11"/>
    <p:sldId id="264" r:id="rId12"/>
    <p:sldId id="265" r:id="rId13"/>
    <p:sldId id="283" r:id="rId14"/>
    <p:sldId id="278" r:id="rId15"/>
    <p:sldId id="267" r:id="rId16"/>
    <p:sldId id="268" r:id="rId17"/>
    <p:sldId id="270" r:id="rId18"/>
    <p:sldId id="271" r:id="rId19"/>
    <p:sldId id="272" r:id="rId20"/>
    <p:sldId id="274" r:id="rId21"/>
    <p:sldId id="279" r:id="rId22"/>
    <p:sldId id="284" r:id="rId23"/>
    <p:sldId id="280" r:id="rId24"/>
    <p:sldId id="281" r:id="rId25"/>
    <p:sldId id="285" r:id="rId26"/>
    <p:sldId id="282" r:id="rId2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8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058A7-116C-4300-8721-DD05F8CAE3AA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C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49880-92C1-475F-8131-51C0D848866F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49880-92C1-475F-8131-51C0D848866F}" type="slidenum">
              <a:rPr lang="sr-Latn-CS" smtClean="0"/>
              <a:pPr/>
              <a:t>5</a:t>
            </a:fld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CAB6F85-1213-4A10-8588-6EAD608FD916}" type="datetimeFigureOut">
              <a:rPr lang="sr-Latn-CS" smtClean="0"/>
              <a:pPr/>
              <a:t>29.11.2011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19C74EB-15E8-4DBB-9731-7D398211BFA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Marko\Desktop\ppd\Midge%20on%20Drosera%20capensis%20(Sundew)%20.mov%20%5bcatchvideo.net%5d.mp4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428728" y="2285992"/>
            <a:ext cx="6858048" cy="2214578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bevelT w="69850" h="38100" prst="cross"/>
              <a:bevelB w="69850" h="38100" prst="cross"/>
            </a:sp3d>
          </a:bodyPr>
          <a:lstStyle/>
          <a:p>
            <a:r>
              <a:rPr lang="sr-Cyrl-RS" sz="4000" dirty="0" smtClean="0"/>
              <a:t>Ретке и угрожене биљке и животиње</a:t>
            </a:r>
            <a:endParaRPr lang="sr-Latn-CS" sz="40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1571612"/>
            <a:ext cx="6500858" cy="421484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Шуме , ЛИВАДЕ  И РЕКЕ</a:t>
            </a:r>
            <a:r>
              <a:rPr lang="ru-RU" sz="2000" dirty="0" smtClean="0"/>
              <a:t> </a:t>
            </a:r>
            <a:r>
              <a:rPr lang="ru-RU" sz="2800" dirty="0" smtClean="0"/>
              <a:t>Србије имају изузетне услове за живот многих врста животиња и БИЉАКА. НЕКЕ ОД ЊИХ одавно су постале ретке, угрожене или су  потпуно нестале из највећег дела Европе.</a:t>
            </a:r>
            <a:r>
              <a:rPr lang="sr-Latn-CS" sz="2800" dirty="0" smtClean="0"/>
              <a:t/>
            </a:r>
            <a:br>
              <a:rPr lang="sr-Latn-CS" sz="2800" dirty="0" smtClean="0"/>
            </a:br>
            <a:endParaRPr lang="sr-Latn-CS" sz="28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6182" y="1643050"/>
            <a:ext cx="3629028" cy="632790"/>
          </a:xfrm>
        </p:spPr>
        <p:txBody>
          <a:bodyPr/>
          <a:lstStyle/>
          <a:p>
            <a:r>
              <a:rPr lang="sr-Cyrl-RS" sz="2400" dirty="0" smtClean="0"/>
              <a:t>П</a:t>
            </a:r>
            <a:r>
              <a:rPr lang="sr-Cyrl-RS" sz="2000" dirty="0" smtClean="0"/>
              <a:t>АНЧИЋЕВА ОМОРИКА</a:t>
            </a:r>
            <a:endParaRPr lang="sr-Latn-CS" sz="2400" dirty="0"/>
          </a:p>
        </p:txBody>
      </p:sp>
      <p:pic>
        <p:nvPicPr>
          <p:cNvPr id="7" name="Picture 6" descr="panciceva omor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142984"/>
            <a:ext cx="2428892" cy="323528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500430" y="2357430"/>
            <a:ext cx="4357718" cy="282417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1800" dirty="0" smtClean="0"/>
              <a:t>НАЛАЗИ СЕ НА ПОДРУЧИЈУ ЗАПАДНЕ СРБИЈЕ</a:t>
            </a:r>
          </a:p>
          <a:p>
            <a:pPr>
              <a:buFont typeface="Wingdings" pitchFamily="2" charset="2"/>
              <a:buChar char="v"/>
            </a:pPr>
            <a:r>
              <a:rPr lang="sr-Cyrl-RS" sz="1800" dirty="0" smtClean="0"/>
              <a:t>ИМЕ ЈЕ ДОБИЛА ПО СРПСКОМ БОТАНИЧАРУ  ЈОСИФУ  ПАНЧИЋУ КОЈИ ЈЕ ОТКРО НА ПЛАНИНИ ТАРИ.</a:t>
            </a:r>
          </a:p>
          <a:p>
            <a:endParaRPr lang="sr-Cyrl-RS" sz="1800" dirty="0" smtClean="0"/>
          </a:p>
          <a:p>
            <a:pPr>
              <a:buFont typeface="Wingdings" pitchFamily="2" charset="2"/>
              <a:buChar char="v"/>
            </a:pPr>
            <a:endParaRPr lang="sr-Latn-CS" sz="1800" dirty="0"/>
          </a:p>
        </p:txBody>
      </p:sp>
      <p:pic>
        <p:nvPicPr>
          <p:cNvPr id="5" name="Content Placeholder 4" descr="200px-Josif_pancic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143768" y="500042"/>
            <a:ext cx="1219200" cy="17129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images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1142976" y="3500438"/>
            <a:ext cx="1847850" cy="2466975"/>
          </a:xfrm>
        </p:spPr>
      </p:pic>
      <p:pic>
        <p:nvPicPr>
          <p:cNvPr id="8" name="Content Placeholder 7" descr="PiceaOmorika(PancicevaOmorika)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5286380" y="3429000"/>
            <a:ext cx="3124200" cy="2343150"/>
          </a:xfr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00034" y="857232"/>
            <a:ext cx="7572396" cy="350044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2000" dirty="0" smtClean="0"/>
              <a:t>тАнко, високо дрво висине до 50 метара;</a:t>
            </a:r>
            <a:br>
              <a:rPr lang="sr-Cyrl-RS" sz="2000" dirty="0" smtClean="0"/>
            </a:br>
            <a:r>
              <a:rPr lang="sr-Cyrl-RS" sz="2000" dirty="0" smtClean="0"/>
              <a:t>четине су на горњој страни тамнозелене, а са доње стране имају две беле пруге;</a:t>
            </a:r>
            <a:br>
              <a:rPr lang="sr-Cyrl-RS" sz="2000" dirty="0" smtClean="0"/>
            </a:br>
            <a:r>
              <a:rPr lang="sr-Cyrl-RS" sz="2000" dirty="0" smtClean="0"/>
              <a:t>мушки цветови су светло црвени, а женски љубичасти и налазе се на врху</a:t>
            </a:r>
            <a:r>
              <a:rPr lang="en-US" sz="2000" dirty="0" smtClean="0"/>
              <a:t> </a:t>
            </a:r>
            <a:r>
              <a:rPr lang="sr-Cyrl-RS" sz="2000" dirty="0" smtClean="0"/>
              <a:t>крошње ;</a:t>
            </a:r>
            <a:br>
              <a:rPr lang="sr-Cyrl-RS" sz="2000" dirty="0" smtClean="0"/>
            </a:br>
            <a:r>
              <a:rPr lang="sr-Cyrl-RS" sz="2000" dirty="0" smtClean="0"/>
              <a:t/>
            </a:r>
            <a:br>
              <a:rPr lang="sr-Cyrl-RS" sz="2000" dirty="0" smtClean="0"/>
            </a:br>
            <a:endParaRPr lang="sr-Latn-CS" sz="20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428736"/>
            <a:ext cx="2819399" cy="847104"/>
          </a:xfrm>
        </p:spPr>
        <p:txBody>
          <a:bodyPr/>
          <a:lstStyle/>
          <a:p>
            <a:r>
              <a:rPr lang="sr-Cyrl-RS" sz="2000" dirty="0" smtClean="0"/>
              <a:t>ГОСПИНА ПАПУЧИЦА</a:t>
            </a:r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sr-Cyrl-RS" sz="3300" dirty="0" smtClean="0"/>
              <a:t>РАСТЕ НА СУВОЈ ПЛАНИНИ, ЗБОГ СВОГ ИЗГЛЕДА КОРИСТИ СЕ КАО УКРАСНА БИЉКА . РЕТКО СЕ НАЛАЗИ И ПОД ЗАШТИТОМ ЈЕ ОРГАНИЗАЦИЈЕ О ЗАШТИТИ БИЉАКА</a:t>
            </a:r>
            <a:r>
              <a:rPr lang="sr-Cyrl-RS" sz="2800" dirty="0" smtClean="0"/>
              <a:t>.</a:t>
            </a:r>
            <a:endParaRPr lang="sr-Latn-CS" sz="2800" dirty="0"/>
          </a:p>
        </p:txBody>
      </p:sp>
      <p:pic>
        <p:nvPicPr>
          <p:cNvPr id="5" name="Content Placeholder 4" descr="cypcal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85786" y="785794"/>
            <a:ext cx="29210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normal_papucic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3929066"/>
            <a:ext cx="2714624" cy="19240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28" y="857232"/>
            <a:ext cx="2819399" cy="928694"/>
          </a:xfrm>
        </p:spPr>
        <p:txBody>
          <a:bodyPr/>
          <a:lstStyle/>
          <a:p>
            <a:r>
              <a:rPr lang="sr-Cyrl-RS" sz="2000" dirty="0" smtClean="0"/>
              <a:t>Панонски  различак</a:t>
            </a:r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643439" y="1928802"/>
            <a:ext cx="3786214" cy="3786214"/>
          </a:xfrm>
        </p:spPr>
        <p:txBody>
          <a:bodyPr>
            <a:normAutofit fontScale="85000" lnSpcReduction="10000"/>
          </a:bodyPr>
          <a:lstStyle/>
          <a:p>
            <a:r>
              <a:rPr lang="sr-Cyrl-RS" sz="2400" dirty="0" smtClean="0"/>
              <a:t>ОВО ЈЕ ЛИВАДСКА ЛЕКОВИТА  БИЉКА, МОЖЕ СЕ НАЋИ И У </a:t>
            </a:r>
          </a:p>
          <a:p>
            <a:r>
              <a:rPr lang="sr-Cyrl-RS" sz="2400" dirty="0" smtClean="0"/>
              <a:t>ХРАСТОВИМ ШУМАМА. СЛУЖИ И КАО УКРАС.ВЕОМА ЈЕ РЕТКА ЗБОГ КРЧЕЊА ШУМА И БРАЊА У ВЕЛИКИМ КОЛИЧИНАМА.</a:t>
            </a:r>
            <a:endParaRPr lang="sr-Latn-CS" dirty="0"/>
          </a:p>
        </p:txBody>
      </p:sp>
      <p:pic>
        <p:nvPicPr>
          <p:cNvPr id="7" name="Content Placeholder 6" descr="220px-Flockeblume01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2976" y="1285860"/>
            <a:ext cx="3143272" cy="414340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48" y="1214422"/>
            <a:ext cx="2819399" cy="642942"/>
          </a:xfrm>
        </p:spPr>
        <p:txBody>
          <a:bodyPr/>
          <a:lstStyle/>
          <a:p>
            <a:r>
              <a:rPr lang="sr-Cyrl-RS" sz="4800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Р</a:t>
            </a:r>
            <a:r>
              <a:rPr lang="sr-Cyrl-RS" sz="4000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унолист</a:t>
            </a:r>
            <a:endParaRPr lang="sr-Latn-CS" sz="4000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143240" y="2071678"/>
            <a:ext cx="5143535" cy="350046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sr-Cyrl-RS" sz="2400" dirty="0" smtClean="0"/>
              <a:t>РАСТЕ НА ВЕОМЕ НЕПРИСТУПАЧНИМ, КАМЕНИТИМ, ПЛАНИНСКИМ ЛИТИЦАМА;</a:t>
            </a:r>
          </a:p>
          <a:p>
            <a:pPr>
              <a:buFont typeface="Wingdings" pitchFamily="2" charset="2"/>
              <a:buChar char="v"/>
            </a:pPr>
            <a:r>
              <a:rPr lang="sr-Cyrl-RS" sz="2400" dirty="0" smtClean="0"/>
              <a:t>МОЖЕ СЕ НАЋИ НА КОПАОНИКУ;</a:t>
            </a:r>
          </a:p>
          <a:p>
            <a:pPr>
              <a:buFont typeface="Wingdings" pitchFamily="2" charset="2"/>
              <a:buChar char="v"/>
            </a:pPr>
            <a:r>
              <a:rPr lang="sr-Cyrl-RS" sz="2400" dirty="0" smtClean="0"/>
              <a:t>ПРЕПОЗНАТЉИВ ЈЕ ПО ЦВЕТУ, КОЈИ ЈЕ ЊЕНО ГЛАВНО ОБЕЛЕЖИЈЕ И ИЗГЛЕДОМ ПОДСЕЋА НА ЛАВЉУ ШАПУ</a:t>
            </a:r>
            <a:r>
              <a:rPr lang="sr-Cyrl-RS" sz="1900" dirty="0" smtClean="0"/>
              <a:t>;</a:t>
            </a:r>
          </a:p>
          <a:p>
            <a:endParaRPr lang="sr-Latn-CS" sz="2400" dirty="0"/>
          </a:p>
        </p:txBody>
      </p:sp>
      <p:pic>
        <p:nvPicPr>
          <p:cNvPr id="5" name="Content Placeholder 4" descr="runolist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14348" y="928670"/>
            <a:ext cx="2857520" cy="23622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823887" y="3467104"/>
            <a:ext cx="242412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4" y="1000108"/>
            <a:ext cx="2819399" cy="59944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32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ЛИНЦУРА</a:t>
            </a:r>
            <a:endParaRPr lang="sr-Latn-CS" sz="2400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43372" y="1571612"/>
            <a:ext cx="4071967" cy="4143404"/>
          </a:xfrm>
        </p:spPr>
        <p:txBody>
          <a:bodyPr>
            <a:noAutofit/>
          </a:bodyPr>
          <a:lstStyle/>
          <a:p>
            <a:r>
              <a:rPr lang="sr-Cyrl-RS" sz="1800" dirty="0" smtClean="0"/>
              <a:t>ИЗУЗЕТНО ЛЕКОВИТА БИЉКА, РАСТЕ НА НЕПРИСТУПАЧНИМ ПЛАНИНСКИМ ПРЕДЕЛИМА И КАМЕНИТИМ ПРЕДЕЛИМА. НЕКОНТРОЛИСАНО БРАЊЕ ДОВЕЛО ЈЕ ДО РЕТКОСТИ БИЉКЕ. РАСТЕ НА ОБРОНЦИМА СТАРЕ ПЛАНИНЕ</a:t>
            </a:r>
            <a:r>
              <a:rPr lang="sr-Cyrl-RS" sz="1600" dirty="0" smtClean="0"/>
              <a:t>.</a:t>
            </a:r>
            <a:endParaRPr lang="sr-Latn-CS" sz="1600" dirty="0"/>
          </a:p>
        </p:txBody>
      </p:sp>
      <p:pic>
        <p:nvPicPr>
          <p:cNvPr id="5" name="Content Placeholder 4" descr="lincura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2976" y="1500174"/>
            <a:ext cx="2631249" cy="3505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orocvet Adonis vernalis. 2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1643042" y="2643182"/>
            <a:ext cx="2343150" cy="3124200"/>
          </a:xfr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142976" y="1142984"/>
            <a:ext cx="7258056" cy="1500189"/>
          </a:xfrm>
        </p:spPr>
        <p:txBody>
          <a:bodyPr>
            <a:normAutofit/>
          </a:bodyPr>
          <a:lstStyle/>
          <a:p>
            <a:r>
              <a:rPr lang="sr-Cyrl-RS" sz="1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ГОРОЦВАТ ЈЕ ВИШЕГОДИШЊА ЗЕЉАСТА БИЉКА. РАСТЕ КАО ОТРОВАН КОРОВ ПО РЕТКИМ ШУМАМА КАМЕНИТИМ БРЕЖУЉЦИМА И ПАДИНАМА ФРУШКЕ ГОРЕ, ДЕЛИБАТСКОЈ ПЕШЧАРИ, КОСОВУ И МЕТОХИЈИ</a:t>
            </a:r>
            <a:r>
              <a:rPr lang="en-US" sz="1800" dirty="0" smtClean="0"/>
              <a:t>.</a:t>
            </a:r>
            <a:endParaRPr lang="sr-Latn-CS" sz="1800" dirty="0"/>
          </a:p>
        </p:txBody>
      </p:sp>
      <p:pic>
        <p:nvPicPr>
          <p:cNvPr id="6" name="Content Placeholder 5" descr="gorocvet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4929190" y="3357562"/>
            <a:ext cx="2533650" cy="20478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4810" y="1000108"/>
            <a:ext cx="3390903" cy="928694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sr-Cyrl-RS" sz="2800" cap="none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СРПСКА</a:t>
            </a:r>
            <a:r>
              <a:rPr lang="sr-Cyrl-RS" sz="2000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2400" cap="none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sr-Cyrl-RS" sz="2400" cap="none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РАМОНДА</a:t>
            </a:r>
            <a:endParaRPr lang="sr-Latn-CS" sz="2000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00496" y="2000240"/>
            <a:ext cx="4286280" cy="350046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1800" dirty="0" smtClean="0"/>
              <a:t>РАСТЕ У ПРЕДЕЛИМА КЛИСУРА ИСТОЧНЕ СРБИЈЕ,ЈЕЛАСИЧКОЈ И СИЋЕВАЧКОЈ КЛИСУРИ И НИЖИМ ПЛАНИНСКИМ ГРЕБЕНИМА ШАР-ПЛАНИНЕ.</a:t>
            </a:r>
          </a:p>
          <a:p>
            <a:pPr>
              <a:buFont typeface="Wingdings" pitchFamily="2" charset="2"/>
              <a:buChar char="v"/>
            </a:pPr>
            <a:r>
              <a:rPr lang="sr-Cyrl-RS" sz="1800" dirty="0" smtClean="0"/>
              <a:t>ПРОНАШАО ЈУ ЈЕ ЈОСИФ ПАНЧИЋ У ОКОЛИНИ НИША.</a:t>
            </a:r>
          </a:p>
          <a:p>
            <a:endParaRPr lang="sr-Latn-CS" sz="1800" dirty="0"/>
          </a:p>
        </p:txBody>
      </p:sp>
      <p:pic>
        <p:nvPicPr>
          <p:cNvPr id="6" name="Picture 5" descr="Ramonda nathalia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000108"/>
            <a:ext cx="2571768" cy="2071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Content Placeholder 9" descr="Ramonda_serbica1  српска рамонда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357290" y="2786058"/>
            <a:ext cx="2943225" cy="304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28" y="1000108"/>
            <a:ext cx="2819399" cy="599440"/>
          </a:xfrm>
        </p:spPr>
        <p:txBody>
          <a:bodyPr/>
          <a:lstStyle/>
          <a:p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71934" y="1857364"/>
            <a:ext cx="4214842" cy="3429024"/>
          </a:xfrm>
        </p:spPr>
        <p:txBody>
          <a:bodyPr>
            <a:normAutofit fontScale="92500" lnSpcReduction="20000"/>
          </a:bodyPr>
          <a:lstStyle/>
          <a:p>
            <a:r>
              <a:rPr lang="sr-Cyrl-RS" sz="2200" dirty="0" smtClean="0"/>
              <a:t>МАЛА БИЉКА ИСЕКТОЈИД КОЈА ПРАВИ ЛЕПЕЗУ ОД НЕКОЛИКО НЕОБИЧНИХ ЛИСТОВА;</a:t>
            </a:r>
          </a:p>
          <a:p>
            <a:r>
              <a:rPr lang="sr-Cyrl-RS" sz="2200" dirty="0" smtClean="0"/>
              <a:t>ВЕОМА ЈЕ РЕТКА И УГРОЖЕНА,НАЛАЗИ СЕ У ПОДРУЧИЈУ ВЛАСИНСКОГ ЈЕЗЕРА И ПРЕТИ ЈОЈ ПОТУНИ НЕСТАНАК.</a:t>
            </a:r>
          </a:p>
          <a:p>
            <a:endParaRPr lang="sr-Cyrl-RS" sz="2000" dirty="0" smtClean="0"/>
          </a:p>
          <a:p>
            <a:endParaRPr lang="sr-Latn-CS" sz="2000" dirty="0"/>
          </a:p>
        </p:txBody>
      </p:sp>
      <p:pic>
        <p:nvPicPr>
          <p:cNvPr id="9" name="Content Placeholder 8" descr="460849506477382b141683318926294_orig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4414" y="1643050"/>
            <a:ext cx="2714644" cy="2794389"/>
          </a:xfrm>
        </p:spPr>
      </p:pic>
      <p:sp>
        <p:nvSpPr>
          <p:cNvPr id="5" name="Rectangle 4"/>
          <p:cNvSpPr/>
          <p:nvPr/>
        </p:nvSpPr>
        <p:spPr>
          <a:xfrm>
            <a:off x="5072066" y="928670"/>
            <a:ext cx="25923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Росуља</a:t>
            </a:r>
            <a:endParaRPr lang="sr-Latn-C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100010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dirty="0"/>
          </a:p>
        </p:txBody>
      </p:sp>
      <p:pic>
        <p:nvPicPr>
          <p:cNvPr id="6" name="Midge on Drosera capensis (Sundew) .mov [catchvideo.net]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14546" y="2071678"/>
            <a:ext cx="5072098" cy="35004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43042" y="1142984"/>
            <a:ext cx="60986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 СЕ ХРАНИ РОСУЉА</a:t>
            </a:r>
            <a:endParaRPr lang="sr-Latn-C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71670" y="1071546"/>
            <a:ext cx="4777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r-Cyrl-R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ПОНОВИМО</a:t>
            </a:r>
            <a:endParaRPr lang="sr-Latn-C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57250" y="1142984"/>
            <a:ext cx="8286750" cy="4714875"/>
          </a:xfrm>
        </p:spPr>
        <p:txBody>
          <a:bodyPr>
            <a:normAutofit fontScale="92500" lnSpcReduction="20000"/>
          </a:bodyPr>
          <a:lstStyle/>
          <a:p>
            <a:r>
              <a:rPr lang="sr-Cyrl-RS" sz="2200" dirty="0" smtClean="0"/>
              <a:t>1.Како је добила назив Панчићева оморика?</a:t>
            </a:r>
          </a:p>
          <a:p>
            <a:r>
              <a:rPr lang="sr-Cyrl-RS" sz="2200" dirty="0" smtClean="0"/>
              <a:t>Назив је добила по српском ботаничару Јосифу  Панчићу.</a:t>
            </a:r>
          </a:p>
          <a:p>
            <a:r>
              <a:rPr lang="sr-Cyrl-RS" sz="2200" dirty="0" smtClean="0"/>
              <a:t>2.Код које биљке цвет подсећа на шапу једне дивље животиње?</a:t>
            </a:r>
          </a:p>
          <a:p>
            <a:r>
              <a:rPr lang="sr-Cyrl-RS" sz="2200" dirty="0" smtClean="0"/>
              <a:t>Цвет рунолиста подсећа на шапу лава.</a:t>
            </a:r>
          </a:p>
          <a:p>
            <a:r>
              <a:rPr lang="sr-Cyrl-RS" sz="2200" dirty="0" smtClean="0"/>
              <a:t>3.Која се биљка користи у медицини за производњу лекова?</a:t>
            </a:r>
          </a:p>
          <a:p>
            <a:r>
              <a:rPr lang="sr-Cyrl-RS" sz="2200" dirty="0" smtClean="0"/>
              <a:t>Линцура се користи у медицини за производњу лекова.</a:t>
            </a:r>
          </a:p>
          <a:p>
            <a:r>
              <a:rPr lang="sr-Cyrl-RS" sz="2200" dirty="0" smtClean="0"/>
              <a:t>4. Постоји ли нека биљка која се не храни као све друге биљке,ако потоји која је то биљка?</a:t>
            </a:r>
          </a:p>
          <a:p>
            <a:r>
              <a:rPr lang="sr-Cyrl-RS" sz="2200" dirty="0" smtClean="0"/>
              <a:t>Постији, то је росуља,она се храни исектима.</a:t>
            </a:r>
          </a:p>
          <a:p>
            <a:r>
              <a:rPr lang="sr-Cyrl-RS" sz="2200" dirty="0" smtClean="0"/>
              <a:t>5. Да ли знаш још неку угрожену и ретку биљку?</a:t>
            </a:r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2819399" cy="489914"/>
          </a:xfrm>
        </p:spPr>
        <p:txBody>
          <a:bodyPr/>
          <a:lstStyle/>
          <a:p>
            <a:r>
              <a:rPr lang="sr-Cyrl-RS" sz="2000" dirty="0" smtClean="0"/>
              <a:t>БЕЛОГЛАВИ СУП</a:t>
            </a:r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857620" y="1428736"/>
            <a:ext cx="4286279" cy="428628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1800" dirty="0" smtClean="0"/>
              <a:t>ПТИЦА ГРАБЉИВИЦ;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 ГНЕЗДИ СЕ У</a:t>
            </a:r>
            <a:r>
              <a:rPr lang="en-US" sz="1800" b="1" dirty="0" smtClean="0"/>
              <a:t> </a:t>
            </a:r>
            <a:r>
              <a:rPr lang="ru-RU" sz="1800" dirty="0" smtClean="0"/>
              <a:t>КЛИСУРАМА</a:t>
            </a:r>
            <a:r>
              <a:rPr lang="en-US" sz="1800" dirty="0" smtClean="0"/>
              <a:t> </a:t>
            </a:r>
            <a:r>
              <a:rPr lang="ru-RU" sz="1800" dirty="0" smtClean="0"/>
              <a:t> РЕКА  НА  СТРМИМ СЕНАМА;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/>
              <a:t>ЊЕГОВА ГНЕЗДИЛИШТА  У  СРБИЈИ  СУ У КЛИСУРИ РЕКЕ УВАЦ </a:t>
            </a:r>
            <a:r>
              <a:rPr lang="en-US" sz="1800" dirty="0" smtClean="0"/>
              <a:t> </a:t>
            </a:r>
            <a:r>
              <a:rPr lang="sr-Cyrl-RS" sz="1800" dirty="0" smtClean="0"/>
              <a:t>ГДЕ СЕ НАЛАЗИ РЕЗЕРВАТ ОВИХ ПТИЦА;</a:t>
            </a:r>
          </a:p>
          <a:p>
            <a:pPr>
              <a:buFont typeface="Wingdings" pitchFamily="2" charset="2"/>
              <a:buChar char="v"/>
            </a:pPr>
            <a:r>
              <a:rPr lang="sr-Cyrl-RS" sz="1800" dirty="0" smtClean="0"/>
              <a:t>ОПСТАНАК  ИМ  ЈЕ ДОВЕДЕН  У ПИТАЊЕ  ЗБОГ  НЕДОСТАТКА ХРАНЕ;</a:t>
            </a:r>
            <a:endParaRPr lang="sr-Latn-CS" sz="1800" dirty="0"/>
          </a:p>
        </p:txBody>
      </p:sp>
      <p:pic>
        <p:nvPicPr>
          <p:cNvPr id="5" name="Content Placeholder 4" descr="beloglavi sup 1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71538" y="1071546"/>
            <a:ext cx="2575446" cy="1714511"/>
          </a:xfrm>
        </p:spPr>
      </p:pic>
      <p:pic>
        <p:nvPicPr>
          <p:cNvPr id="7" name="Picture 6" descr="beloglavi s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2928934"/>
            <a:ext cx="2643206" cy="1819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6" y="928670"/>
            <a:ext cx="2819399" cy="489914"/>
          </a:xfrm>
        </p:spPr>
        <p:txBody>
          <a:bodyPr/>
          <a:lstStyle/>
          <a:p>
            <a:r>
              <a:rPr lang="sr-Cyrl-RS" sz="2000" dirty="0" smtClean="0"/>
              <a:t>ОРАО КРСТАШ</a:t>
            </a:r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57752" y="1357298"/>
            <a:ext cx="3429024" cy="421484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1600" dirty="0" smtClean="0"/>
              <a:t>ПТИЦА ГРАБЉИВИЦА;</a:t>
            </a:r>
          </a:p>
          <a:p>
            <a:pPr>
              <a:buFont typeface="Wingdings" pitchFamily="2" charset="2"/>
              <a:buChar char="v"/>
            </a:pPr>
            <a:r>
              <a:rPr lang="sr-Cyrl-RS" sz="1600" dirty="0" smtClean="0"/>
              <a:t>НАЛАЗИ СЕ У ДЕЛИБЛАТСКОЈ ПЕШЧАРИ И НА ФРУСКОЈ ГОРИ;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/>
              <a:t>ПТИЦА  ЗА ГНЕЗДО БИРА ВИСОКЕ  ПРЕДЕЛЕ И  УСАМЉЕНО  ДРВО СА КОЈЕГ ИМА  ПРЕГЛЕД  ШИРОКОГ  ТЕРЕНА;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/>
              <a:t>ХРАНИ СЕ МАЛИМ СИСАРИМА,  ПТИЦАМА, ГЛОДАРИМА И ГУШТЕРИМА.</a:t>
            </a:r>
            <a:endParaRPr lang="sr-Latn-CS" sz="1600" dirty="0"/>
          </a:p>
        </p:txBody>
      </p:sp>
      <p:pic>
        <p:nvPicPr>
          <p:cNvPr id="5" name="Content Placeholder 4" descr="orao krstas 1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2976" y="1142984"/>
            <a:ext cx="3170230" cy="4000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4" y="928670"/>
            <a:ext cx="2819399" cy="456564"/>
          </a:xfrm>
        </p:spPr>
        <p:txBody>
          <a:bodyPr/>
          <a:lstStyle/>
          <a:p>
            <a:r>
              <a:rPr lang="sr-Cyrl-RS" dirty="0" smtClean="0"/>
              <a:t>Велика </a:t>
            </a:r>
            <a:r>
              <a:rPr lang="sr-Cyrl-RS" sz="2000" dirty="0" smtClean="0"/>
              <a:t>дропља</a:t>
            </a:r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00" y="1571612"/>
            <a:ext cx="3762403" cy="4071966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 </a:t>
            </a:r>
            <a:r>
              <a:rPr lang="sr-Cyrl-RS" sz="1800" dirty="0" smtClean="0"/>
              <a:t>КОД НАС СЕ МОЖЕ САМО НАЋИ У СПЕЦИЈАЛНОМ РЕЗЕРВАТУ ПРИРОДЕ “ПАШЊАЦИ ВЕЛИКЕ ДРОПЊЕ”, НА СЕВЕРНОМ ДЕЛУ БАНАТА.</a:t>
            </a:r>
            <a:r>
              <a:rPr lang="sr-Latn-CS" dirty="0" smtClean="0"/>
              <a:t> </a:t>
            </a:r>
            <a:r>
              <a:rPr lang="sr-Cyrl-RS" sz="1800" dirty="0" smtClean="0"/>
              <a:t>ДРОПЉЕ ЖИВЕ САМО НА ЗЕМЉИ, </a:t>
            </a:r>
            <a:r>
              <a:rPr lang="sr-Cyrl-RS" dirty="0" smtClean="0"/>
              <a:t> </a:t>
            </a:r>
            <a:r>
              <a:rPr lang="sr-Cyrl-RS" sz="1800" dirty="0" smtClean="0"/>
              <a:t>НИКАДА НЕ ЖИВЕ НА ДРВЕЋ У  ИЛИ ЖБУЊУ. ВЕЛИКА ДРОПЉА ЈЕ У СРБИЈИ СТРОГО ЗАШТИЋЕНА ВРСТА</a:t>
            </a:r>
            <a:r>
              <a:rPr lang="sr-Cyrl-RS" dirty="0" smtClean="0"/>
              <a:t>.</a:t>
            </a:r>
            <a:endParaRPr lang="sr-Latn-CS" dirty="0"/>
          </a:p>
        </p:txBody>
      </p:sp>
      <p:pic>
        <p:nvPicPr>
          <p:cNvPr id="5" name="Content Placeholder 4" descr="300px-Avutarda_otis_tarda3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5852" y="1571612"/>
            <a:ext cx="3205164" cy="3429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286380" y="928670"/>
            <a:ext cx="2819399" cy="385126"/>
          </a:xfrm>
        </p:spPr>
        <p:txBody>
          <a:bodyPr/>
          <a:lstStyle/>
          <a:p>
            <a:r>
              <a:rPr lang="sr-Cyrl-RS" sz="2000" b="0" dirty="0" smtClean="0"/>
              <a:t>дивокоза</a:t>
            </a:r>
            <a:endParaRPr lang="sr-Latn-CS" sz="20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48" y="1214422"/>
            <a:ext cx="4071966" cy="4572032"/>
          </a:xfrm>
        </p:spPr>
        <p:txBody>
          <a:bodyPr>
            <a:noAutofit/>
          </a:bodyPr>
          <a:lstStyle/>
          <a:p>
            <a:r>
              <a:rPr lang="sr-Cyrl-RS" sz="2000" dirty="0" smtClean="0"/>
              <a:t>НАСЕЉАВА НЕКОЛИКО ПЛАНИНСКИХ ЛОВИШТА У НАШОЈ ЗЕМЉИ КАЊОН РЕКЕ  ДРИНЕ, (ДЕО ПЛАНИНЕ ТАРЕ) МОКРУ ГОРУ, ПРОКЛЕТИЈЕ И ШАР-ПЛАНИНУ. ЖИВИ У КРДИМА,ПАСЕ ПЛАНИНСКЕ ТРАВЕ И БРСТИ ЖБУЊЕ И ДРВЕЋЕ.</a:t>
            </a:r>
          </a:p>
        </p:txBody>
      </p:sp>
      <p:pic>
        <p:nvPicPr>
          <p:cNvPr id="15" name="Content Placeholder 14" descr="L10_09_01_02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14348" y="1214422"/>
            <a:ext cx="3571900" cy="428628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6380" y="785794"/>
            <a:ext cx="2819399" cy="599440"/>
          </a:xfrm>
        </p:spPr>
        <p:txBody>
          <a:bodyPr/>
          <a:lstStyle/>
          <a:p>
            <a:r>
              <a:rPr lang="sr-Cyrl-RS" dirty="0" smtClean="0"/>
              <a:t>Мрки медвед</a:t>
            </a:r>
            <a:endParaRPr lang="sr-Latn-C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4810" y="1357298"/>
            <a:ext cx="4071965" cy="4429156"/>
          </a:xfrm>
        </p:spPr>
        <p:txBody>
          <a:bodyPr>
            <a:noAutofit/>
          </a:bodyPr>
          <a:lstStyle/>
          <a:p>
            <a:r>
              <a:rPr lang="ru-RU" sz="1600" dirty="0" smtClean="0"/>
              <a:t>НАЈПОЗНАТИЈИ  СПАВАЧ У СРБИЈИ  ЈЕ МРКИ МЕДВЕД.НАЈВИШЕ  СЕ ХРАНИ МЕДОМ, РИБОМ, ШУМСКИМ ПЛОДОВИМА  ИЛИ НЕКИМ СИТНИМ ЖИВОТИЊАМА </a:t>
            </a:r>
            <a:r>
              <a:rPr lang="sr-Cyrl-RS" sz="1600" dirty="0" smtClean="0"/>
              <a:t>.НАЈВЕЋА  ЈЕ ЖИВОТИЊА У СРБИЈИ. ЖИВИ У ШУМИ ТО ЈЕ СНАЖНА , КОЈА МОЖЕ ДА НАПАДНЕ ЧОВЕКА.</a:t>
            </a:r>
            <a:r>
              <a:rPr lang="ru-RU" sz="1600" dirty="0" smtClean="0"/>
              <a:t> НА ИСТОКУ СРБИЈЕ, НА ПЛАНИНИ КУЧАЈ, НАПРАВЉЕНА СУ ЧЕТИРИ ХРАНИЛИШТА ЗА МРКЕ МЕДВЕДЕ</a:t>
            </a:r>
            <a:endParaRPr lang="sr-Latn-CS" sz="1600" dirty="0"/>
          </a:p>
        </p:txBody>
      </p:sp>
      <p:pic>
        <p:nvPicPr>
          <p:cNvPr id="8" name="Content Placeholder 7" descr="mrki-medved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57224" y="1285860"/>
            <a:ext cx="3505224" cy="3013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4942" y="928670"/>
            <a:ext cx="2819399" cy="357190"/>
          </a:xfrm>
        </p:spPr>
        <p:txBody>
          <a:bodyPr/>
          <a:lstStyle/>
          <a:p>
            <a:r>
              <a:rPr lang="sr-Cyrl-RS" sz="2000" dirty="0" smtClean="0"/>
              <a:t>МОРУНА</a:t>
            </a:r>
            <a:endParaRPr lang="sr-Latn-C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6248" y="1285860"/>
            <a:ext cx="4143404" cy="5072098"/>
          </a:xfrm>
        </p:spPr>
        <p:txBody>
          <a:bodyPr>
            <a:noAutofit/>
          </a:bodyPr>
          <a:lstStyle/>
          <a:p>
            <a:r>
              <a:rPr lang="sr-Cyrl-RS" sz="1800" dirty="0" smtClean="0"/>
              <a:t>ТО ЈЕ СЛАТКОВОДНА РИБА, ДО ИЗГРАДЊЕ ЂЕРДАПСКЕ  БРАНЕ У  СРБИЈУ ЈЕ ДОСПЕВАЛА И У ГОРЊЕ ТОКОВЕ ДУНАВА . САДА СЕ МОЖЕ  НАЋИ У ДОЊЕМ ТОКУ  ИСПОД ЂЕРДАПА. ИЗГРАДЊОМ БРАНЕ И ЗАГАЂИВАЊЕМ  ВОДА  ОВА РИБА  ЈЕ  ДАНАС  УГРОЖЕНА, ПА СЕ ПРИСТУПА ВЕШТАЧКОМ УЗГОЈУ И ПОРИБЉАВАЊУ</a:t>
            </a:r>
            <a:endParaRPr lang="sr-Latn-CS" sz="1800" dirty="0"/>
          </a:p>
        </p:txBody>
      </p:sp>
      <p:pic>
        <p:nvPicPr>
          <p:cNvPr id="5" name="Content Placeholder 4" descr="riba-2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2976" y="4071942"/>
            <a:ext cx="3276600" cy="9125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usohus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857232"/>
            <a:ext cx="3786214" cy="2571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4942" y="857232"/>
            <a:ext cx="2819399" cy="456564"/>
          </a:xfrm>
        </p:spPr>
        <p:txBody>
          <a:bodyPr/>
          <a:lstStyle/>
          <a:p>
            <a:r>
              <a:rPr lang="sr-Cyrl-RS" sz="2400" dirty="0" smtClean="0"/>
              <a:t>Дабар</a:t>
            </a:r>
            <a:endParaRPr lang="sr-Latn-C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57686" y="1357298"/>
            <a:ext cx="4286280" cy="4643470"/>
          </a:xfrm>
        </p:spPr>
        <p:txBody>
          <a:bodyPr>
            <a:noAutofit/>
          </a:bodyPr>
          <a:lstStyle/>
          <a:p>
            <a:r>
              <a:rPr lang="sr-Cyrl-RS" sz="1800" dirty="0" smtClean="0">
                <a:latin typeface="+mj-lt"/>
              </a:rPr>
              <a:t>ЖИВИ  У  ЈАЗБИНАМА ИСКОПАНИМ У СТРМИМ ОБАЛАМА  ЈЕЗЕРА И РЕКА.УЛАЗ  У ЈАЗБИНУ  ПРАВИ  ИСПОД ПОВРШИНЕ ВОДЕ.ЗАДЊЕ НОГЕ ИМАЈ  КОЖИЦУ ЗА ПЛИВАЊЕ.РЕП  МУ  ЈЕ  ПЉОСНАТ, ШИРОК И ВРЛО СНАЖАН, ПА МУ СЛУЖИ КАО ВЕСЛО ПРИЛИКОМ ПЛИВАЊА, А КАО ЛОПАТА ПРИ ГРАЂЕЊУ БРАНА.</a:t>
            </a:r>
            <a:r>
              <a:rPr lang="sr-Cyrl-RS" sz="1800" i="1" dirty="0" smtClean="0">
                <a:latin typeface="+mj-lt"/>
              </a:rPr>
              <a:t/>
            </a:r>
            <a:br>
              <a:rPr lang="sr-Cyrl-RS" sz="1800" i="1" dirty="0" smtClean="0">
                <a:latin typeface="+mj-lt"/>
              </a:rPr>
            </a:br>
            <a:endParaRPr lang="sr-Latn-CS" sz="1800" dirty="0">
              <a:latin typeface="+mj-lt"/>
            </a:endParaRPr>
          </a:p>
        </p:txBody>
      </p:sp>
      <p:pic>
        <p:nvPicPr>
          <p:cNvPr id="7" name="Content Placeholder 6" descr="dabar-498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85786" y="1142984"/>
            <a:ext cx="3786214" cy="3429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00232" y="1214422"/>
            <a:ext cx="5214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ПОНОВИМО</a:t>
            </a:r>
            <a:endParaRPr lang="sr-Latn-C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214414" y="1285860"/>
            <a:ext cx="7358062" cy="4214813"/>
          </a:xfrm>
        </p:spPr>
        <p:txBody>
          <a:bodyPr>
            <a:normAutofit/>
          </a:bodyPr>
          <a:lstStyle/>
          <a:p>
            <a:r>
              <a:rPr lang="sr-Cyrl-RS" dirty="0" smtClean="0"/>
              <a:t>1.</a:t>
            </a:r>
            <a:r>
              <a:rPr lang="sr-Cyrl-RS" sz="1800" dirty="0" smtClean="0"/>
              <a:t>За медведа је најбоље да живи:</a:t>
            </a:r>
          </a:p>
          <a:p>
            <a:r>
              <a:rPr lang="sr-Cyrl-RS" sz="1800" dirty="0" smtClean="0"/>
              <a:t>А) у зоолошком врту    Б) нетакнутој природи   В) циркусу</a:t>
            </a:r>
          </a:p>
          <a:p>
            <a:r>
              <a:rPr lang="sr-Cyrl-RS" sz="1800" dirty="0" smtClean="0"/>
              <a:t>Заокружи  тачан одговор.</a:t>
            </a:r>
          </a:p>
          <a:p>
            <a:r>
              <a:rPr lang="sr-Cyrl-RS" sz="1800" dirty="0" smtClean="0"/>
              <a:t>2.Високе  пределе насељавају :        </a:t>
            </a:r>
          </a:p>
          <a:p>
            <a:r>
              <a:rPr lang="sr-Cyrl-RS" sz="1800" dirty="0" smtClean="0"/>
              <a:t>       белоглави суп и орао крсташ                                                                     </a:t>
            </a:r>
          </a:p>
          <a:p>
            <a:r>
              <a:rPr lang="sr-Cyrl-RS" sz="1800" dirty="0" smtClean="0"/>
              <a:t>,а станишта  реке: </a:t>
            </a:r>
          </a:p>
          <a:p>
            <a:r>
              <a:rPr lang="sr-Cyrl-RS" sz="1800" dirty="0" smtClean="0"/>
              <a:t>дабар, моруна</a:t>
            </a:r>
          </a:p>
          <a:p>
            <a:r>
              <a:rPr lang="sr-Cyrl-RS" sz="1800" dirty="0" smtClean="0"/>
              <a:t>3. У датим речима су испртемештана слова.Ту се крији називи угрожених и ретких животиња.Откриј их и запиши.</a:t>
            </a:r>
          </a:p>
          <a:p>
            <a:endParaRPr lang="sr-Cyrl-RS" sz="1800" dirty="0" smtClean="0"/>
          </a:p>
          <a:p>
            <a:endParaRPr lang="sr-Cyrl-RS" sz="1800" dirty="0" smtClean="0"/>
          </a:p>
          <a:p>
            <a:endParaRPr lang="sr-Cyrl-RS" sz="1800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071538" y="4143380"/>
            <a:ext cx="7143800" cy="785818"/>
          </a:xfrm>
        </p:spPr>
        <p:txBody>
          <a:bodyPr>
            <a:normAutofit fontScale="90000"/>
          </a:bodyPr>
          <a:lstStyle/>
          <a:p>
            <a:r>
              <a:rPr lang="sr-Cyrl-RS" sz="2000" i="1" cap="none" dirty="0" smtClean="0">
                <a:latin typeface="+mn-lt"/>
              </a:rPr>
              <a:t>4.На којим местима можемо видети ове животиње? </a:t>
            </a:r>
            <a:br>
              <a:rPr lang="sr-Cyrl-RS" sz="2000" i="1" cap="none" dirty="0" smtClean="0">
                <a:latin typeface="+mn-lt"/>
              </a:rPr>
            </a:br>
            <a:r>
              <a:rPr lang="sr-Cyrl-RS" sz="2000" i="1" cap="none" dirty="0" smtClean="0">
                <a:latin typeface="+mn-lt"/>
              </a:rPr>
              <a:t/>
            </a:r>
            <a:br>
              <a:rPr lang="sr-Cyrl-RS" sz="2000" i="1" cap="none" dirty="0" smtClean="0">
                <a:latin typeface="+mn-lt"/>
              </a:rPr>
            </a:br>
            <a:r>
              <a:rPr lang="sr-Cyrl-RS" sz="2000" i="1" cap="none" dirty="0" smtClean="0">
                <a:latin typeface="+mn-lt"/>
              </a:rPr>
              <a:t/>
            </a:r>
            <a:br>
              <a:rPr lang="sr-Cyrl-RS" sz="2000" i="1" cap="none" dirty="0" smtClean="0">
                <a:latin typeface="+mn-lt"/>
              </a:rPr>
            </a:br>
            <a:r>
              <a:rPr lang="sr-Cyrl-RS" sz="1800" i="1" cap="none" dirty="0" smtClean="0">
                <a:latin typeface="+mn-lt"/>
              </a:rPr>
              <a:t/>
            </a:r>
            <a:br>
              <a:rPr lang="sr-Cyrl-RS" sz="1800" i="1" cap="none" dirty="0" smtClean="0">
                <a:latin typeface="+mn-lt"/>
              </a:rPr>
            </a:br>
            <a:r>
              <a:rPr lang="sr-Cyrl-RS" sz="1800" i="1" dirty="0" smtClean="0">
                <a:latin typeface="+mn-lt"/>
              </a:rPr>
              <a:t/>
            </a:r>
            <a:br>
              <a:rPr lang="sr-Cyrl-RS" sz="1800" i="1" dirty="0" smtClean="0">
                <a:latin typeface="+mn-lt"/>
              </a:rPr>
            </a:br>
            <a:endParaRPr lang="sr-Latn-CS" sz="1800" i="1" dirty="0">
              <a:latin typeface="+mn-lt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4294967295"/>
          </p:nvPr>
        </p:nvSpPr>
        <p:spPr>
          <a:xfrm>
            <a:off x="928662" y="2285992"/>
            <a:ext cx="6400800" cy="428625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/>
              <a:t>БЕЛОГЛАВИ СУП             ДИВОКОЗА                     МОРУНА</a:t>
            </a:r>
            <a:endParaRPr lang="sr-Latn-CS" dirty="0"/>
          </a:p>
        </p:txBody>
      </p:sp>
      <p:sp>
        <p:nvSpPr>
          <p:cNvPr id="5" name="Rectangle 4"/>
          <p:cNvSpPr/>
          <p:nvPr/>
        </p:nvSpPr>
        <p:spPr>
          <a:xfrm>
            <a:off x="1000100" y="1428736"/>
            <a:ext cx="2286016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i="1" dirty="0" smtClean="0">
                <a:solidFill>
                  <a:schemeClr val="tx1"/>
                </a:solidFill>
              </a:rPr>
              <a:t>Боглелави  пус</a:t>
            </a:r>
            <a:r>
              <a:rPr lang="sr-Cyrl-RS" sz="2000" i="1" dirty="0" smtClean="0">
                <a:solidFill>
                  <a:schemeClr val="tx1"/>
                </a:solidFill>
              </a:rPr>
              <a:t>  </a:t>
            </a:r>
            <a:endParaRPr lang="sr-Latn-C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86116" y="1000108"/>
            <a:ext cx="2428892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 smtClean="0">
                <a:solidFill>
                  <a:schemeClr val="tx1"/>
                </a:solidFill>
              </a:rPr>
              <a:t> </a:t>
            </a:r>
            <a:r>
              <a:rPr lang="sr-Cyrl-RS" sz="2400" i="1" dirty="0" smtClean="0">
                <a:solidFill>
                  <a:schemeClr val="tx1"/>
                </a:solidFill>
              </a:rPr>
              <a:t>Викозади</a:t>
            </a:r>
            <a:endParaRPr lang="sr-Latn-C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8" y="1500174"/>
            <a:ext cx="2143140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i="1" dirty="0" smtClean="0">
                <a:solidFill>
                  <a:schemeClr val="tx1"/>
                </a:solidFill>
              </a:rPr>
              <a:t>Ру</a:t>
            </a:r>
            <a:r>
              <a:rPr lang="sr-Cyrl-RS" sz="2400" i="1" dirty="0" smtClean="0">
                <a:solidFill>
                  <a:schemeClr val="tx1"/>
                </a:solidFill>
              </a:rPr>
              <a:t>намо</a:t>
            </a:r>
            <a:endParaRPr lang="sr-Latn-C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4414" y="4429132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i="1" dirty="0" smtClean="0"/>
              <a:t>Ове живтиње могу се видети у резерватима и националним парковима.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538" y="1357298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i="1" dirty="0" smtClean="0"/>
              <a:t>5.Пажљиво прочитај текст.У њему се налази опис још једне угрожене животиње.Откриј је и запиши.</a:t>
            </a:r>
            <a:br>
              <a:rPr lang="sr-Cyrl-RS" i="1" dirty="0" smtClean="0"/>
            </a:br>
            <a:endParaRPr lang="sr-Cyrl-RS" i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928662" y="2285992"/>
            <a:ext cx="7143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i="1" dirty="0" smtClean="0"/>
              <a:t>Живи у јазбинама икопаним у стрмим обалама језера и река.Улаз у јазбину прави испод површине воде.Задње ноге имај кожицу за пливање.Реп му је пљоснат, широк и врло снажан, па му служи као весло приликом пливања, а као лопата при грађењу брана.</a:t>
            </a:r>
          </a:p>
          <a:p>
            <a:r>
              <a:rPr lang="sr-Cyrl-RS" i="1" dirty="0" smtClean="0"/>
              <a:t>                                                       То је 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1357298"/>
            <a:ext cx="6400800" cy="3919550"/>
          </a:xfrm>
        </p:spPr>
        <p:txBody>
          <a:bodyPr>
            <a:normAutofit/>
          </a:bodyPr>
          <a:lstStyle/>
          <a:p>
            <a:r>
              <a:rPr lang="sr-Cyrl-RS" dirty="0" smtClean="0"/>
              <a:t>Сачувајмо све </a:t>
            </a:r>
            <a:r>
              <a:rPr lang="sr-Cyrl-RS" smtClean="0"/>
              <a:t>биљке животиње, </a:t>
            </a:r>
            <a:r>
              <a:rPr lang="sr-Cyrl-RS" dirty="0" smtClean="0"/>
              <a:t>зато што свака и најмања и највећа, имају своје место у природи!</a:t>
            </a:r>
            <a:endParaRPr lang="sr-Latn-C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sanita preyentacija</Template>
  <TotalTime>1609</TotalTime>
  <Words>762</Words>
  <Application>Microsoft Office PowerPoint</Application>
  <PresentationFormat>On-screen Show (4:3)</PresentationFormat>
  <Paragraphs>80</Paragraphs>
  <Slides>26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Couture</vt:lpstr>
      <vt:lpstr>Ретке и угрожене биљке и животиње</vt:lpstr>
      <vt:lpstr>Шуме , ЛИВАДЕ  И РЕКЕ Србије имају изузетне услове за живот многих врста животиња и БИЉАКА. НЕКЕ ОД ЊИХ одавно су постале ретке, угрожене или су  потпуно нестале из највећег дела Европе. </vt:lpstr>
      <vt:lpstr>ПАНЧИЋЕВА ОМОРИКА</vt:lpstr>
      <vt:lpstr>тАнко, високо дрво висине до 50 метара; четине су на горњој страни тамнозелене, а са доње стране имају две беле пруге; мушки цветови су светло црвени, а женски љубичасти и налазе се на врху крошње ;  </vt:lpstr>
      <vt:lpstr>ГОСПИНА ПАПУЧИЦА</vt:lpstr>
      <vt:lpstr>Панонски  различак</vt:lpstr>
      <vt:lpstr>Рунолист</vt:lpstr>
      <vt:lpstr>ЛИНЦУРА</vt:lpstr>
      <vt:lpstr>ГОРОЦВАТ ЈЕ ВИШЕГОДИШЊА ЗЕЉАСТА БИЉКА. РАСТЕ КАО ОТРОВАН КОРОВ ПО РЕТКИМ ШУМАМА КАМЕНИТИМ БРЕЖУЉЦИМА И ПАДИНАМА ФРУШКЕ ГОРЕ, ДЕЛИБАТСКОЈ ПЕШЧАРИ, КОСОВУ И МЕТОХИЈИ.</vt:lpstr>
      <vt:lpstr>СРПСКА  РАМОНДА</vt:lpstr>
      <vt:lpstr>Slide 11</vt:lpstr>
      <vt:lpstr>Slide 12</vt:lpstr>
      <vt:lpstr>Slide 13</vt:lpstr>
      <vt:lpstr>Slide 14</vt:lpstr>
      <vt:lpstr>БЕЛОГЛАВИ СУП</vt:lpstr>
      <vt:lpstr>ОРАО КРСТАШ</vt:lpstr>
      <vt:lpstr>Велика дропља</vt:lpstr>
      <vt:lpstr>дивокоза</vt:lpstr>
      <vt:lpstr>Мрки медвед</vt:lpstr>
      <vt:lpstr>МОРУНА</vt:lpstr>
      <vt:lpstr>Дабар</vt:lpstr>
      <vt:lpstr>Slide 22</vt:lpstr>
      <vt:lpstr>Slide 23</vt:lpstr>
      <vt:lpstr>4.На којим местима можемо видети ове животиње?      </vt:lpstr>
      <vt:lpstr>Slide 25</vt:lpstr>
      <vt:lpstr>Сачувајмо све биљке животиње, зато што свака и најмања и највећа, имају своје место у природи!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RETKE I UGROZENE BILJKE I ZIVVOTINJE</dc:title>
  <dc:creator>Pavlovic</dc:creator>
  <cp:lastModifiedBy>Pavlovic</cp:lastModifiedBy>
  <cp:revision>141</cp:revision>
  <dcterms:created xsi:type="dcterms:W3CDTF">2011-11-26T10:34:01Z</dcterms:created>
  <dcterms:modified xsi:type="dcterms:W3CDTF">2011-11-29T08:52:23Z</dcterms:modified>
</cp:coreProperties>
</file>