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5" r:id="rId4"/>
    <p:sldId id="286" r:id="rId5"/>
    <p:sldId id="285" r:id="rId6"/>
    <p:sldId id="287" r:id="rId7"/>
    <p:sldId id="288" r:id="rId8"/>
    <p:sldId id="289" r:id="rId9"/>
    <p:sldId id="267" r:id="rId10"/>
    <p:sldId id="268" r:id="rId11"/>
    <p:sldId id="269" r:id="rId12"/>
    <p:sldId id="279" r:id="rId13"/>
    <p:sldId id="277" r:id="rId14"/>
    <p:sldId id="278" r:id="rId15"/>
    <p:sldId id="280" r:id="rId16"/>
    <p:sldId id="281" r:id="rId17"/>
    <p:sldId id="282" r:id="rId18"/>
    <p:sldId id="283" r:id="rId19"/>
    <p:sldId id="28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DD94D-C80B-46BF-804C-C2981B11FEE1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E641B-E109-441B-8DB0-8C8E1CC59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32DB1B-1969-4A63-9378-098D82FED473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GAGA%20SKOLA\IV%20razred\&#1055;&#1088;&#1086;&#1096;&#1083;&#1086;&#1089;&#1090;%20&#1057;&#1088;&#1073;&#1080;&#1112;&#1077;\Filmovi\&#352;to%20se%20bore%20misli%20moje...(360p_H.264-AAC)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2.pptx"/><Relationship Id="rId7" Type="http://schemas.openxmlformats.org/officeDocument/2006/relationships/package" Target="../embeddings/Microsoft_Office_PowerPoint_Presentation6.ppt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PowerPoint_Presentation5.pptx"/><Relationship Id="rId5" Type="http://schemas.openxmlformats.org/officeDocument/2006/relationships/package" Target="../embeddings/Microsoft_Office_PowerPoint_Presentation4.pptx"/><Relationship Id="rId4" Type="http://schemas.openxmlformats.org/officeDocument/2006/relationships/package" Target="../embeddings/Microsoft_Office_PowerPoint_Presentation3.pptx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/>
              <a:t>Удружени учитељи у пракси</a:t>
            </a:r>
            <a:br>
              <a:rPr lang="sr-Cyrl-RS" sz="2800" dirty="0" smtClean="0"/>
            </a:br>
            <a:r>
              <a:rPr lang="sr-Cyrl-RS" sz="2800" dirty="0" smtClean="0"/>
              <a:t>Пример  добре  праксе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2000240"/>
            <a:ext cx="7786742" cy="3071834"/>
          </a:xfrm>
        </p:spPr>
        <p:txBody>
          <a:bodyPr>
            <a:normAutofit/>
          </a:bodyPr>
          <a:lstStyle/>
          <a:p>
            <a:pPr algn="l"/>
            <a:r>
              <a:rPr lang="sr-Cyrl-RS" sz="2200" dirty="0" smtClean="0">
                <a:latin typeface="+mj-lt"/>
              </a:rPr>
              <a:t>Наставни  </a:t>
            </a:r>
            <a:r>
              <a:rPr lang="sr-Cyrl-RS" sz="2200" dirty="0" smtClean="0">
                <a:latin typeface="+mj-lt"/>
              </a:rPr>
              <a:t>предмет: Природа и друштво</a:t>
            </a:r>
          </a:p>
          <a:p>
            <a:pPr algn="l"/>
            <a:r>
              <a:rPr lang="sr-Cyrl-RS" sz="2200" dirty="0" smtClean="0">
                <a:latin typeface="+mj-lt"/>
              </a:rPr>
              <a:t>Наставна јединица: Србија кроз векове</a:t>
            </a:r>
          </a:p>
          <a:p>
            <a:pPr algn="l"/>
            <a:r>
              <a:rPr lang="sr-Cyrl-RS" sz="2200" dirty="0" smtClean="0">
                <a:latin typeface="+mj-lt"/>
              </a:rPr>
              <a:t>Тип часа: систематизација</a:t>
            </a:r>
          </a:p>
          <a:p>
            <a:pPr algn="l"/>
            <a:r>
              <a:rPr lang="sr-Cyrl-RS" sz="2200" dirty="0" smtClean="0">
                <a:latin typeface="+mj-lt"/>
              </a:rPr>
              <a:t>Разред: четврти</a:t>
            </a:r>
          </a:p>
          <a:p>
            <a:pPr algn="l"/>
            <a:r>
              <a:rPr lang="sr-Cyrl-RS" sz="2200" dirty="0" smtClean="0">
                <a:latin typeface="+mj-lt"/>
              </a:rPr>
              <a:t>Аутор: Драгица Станковић, </a:t>
            </a:r>
          </a:p>
          <a:p>
            <a:pPr algn="l"/>
            <a:r>
              <a:rPr lang="sr-Cyrl-RS" sz="2200" dirty="0" smtClean="0">
                <a:latin typeface="+mj-lt"/>
              </a:rPr>
              <a:t>ОШ “Чибуковачки партизани”                         </a:t>
            </a:r>
            <a:endParaRPr lang="en-US" sz="2200" dirty="0">
              <a:latin typeface="+mj-lt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sr-Cyrl-RS" sz="2800" dirty="0" smtClean="0"/>
              <a:t>    </a:t>
            </a:r>
            <a:r>
              <a:rPr lang="sr-Cyrl-RS" sz="2400" dirty="0" smtClean="0"/>
              <a:t>Час је реализован као блок час у трајању од 90 минута. Час је завршница дуготрајног истраживачког рада на тему </a:t>
            </a:r>
            <a:r>
              <a:rPr lang="sr-Cyrl-RS" sz="2400" i="1" dirty="0" smtClean="0"/>
              <a:t>Прошлост Србије</a:t>
            </a:r>
            <a:r>
              <a:rPr lang="sr-Cyrl-RS" sz="2400" dirty="0" smtClean="0"/>
              <a:t>.</a:t>
            </a:r>
            <a:r>
              <a:rPr lang="sr-Cyrl-RS" sz="2800" dirty="0" smtClean="0"/>
              <a:t/>
            </a:r>
            <a:br>
              <a:rPr lang="sr-Cyrl-RS" sz="2800" dirty="0" smtClean="0"/>
            </a:br>
            <a:r>
              <a:rPr lang="sr-Cyrl-RS" sz="2800" dirty="0"/>
              <a:t> </a:t>
            </a:r>
            <a:r>
              <a:rPr lang="sr-Cyrl-RS" sz="2800" dirty="0" smtClean="0"/>
              <a:t>    </a:t>
            </a:r>
            <a:br>
              <a:rPr lang="sr-Cyrl-RS" sz="2800" dirty="0" smtClean="0"/>
            </a:br>
            <a:endParaRPr lang="en-US" sz="2800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215074" y="4214818"/>
          <a:ext cx="2000264" cy="2000264"/>
        </p:xfrm>
        <a:graphic>
          <a:graphicData uri="http://schemas.openxmlformats.org/presentationml/2006/ole">
            <p:oleObj spid="_x0000_s1027" name="Document" showAsIcon="1" r:id="rId3" imgW="914400" imgH="771480" progId="Word.Document.12">
              <p:embed/>
            </p:oleObj>
          </a:graphicData>
        </a:graphic>
      </p:graphicFrame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200" b="1" i="1" dirty="0" smtClean="0"/>
              <a:t/>
            </a:r>
            <a:br>
              <a:rPr lang="sr-Cyrl-RS" sz="2200" b="1" i="1" dirty="0" smtClean="0"/>
            </a:br>
            <a:r>
              <a:rPr lang="sr-Cyrl-RS" sz="2200" b="1" i="1" dirty="0" smtClean="0"/>
              <a:t/>
            </a:r>
            <a:br>
              <a:rPr lang="sr-Cyrl-RS" sz="2200" b="1" i="1" dirty="0" smtClean="0"/>
            </a:br>
            <a:r>
              <a:rPr lang="sr-Cyrl-RS" sz="2200" b="1" i="1" dirty="0" smtClean="0"/>
              <a:t/>
            </a:r>
            <a:br>
              <a:rPr lang="sr-Cyrl-RS" sz="2200" b="1" i="1" dirty="0" smtClean="0"/>
            </a:br>
            <a:r>
              <a:rPr lang="sr-Cyrl-RS" sz="2200" b="1" i="1" dirty="0" smtClean="0"/>
              <a:t/>
            </a:r>
            <a:br>
              <a:rPr lang="sr-Cyrl-RS" sz="2200" b="1" i="1" dirty="0" smtClean="0"/>
            </a:br>
            <a:r>
              <a:rPr lang="sr-Cyrl-RS" sz="2200" b="1" i="1" dirty="0" smtClean="0"/>
              <a:t>уводни </a:t>
            </a:r>
            <a:r>
              <a:rPr lang="sr-Cyrl-RS" sz="2200" b="1" i="1" dirty="0" smtClean="0"/>
              <a:t>део часа : </a:t>
            </a:r>
            <a:r>
              <a:rPr lang="sr-Cyrl-RS" sz="2200" dirty="0" smtClean="0"/>
              <a:t>Песма михаила обреновића  </a:t>
            </a:r>
            <a:r>
              <a:rPr lang="sr-Cyrl-RS" sz="2200" i="1" dirty="0" smtClean="0"/>
              <a:t>Што </a:t>
            </a:r>
            <a:r>
              <a:rPr lang="sr-Cyrl-RS" sz="2200" i="1" dirty="0" smtClean="0"/>
              <a:t>се боре мисли </a:t>
            </a:r>
            <a:r>
              <a:rPr lang="sr-Cyrl-RS" sz="2200" i="1" dirty="0" smtClean="0"/>
              <a:t>моје</a:t>
            </a:r>
            <a:r>
              <a:rPr lang="sr-Cyrl-RS" sz="2200" dirty="0" smtClean="0"/>
              <a:t> </a:t>
            </a:r>
            <a:r>
              <a:rPr lang="sr-Cyrl-RS" sz="2200" dirty="0" smtClean="0"/>
              <a:t>.изводи  је Звонко  </a:t>
            </a:r>
            <a:r>
              <a:rPr lang="sr-Cyrl-RS" sz="2200" dirty="0" smtClean="0"/>
              <a:t>богдан.</a:t>
            </a:r>
            <a:endParaRPr lang="en-US" sz="2200" dirty="0"/>
          </a:p>
        </p:txBody>
      </p:sp>
      <p:pic>
        <p:nvPicPr>
          <p:cNvPr id="6" name="Što se bore misli moje...(360p_H.264-AAC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24200" y="267335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sz="2400" b="0" dirty="0" smtClean="0"/>
              <a:t>Кратак  осврт на истраживачки рад који је претходио часу</a:t>
            </a:r>
            <a:endParaRPr lang="en-US" sz="2400" b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sr-Cyrl-RS" sz="2200" dirty="0" smtClean="0"/>
              <a:t>Ученици су на часовима српског језика читали народне епске песме, као и песме </a:t>
            </a:r>
            <a:r>
              <a:rPr lang="sr-Cyrl-RS" sz="2200" i="1" dirty="0" smtClean="0"/>
              <a:t>Симонида </a:t>
            </a:r>
            <a:r>
              <a:rPr lang="sr-Cyrl-RS" sz="2200" dirty="0" smtClean="0"/>
              <a:t>Милана Ракића, </a:t>
            </a:r>
            <a:r>
              <a:rPr lang="sr-Cyrl-RS" sz="2200" i="1" dirty="0" smtClean="0"/>
              <a:t>Плава гробница </a:t>
            </a:r>
            <a:r>
              <a:rPr lang="sr-Cyrl-RS" sz="2200" dirty="0" smtClean="0"/>
              <a:t>Милутина Бојића, </a:t>
            </a:r>
            <a:r>
              <a:rPr lang="sr-Cyrl-RS" sz="2200" i="1" dirty="0" smtClean="0"/>
              <a:t>Крвава бајка </a:t>
            </a:r>
            <a:r>
              <a:rPr lang="sr-Cyrl-RS" sz="2200" dirty="0" smtClean="0"/>
              <a:t>Десанке Максимовић и одломак из романа </a:t>
            </a:r>
            <a:r>
              <a:rPr lang="sr-Cyrl-RS" sz="2200" i="1" dirty="0" smtClean="0"/>
              <a:t>На Дрини ћуприја </a:t>
            </a:r>
            <a:r>
              <a:rPr lang="sr-Cyrl-RS" sz="2200" dirty="0" smtClean="0"/>
              <a:t>Иве Андрића.</a:t>
            </a:r>
            <a:endParaRPr lang="en-US" sz="2200" dirty="0"/>
          </a:p>
        </p:txBody>
      </p:sp>
      <p:pic>
        <p:nvPicPr>
          <p:cNvPr id="9" name="Content Placeholder 8" descr="Fotografija024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06825" y="1181100"/>
            <a:ext cx="4876800" cy="365760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200" b="0" dirty="0" smtClean="0"/>
              <a:t> </a:t>
            </a:r>
            <a:r>
              <a:rPr lang="sr-Cyrl-RS" sz="2200" b="0" i="1" dirty="0" smtClean="0"/>
              <a:t>златно јагње  </a:t>
            </a:r>
            <a:r>
              <a:rPr lang="sr-Cyrl-RS" sz="2200" b="0" dirty="0" smtClean="0"/>
              <a:t>Светлана велмар јанковић</a:t>
            </a:r>
            <a:endParaRPr lang="en-US" sz="2200" b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endParaRPr lang="sr-Cyrl-RS" sz="2600" dirty="0" smtClean="0"/>
          </a:p>
          <a:p>
            <a:r>
              <a:rPr lang="sr-Cyrl-RS" sz="2600" dirty="0" smtClean="0"/>
              <a:t>На часу српског језика обрађен је текст </a:t>
            </a:r>
            <a:r>
              <a:rPr lang="sr-Cyrl-RS" sz="2600" i="1" dirty="0" smtClean="0"/>
              <a:t>Златно јагње </a:t>
            </a:r>
            <a:r>
              <a:rPr lang="sr-Cyrl-RS" sz="2600" dirty="0" smtClean="0"/>
              <a:t>и ученици су по групама добили истраживачке задатке:</a:t>
            </a:r>
          </a:p>
          <a:p>
            <a:pPr>
              <a:buFontTx/>
              <a:buChar char="-"/>
            </a:pPr>
            <a:r>
              <a:rPr lang="sr-Cyrl-RS" sz="2600" dirty="0" smtClean="0"/>
              <a:t>  </a:t>
            </a:r>
            <a:r>
              <a:rPr lang="sr-Cyrl-RS" sz="2600" i="1" dirty="0" smtClean="0"/>
              <a:t>Изглед старог Раса</a:t>
            </a:r>
          </a:p>
          <a:p>
            <a:pPr>
              <a:buFontTx/>
              <a:buChar char="-"/>
            </a:pPr>
            <a:r>
              <a:rPr lang="sr-Cyrl-RS" sz="2600" i="1" dirty="0" smtClean="0"/>
              <a:t> </a:t>
            </a:r>
            <a:r>
              <a:rPr lang="sr-Cyrl-RS" sz="2600" i="1" dirty="0" smtClean="0"/>
              <a:t> Живот властеле и сељака</a:t>
            </a:r>
          </a:p>
          <a:p>
            <a:pPr>
              <a:buFontTx/>
              <a:buChar char="-"/>
            </a:pPr>
            <a:r>
              <a:rPr lang="sr-Cyrl-RS" sz="2600" i="1" dirty="0" smtClean="0"/>
              <a:t>  </a:t>
            </a:r>
            <a:r>
              <a:rPr lang="sr-Cyrl-RS" sz="2600" i="1" dirty="0" smtClean="0"/>
              <a:t>Оружје, начин одевања   у 12. веку</a:t>
            </a:r>
          </a:p>
          <a:p>
            <a:pPr>
              <a:buFontTx/>
              <a:buChar char="-"/>
            </a:pPr>
            <a:r>
              <a:rPr lang="sr-Cyrl-RS" sz="2600" i="1" dirty="0" smtClean="0"/>
              <a:t> </a:t>
            </a:r>
            <a:r>
              <a:rPr lang="sr-Cyrl-RS" sz="2600" i="1" dirty="0" smtClean="0"/>
              <a:t> Образовање и васпитање деце у 12. веку</a:t>
            </a:r>
          </a:p>
          <a:p>
            <a:pPr>
              <a:buFontTx/>
              <a:buChar char="-"/>
            </a:pPr>
            <a:r>
              <a:rPr lang="sr-Cyrl-RS" sz="2000" i="1" dirty="0" smtClean="0"/>
              <a:t> </a:t>
            </a:r>
            <a:r>
              <a:rPr lang="sr-Cyrl-RS" sz="2000" i="1" dirty="0" smtClean="0"/>
              <a:t> </a:t>
            </a:r>
          </a:p>
          <a:p>
            <a:pPr>
              <a:buFontTx/>
              <a:buChar char="-"/>
            </a:pPr>
            <a:endParaRPr lang="en-US" sz="2000" dirty="0"/>
          </a:p>
        </p:txBody>
      </p:sp>
      <p:pic>
        <p:nvPicPr>
          <p:cNvPr id="8" name="Content Placeholder 7" descr="Fotografija024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06825" y="1181100"/>
            <a:ext cx="4876800" cy="365760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200" b="0" dirty="0" smtClean="0"/>
              <a:t>Од играчке до рачунара</a:t>
            </a:r>
            <a:endParaRPr lang="en-US" sz="2200" b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200" dirty="0" smtClean="0"/>
          </a:p>
          <a:p>
            <a:r>
              <a:rPr lang="sr-Cyrl-RS" sz="2200" dirty="0" smtClean="0"/>
              <a:t>На часовима од играчке до рачунара ученици су имали приступ интернету. Посетили су едукативне сајтове, решавали квизове и гледали игране и документарне филмове.</a:t>
            </a:r>
            <a:endParaRPr lang="en-US" sz="2200" dirty="0"/>
          </a:p>
        </p:txBody>
      </p:sp>
      <p:pic>
        <p:nvPicPr>
          <p:cNvPr id="8" name="Content Placeholder 7" descr="P531000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1007268"/>
            <a:ext cx="5340350" cy="4005262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200" b="0" dirty="0" smtClean="0"/>
              <a:t>Верска настава</a:t>
            </a:r>
            <a:endParaRPr lang="en-US" sz="22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200" dirty="0" smtClean="0"/>
          </a:p>
          <a:p>
            <a:endParaRPr lang="sr-Cyrl-RS" sz="2200" dirty="0" smtClean="0"/>
          </a:p>
          <a:p>
            <a:endParaRPr lang="sr-Cyrl-RS" sz="2200" dirty="0" smtClean="0"/>
          </a:p>
          <a:p>
            <a:r>
              <a:rPr lang="sr-Cyrl-RS" sz="2200" dirty="0" smtClean="0"/>
              <a:t>У оквиру предмета верска настава организована је посета манастиру Љубостињи, задужбини кнегиње Милице.</a:t>
            </a:r>
            <a:endParaRPr lang="en-US" sz="2200" dirty="0"/>
          </a:p>
        </p:txBody>
      </p:sp>
      <p:pic>
        <p:nvPicPr>
          <p:cNvPr id="5" name="Content Placeholder 4" descr="P52600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45000" y="1659731"/>
            <a:ext cx="3600450" cy="2700337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200" b="0" dirty="0" smtClean="0"/>
              <a:t>Драмски текст  </a:t>
            </a:r>
            <a:r>
              <a:rPr lang="sr-Cyrl-RS" sz="2200" b="0" i="1" dirty="0" smtClean="0"/>
              <a:t>свети  сава  </a:t>
            </a:r>
            <a:endParaRPr lang="en-US" sz="2200" b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200" dirty="0" smtClean="0"/>
          </a:p>
          <a:p>
            <a:endParaRPr lang="sr-Cyrl-RS" sz="2200" dirty="0" smtClean="0"/>
          </a:p>
          <a:p>
            <a:r>
              <a:rPr lang="sr-Cyrl-RS" sz="2200" dirty="0" smtClean="0"/>
              <a:t>Ученици су учествовали у извођењу  драмског текста </a:t>
            </a:r>
            <a:r>
              <a:rPr lang="sr-Cyrl-RS" sz="2200" i="1" dirty="0" smtClean="0"/>
              <a:t> Свети  Сава  </a:t>
            </a:r>
            <a:r>
              <a:rPr lang="sr-Cyrl-RS" sz="2200" dirty="0" smtClean="0"/>
              <a:t>у одељењу </a:t>
            </a:r>
            <a:r>
              <a:rPr lang="sr-Latn-RS" sz="2200" dirty="0" smtClean="0"/>
              <a:t> IV/1.</a:t>
            </a:r>
            <a:endParaRPr lang="en-US" sz="2200" dirty="0"/>
          </a:p>
        </p:txBody>
      </p:sp>
      <p:pic>
        <p:nvPicPr>
          <p:cNvPr id="8" name="Content Placeholder 7" descr="P314004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07268"/>
            <a:ext cx="5340350" cy="4005263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1752" y="642918"/>
            <a:ext cx="8686800" cy="5143536"/>
          </a:xfrm>
        </p:spPr>
        <p:txBody>
          <a:bodyPr anchor="t">
            <a:normAutofit/>
          </a:bodyPr>
          <a:lstStyle/>
          <a:p>
            <a:r>
              <a:rPr lang="sr-Cyrl-RS" sz="3200" dirty="0" smtClean="0"/>
              <a:t>  </a:t>
            </a:r>
            <a:r>
              <a:rPr lang="sr-Cyrl-RS" sz="3200" dirty="0" smtClean="0"/>
              <a:t/>
            </a:r>
            <a:br>
              <a:rPr lang="sr-Cyrl-RS" sz="3200" dirty="0" smtClean="0"/>
            </a:br>
            <a:r>
              <a:rPr lang="sr-Cyrl-RS" sz="3200" dirty="0" smtClean="0"/>
              <a:t/>
            </a:r>
            <a:br>
              <a:rPr lang="sr-Cyrl-RS" sz="3200" dirty="0" smtClean="0"/>
            </a:br>
            <a:r>
              <a:rPr lang="sr-Cyrl-RS" sz="3200" dirty="0" smtClean="0"/>
              <a:t> </a:t>
            </a:r>
            <a:r>
              <a:rPr lang="sr-Cyrl-RS" sz="2200" dirty="0" smtClean="0"/>
              <a:t>На часовима одељенске заједнице ученици су учествовали у историјским квизовима и освајали награде.</a:t>
            </a: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>   </a:t>
            </a:r>
            <a:r>
              <a:rPr lang="sr-Cyrl-RS" sz="2200" dirty="0" smtClean="0"/>
              <a:t>На часовима ликовне културе  сликали су владаре и њихове задужбине, правили средњевековно оружје.</a:t>
            </a:r>
            <a:br>
              <a:rPr lang="sr-Cyrl-RS" sz="22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>   </a:t>
            </a:r>
            <a:r>
              <a:rPr lang="sr-Cyrl-RS" sz="2200" dirty="0" smtClean="0"/>
              <a:t>Истраживали су и откривали код куће, размењивали  стечена знања преко друштвене мреже и у школи, прикупили драгоцени материјал потрЕбан за завршни час.</a:t>
            </a:r>
            <a:endParaRPr lang="en-US" sz="2200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543568"/>
          </a:xfrm>
        </p:spPr>
        <p:txBody>
          <a:bodyPr anchor="t">
            <a:normAutofit fontScale="90000"/>
          </a:bodyPr>
          <a:lstStyle/>
          <a:p>
            <a:r>
              <a:rPr lang="sr-Cyrl-RS" sz="2400" b="1" dirty="0" smtClean="0"/>
              <a:t/>
            </a:r>
            <a:br>
              <a:rPr lang="sr-Cyrl-RS" sz="2400" b="1" dirty="0" smtClean="0"/>
            </a:br>
            <a:r>
              <a:rPr lang="sr-Cyrl-RS" sz="2400" b="1" dirty="0" smtClean="0"/>
              <a:t/>
            </a:r>
            <a:br>
              <a:rPr lang="sr-Cyrl-RS" sz="2400" b="1" dirty="0" smtClean="0"/>
            </a:br>
            <a:r>
              <a:rPr lang="sr-Cyrl-RS" sz="2200" b="1" i="1" dirty="0" smtClean="0"/>
              <a:t>Главни </a:t>
            </a:r>
            <a:r>
              <a:rPr lang="sr-Cyrl-RS" sz="2200" b="1" i="1" dirty="0" smtClean="0"/>
              <a:t>део часа : </a:t>
            </a:r>
            <a:r>
              <a:rPr lang="sr-Latn-RS" sz="2200" b="1" dirty="0" smtClean="0"/>
              <a:t/>
            </a:r>
            <a:br>
              <a:rPr lang="sr-Latn-RS" sz="2200" b="1" dirty="0" smtClean="0"/>
            </a:br>
            <a:r>
              <a:rPr lang="sr-Cyrl-RS" sz="2200" b="1" dirty="0" smtClean="0"/>
              <a:t>- </a:t>
            </a:r>
            <a:r>
              <a:rPr lang="sr-Cyrl-RS" sz="2200" dirty="0" smtClean="0"/>
              <a:t>подела </a:t>
            </a:r>
            <a:r>
              <a:rPr lang="sr-Cyrl-RS" sz="2200" dirty="0" smtClean="0"/>
              <a:t>ученика </a:t>
            </a:r>
            <a:r>
              <a:rPr lang="sr-Latn-RS" sz="2200" dirty="0" smtClean="0"/>
              <a:t> </a:t>
            </a:r>
            <a:r>
              <a:rPr lang="sr-Cyrl-RS" sz="2200" dirty="0" smtClean="0"/>
              <a:t>на  групе  и Давање упутства за рад </a:t>
            </a:r>
            <a:r>
              <a:rPr lang="sr-Cyrl-RS" sz="2200" dirty="0" smtClean="0"/>
              <a:t>.</a:t>
            </a:r>
            <a:r>
              <a:rPr lang="sr-Latn-RS" sz="2200" dirty="0" smtClean="0"/>
              <a:t/>
            </a:r>
            <a:br>
              <a:rPr lang="sr-Latn-RS" sz="2200" dirty="0" smtClean="0"/>
            </a:br>
            <a:r>
              <a:rPr lang="sr-Cyrl-RS" sz="2200" dirty="0" smtClean="0"/>
              <a:t>-  </a:t>
            </a:r>
            <a:r>
              <a:rPr lang="sr-Cyrl-RS" sz="2200" dirty="0" smtClean="0"/>
              <a:t>Израда паноа.</a:t>
            </a:r>
            <a:r>
              <a:rPr lang="sr-Cyrl-RS" sz="2200" dirty="0" smtClean="0"/>
              <a:t/>
            </a:r>
            <a:br>
              <a:rPr lang="sr-Cyrl-RS" sz="2200" dirty="0" smtClean="0"/>
            </a:br>
            <a:r>
              <a:rPr lang="sr-Cyrl-RS" sz="2200" dirty="0" smtClean="0"/>
              <a:t>   </a:t>
            </a:r>
            <a:r>
              <a:rPr lang="sr-Cyrl-CS" sz="2200" b="1" i="1" dirty="0" smtClean="0"/>
              <a:t> </a:t>
            </a:r>
            <a:r>
              <a:rPr lang="sr-Cyrl-CS" sz="2200" b="1" i="1" dirty="0" smtClean="0">
                <a:solidFill>
                  <a:srgbClr val="0070C0"/>
                </a:solidFill>
              </a:rPr>
              <a:t>Прва група –  </a:t>
            </a:r>
            <a:r>
              <a:rPr lang="sr-Cyrl-CS" sz="2200" b="1" dirty="0" smtClean="0">
                <a:solidFill>
                  <a:srgbClr val="0070C0"/>
                </a:solidFill>
              </a:rPr>
              <a:t>Досељавање Словена   VII – XII 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Cyrl-CS" sz="2200" dirty="0" smtClean="0"/>
              <a:t>Задатак ове групе  био је  да истражи и прикупи податке о досељавању Словена на Балканско полуострво , стварању првих српских држава, верској припадности и првој писмености у Срба. Ова група обухватиће период  од VII до XII  века .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Cyrl-CS" sz="2200" b="1" i="1" dirty="0" smtClean="0"/>
              <a:t>      </a:t>
            </a:r>
            <a:r>
              <a:rPr lang="sr-Cyrl-CS" sz="2200" b="1" i="1" dirty="0" smtClean="0">
                <a:solidFill>
                  <a:srgbClr val="0070C0"/>
                </a:solidFill>
              </a:rPr>
              <a:t>Друга група – </a:t>
            </a:r>
            <a:r>
              <a:rPr lang="sr-Cyrl-CS" sz="2200" b="1" dirty="0" smtClean="0">
                <a:solidFill>
                  <a:srgbClr val="0070C0"/>
                </a:solidFill>
              </a:rPr>
              <a:t>Србија у доба Немањића  XII – XIV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Latn-CS" sz="2200" dirty="0" smtClean="0"/>
              <a:t>Задатак групе био је да истражи и прикупи податке о припадницима лозе Немањића, животу властеле и сељака у </a:t>
            </a:r>
            <a:r>
              <a:rPr lang="sr-Cyrl-CS" sz="2200" dirty="0" smtClean="0"/>
              <a:t>њихово време, о центрима културе и ширењу граница српске државе. Ова група обухватиће период од XII до XIV  века.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829320"/>
          </a:xfrm>
        </p:spPr>
        <p:txBody>
          <a:bodyPr anchor="t">
            <a:normAutofit fontScale="90000"/>
          </a:bodyPr>
          <a:lstStyle/>
          <a:p>
            <a:r>
              <a:rPr lang="sr-Cyrl-CS" sz="2200" b="1" dirty="0" smtClean="0">
                <a:solidFill>
                  <a:srgbClr val="0070C0"/>
                </a:solidFill>
              </a:rPr>
              <a:t/>
            </a:r>
            <a:br>
              <a:rPr lang="sr-Cyrl-CS" sz="2200" b="1" dirty="0" smtClean="0">
                <a:solidFill>
                  <a:srgbClr val="0070C0"/>
                </a:solidFill>
              </a:rPr>
            </a:br>
            <a:r>
              <a:rPr lang="sr-Cyrl-CS" sz="2200" b="1" dirty="0" smtClean="0">
                <a:solidFill>
                  <a:srgbClr val="0070C0"/>
                </a:solidFill>
              </a:rPr>
              <a:t/>
            </a:r>
            <a:br>
              <a:rPr lang="sr-Cyrl-CS" sz="2200" b="1" dirty="0" smtClean="0">
                <a:solidFill>
                  <a:srgbClr val="0070C0"/>
                </a:solidFill>
              </a:rPr>
            </a:br>
            <a:r>
              <a:rPr lang="sr-Cyrl-CS" sz="2200" b="1" dirty="0" smtClean="0">
                <a:solidFill>
                  <a:srgbClr val="0070C0"/>
                </a:solidFill>
              </a:rPr>
              <a:t>Трећа </a:t>
            </a:r>
            <a:r>
              <a:rPr lang="sr-Cyrl-CS" sz="2200" b="1" dirty="0" smtClean="0">
                <a:solidFill>
                  <a:srgbClr val="0070C0"/>
                </a:solidFill>
              </a:rPr>
              <a:t>група </a:t>
            </a:r>
            <a:r>
              <a:rPr lang="sr-Cyrl-CS" sz="2200" b="1" dirty="0" smtClean="0"/>
              <a:t>– </a:t>
            </a:r>
            <a:r>
              <a:rPr lang="sr-Cyrl-CS" sz="2200" b="1" dirty="0" smtClean="0">
                <a:solidFill>
                  <a:srgbClr val="0070C0"/>
                </a:solidFill>
              </a:rPr>
              <a:t>Србија под турском влашћу  XIV – XIX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Latn-CS" sz="2200" dirty="0" smtClean="0"/>
              <a:t>Задатак групе био је да истражи и прикупи податке  о Србији у доба кнеза </a:t>
            </a:r>
            <a:r>
              <a:rPr lang="sr-Cyrl-CS" sz="2200" dirty="0" smtClean="0"/>
              <a:t>Л</a:t>
            </a:r>
            <a:r>
              <a:rPr lang="sr-Latn-CS" sz="2200" dirty="0" smtClean="0"/>
              <a:t>азара</a:t>
            </a:r>
            <a:r>
              <a:rPr lang="sr-Cyrl-CS" sz="2200" dirty="0" smtClean="0"/>
              <a:t>, деспота Стефана Лазаревића, Ђурађа Бранковића и о паду Србије под турску власт. Ова група обухватиће период од </a:t>
            </a:r>
            <a:r>
              <a:rPr lang="sr-Latn-CS" sz="2200" dirty="0" smtClean="0"/>
              <a:t>XIV </a:t>
            </a:r>
            <a:r>
              <a:rPr lang="sr-Cyrl-CS" sz="2200" dirty="0" smtClean="0"/>
              <a:t>до</a:t>
            </a:r>
            <a:r>
              <a:rPr lang="sr-Latn-CS" sz="2200" dirty="0" smtClean="0"/>
              <a:t> XIX века</a:t>
            </a:r>
            <a:r>
              <a:rPr lang="sr-Cyrl-CS" sz="2200" dirty="0" smtClean="0"/>
              <a:t>.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Cyrl-CS" sz="2200" i="1" dirty="0" smtClean="0"/>
              <a:t> </a:t>
            </a:r>
            <a:r>
              <a:rPr lang="sr-Cyrl-CS" sz="2200" b="1" dirty="0" smtClean="0">
                <a:solidFill>
                  <a:srgbClr val="0070C0"/>
                </a:solidFill>
              </a:rPr>
              <a:t>Четврта група </a:t>
            </a:r>
            <a:r>
              <a:rPr lang="sr-Cyrl-CS" sz="2200" b="1" dirty="0" smtClean="0"/>
              <a:t>–</a:t>
            </a:r>
            <a:r>
              <a:rPr lang="sr-Cyrl-CS" sz="2200" b="1" dirty="0" smtClean="0">
                <a:solidFill>
                  <a:srgbClr val="0070C0"/>
                </a:solidFill>
              </a:rPr>
              <a:t>Први и Други српски устанак  XIX – XX 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sr-Cyrl-CS" sz="2200" dirty="0" smtClean="0"/>
              <a:t>Задатак групе био је да истражи и прикупи податке о Првом и Другом српском устанку, ослобађању Србије и Балкана од Османлијског царства. Ова група обухватиће период од XIX do XX века.</a:t>
            </a:r>
            <a:r>
              <a:rPr lang="sr-Cyrl-CS" sz="2200" i="1" dirty="0" smtClean="0"/>
              <a:t/>
            </a:r>
            <a:br>
              <a:rPr lang="sr-Cyrl-CS" sz="2200" i="1" dirty="0" smtClean="0"/>
            </a:br>
            <a:r>
              <a:rPr lang="sr-Cyrl-CS" sz="2200" i="1" dirty="0" smtClean="0"/>
              <a:t> </a:t>
            </a:r>
            <a:r>
              <a:rPr lang="sr-Cyrl-CS" sz="2200" b="1" dirty="0" smtClean="0">
                <a:solidFill>
                  <a:srgbClr val="0070C0"/>
                </a:solidFill>
              </a:rPr>
              <a:t>Пета група – Први  и Други светски рат  </a:t>
            </a:r>
            <a:r>
              <a:rPr lang="sr-Latn-CS" sz="2200" b="1" dirty="0" smtClean="0">
                <a:solidFill>
                  <a:srgbClr val="0070C0"/>
                </a:solidFill>
              </a:rPr>
              <a:t>XX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Cyrl-CS" sz="2200" dirty="0" smtClean="0"/>
              <a:t>Задатак групе био је да истражи и прикупи податке  о Првом и Другом светском рату и распаду Југославије почетком деведесетих година XX века. Ова група обухватиће  дешавања која су обележила  XX век. 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57882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/>
            </a:r>
            <a:br>
              <a:rPr lang="sr-Cyrl-RS" sz="2400" dirty="0" smtClean="0"/>
            </a:br>
            <a:endParaRPr lang="en-US" sz="24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57224" y="1285860"/>
          <a:ext cx="1714512" cy="1857388"/>
        </p:xfrm>
        <a:graphic>
          <a:graphicData uri="http://schemas.openxmlformats.org/presentationml/2006/ole">
            <p:oleObj spid="_x0000_s2050" name="Presentation" showAsIcon="1" r:id="rId3" imgW="914400" imgH="771480" progId="PowerPoint.Show.12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3786182" y="1357298"/>
          <a:ext cx="1785950" cy="1785950"/>
        </p:xfrm>
        <a:graphic>
          <a:graphicData uri="http://schemas.openxmlformats.org/presentationml/2006/ole">
            <p:oleObj spid="_x0000_s2051" name="Presentation" showAsIcon="1" r:id="rId4" imgW="914400" imgH="771480" progId="PowerPoint.Show.12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6643702" y="1357298"/>
          <a:ext cx="1714512" cy="1785950"/>
        </p:xfrm>
        <a:graphic>
          <a:graphicData uri="http://schemas.openxmlformats.org/presentationml/2006/ole">
            <p:oleObj spid="_x0000_s2052" name="Presentation" showAsIcon="1" r:id="rId5" imgW="914400" imgH="771480" progId="PowerPoint.Show.12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928662" y="4071942"/>
          <a:ext cx="1928826" cy="1714512"/>
        </p:xfrm>
        <a:graphic>
          <a:graphicData uri="http://schemas.openxmlformats.org/presentationml/2006/ole">
            <p:oleObj spid="_x0000_s2053" name="Presentation" showAsIcon="1" r:id="rId6" imgW="914400" imgH="771480" progId="PowerPoint.Show.12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6143636" y="4071941"/>
          <a:ext cx="2071702" cy="1785951"/>
        </p:xfrm>
        <a:graphic>
          <a:graphicData uri="http://schemas.openxmlformats.org/presentationml/2006/ole">
            <p:oleObj spid="_x0000_s2054" name="Presentation" showAsIcon="1" r:id="rId7" imgW="914400" imgH="771480" progId="PowerPoint.Show.12">
              <p:embed/>
            </p:oleObj>
          </a:graphicData>
        </a:graphic>
      </p:graphicFrame>
      <p:sp>
        <p:nvSpPr>
          <p:cNvPr id="9" name="Cloud Callout 8"/>
          <p:cNvSpPr/>
          <p:nvPr/>
        </p:nvSpPr>
        <p:spPr>
          <a:xfrm>
            <a:off x="3000364" y="2857496"/>
            <a:ext cx="3214710" cy="242889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dirty="0" smtClean="0"/>
              <a:t>КВИЗОВИ</a:t>
            </a:r>
            <a:endParaRPr lang="en-US" sz="28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200" b="1" i="1" dirty="0" smtClean="0"/>
              <a:t>Завршни део часа:</a:t>
            </a:r>
            <a:endParaRPr lang="en-US" sz="2200" b="1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Cyrl-RS" sz="2400" dirty="0" smtClean="0">
              <a:latin typeface="+mj-lt"/>
            </a:endParaRPr>
          </a:p>
          <a:p>
            <a:r>
              <a:rPr lang="sr-Cyrl-RS" sz="2200" b="1" i="1" dirty="0" smtClean="0">
                <a:latin typeface="+mj-lt"/>
              </a:rPr>
              <a:t>ОТКРИВАЊЕ ТАЈНЕ ЛИЧНОСТИ</a:t>
            </a:r>
          </a:p>
          <a:p>
            <a:pPr>
              <a:buNone/>
            </a:pPr>
            <a:r>
              <a:rPr lang="sr-Cyrl-RS" sz="2200" dirty="0" smtClean="0">
                <a:latin typeface="+mj-lt"/>
              </a:rPr>
              <a:t>     ПО ЈЕДНА ДЕВОЈЧИЦА ИЗ СВАКЕ  ГРУПЕ ИМАЛА ЈЕ ЗАДАТАК ДА ИСПРИЧА НЕШТО О ЛИЧНОСТИ КОЈУ ПРЕДСТАВЉА, А ОСТАЛЕ ГРУПЕ СУ ПОГАЂАЛЕ О КОМЕ ЈЕ РЕЧ.</a:t>
            </a:r>
          </a:p>
          <a:p>
            <a:pPr>
              <a:buNone/>
            </a:pPr>
            <a:endParaRPr lang="sr-Cyrl-RS" sz="2400" dirty="0" smtClean="0">
              <a:latin typeface="+mj-lt"/>
            </a:endParaRPr>
          </a:p>
          <a:p>
            <a:pPr>
              <a:buNone/>
            </a:pPr>
            <a:endParaRPr lang="sr-Cyrl-RS" sz="2400" dirty="0" smtClean="0">
              <a:latin typeface="+mj-lt"/>
            </a:endParaRPr>
          </a:p>
          <a:p>
            <a:pPr>
              <a:buNone/>
            </a:pPr>
            <a:endParaRPr lang="sr-Cyrl-RS" sz="2400" dirty="0" smtClean="0">
              <a:latin typeface="+mj-lt"/>
            </a:endParaRPr>
          </a:p>
          <a:p>
            <a:endParaRPr lang="sr-Cyrl-RS" sz="2400" dirty="0" smtClean="0">
              <a:latin typeface="+mj-lt"/>
            </a:endParaRPr>
          </a:p>
          <a:p>
            <a:endParaRPr lang="sr-Cyrl-RS" sz="2400" dirty="0" smtClean="0">
              <a:latin typeface="+mj-lt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000496" y="5486400"/>
            <a:ext cx="4914904" cy="520700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ВЕСНА-БОГИЊА ПРОЛЕЋА </a:t>
            </a:r>
            <a:endParaRPr lang="en-US" sz="24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400" dirty="0" smtClean="0"/>
          </a:p>
          <a:p>
            <a:r>
              <a:rPr lang="sr-Cyrl-RS" sz="2400" dirty="0" smtClean="0"/>
              <a:t>Ја доносим зелена поља, цветање, пријатно време, радост у домове. Моје име често су давали ћеркама верујући да ће бити радосне и веселе попут пролећа.</a:t>
            </a:r>
            <a:endParaRPr lang="en-US" sz="2400" dirty="0"/>
          </a:p>
        </p:txBody>
      </p:sp>
      <p:pic>
        <p:nvPicPr>
          <p:cNvPr id="15" name="Content Placeholder 14" descr="vesna boginja proleć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00496" y="500042"/>
            <a:ext cx="4357718" cy="4857784"/>
          </a:xfrm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24" y="5486400"/>
            <a:ext cx="4486276" cy="5207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2400" dirty="0" smtClean="0"/>
              <a:t>СИМОНИДА-ЖЕНА КРАЉА МИЛУТИНА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400" dirty="0" smtClean="0"/>
          </a:p>
          <a:p>
            <a:r>
              <a:rPr lang="sr-Latn-CS" sz="2400" dirty="0" smtClean="0"/>
              <a:t>J</a:t>
            </a:r>
            <a:r>
              <a:rPr lang="sr-Cyrl-CS" sz="2400" dirty="0" smtClean="0"/>
              <a:t>а сам византијска принцеза</a:t>
            </a:r>
            <a:r>
              <a:rPr lang="sr-Latn-CS" sz="2400" dirty="0" smtClean="0"/>
              <a:t>. </a:t>
            </a:r>
            <a:r>
              <a:rPr lang="sr-Cyrl-CS" sz="2400" dirty="0" smtClean="0"/>
              <a:t>Била сам позната по својој лепоти</a:t>
            </a:r>
            <a:r>
              <a:rPr lang="sr-Latn-CS" sz="2400" dirty="0" smtClean="0"/>
              <a:t>.</a:t>
            </a:r>
            <a:r>
              <a:rPr lang="sr-Cyrl-RS" sz="2400" dirty="0" smtClean="0"/>
              <a:t> </a:t>
            </a:r>
            <a:r>
              <a:rPr lang="sr-Cyrl-CS" sz="2400" dirty="0" smtClean="0"/>
              <a:t>Још као мала постала сам српска краљица</a:t>
            </a:r>
            <a:r>
              <a:rPr lang="sr-Latn-CS" sz="2400" dirty="0" smtClean="0"/>
              <a:t>. M</a:t>
            </a:r>
            <a:r>
              <a:rPr lang="sr-Cyrl-CS" sz="2400" dirty="0" smtClean="0"/>
              <a:t>оја фреска налази се у манастиру Грачаници</a:t>
            </a:r>
            <a:r>
              <a:rPr lang="sr-Latn-CS" sz="2400" dirty="0" smtClean="0"/>
              <a:t>. </a:t>
            </a:r>
            <a:r>
              <a:rPr lang="sr-Cyrl-CS" sz="2400" dirty="0" smtClean="0"/>
              <a:t>О мени је испевана песма</a:t>
            </a:r>
            <a:r>
              <a:rPr lang="sr-Latn-CS" sz="2400" dirty="0" smtClean="0"/>
              <a:t>. </a:t>
            </a:r>
            <a:endParaRPr lang="en-US" sz="2400" dirty="0"/>
          </a:p>
        </p:txBody>
      </p:sp>
      <p:pic>
        <p:nvPicPr>
          <p:cNvPr id="5" name="Content Placeholder 4" descr="simonidatk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45000" y="609600"/>
            <a:ext cx="3600450" cy="480060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57686" y="5486400"/>
            <a:ext cx="4557714" cy="5207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2400" dirty="0" smtClean="0"/>
              <a:t>ЈЕЛЕНА МРЊАВЧЕВИЋ -</a:t>
            </a:r>
            <a:br>
              <a:rPr lang="sr-Cyrl-RS" sz="2400" dirty="0" smtClean="0"/>
            </a:br>
            <a:r>
              <a:rPr lang="sr-Cyrl-RS" sz="2400" dirty="0" smtClean="0"/>
              <a:t>МОНАХИЊА ЈЕФИМИЈА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400" dirty="0" smtClean="0"/>
          </a:p>
          <a:p>
            <a:r>
              <a:rPr lang="sr-Cyrl-CS" sz="2400" dirty="0" smtClean="0"/>
              <a:t>Ја сам прва српска песникиња</a:t>
            </a:r>
            <a:r>
              <a:rPr lang="sr-Latn-CS" sz="2400" dirty="0" smtClean="0"/>
              <a:t>. </a:t>
            </a:r>
            <a:r>
              <a:rPr lang="sr-Cyrl-CS" sz="2400" dirty="0" smtClean="0"/>
              <a:t>Извезла сам „Похвалу кнезу Лазару“ златним словима</a:t>
            </a:r>
            <a:r>
              <a:rPr lang="sr-Latn-CS" sz="2400" dirty="0" smtClean="0"/>
              <a:t>. </a:t>
            </a:r>
            <a:r>
              <a:rPr lang="sr-Cyrl-CS" sz="2400" dirty="0" smtClean="0"/>
              <a:t>Замонашила сам се у манастиру Љубостиња.</a:t>
            </a:r>
            <a:endParaRPr lang="en-US" sz="2400" dirty="0"/>
          </a:p>
        </p:txBody>
      </p:sp>
      <p:pic>
        <p:nvPicPr>
          <p:cNvPr id="8" name="Content Placeholder 7" descr="Jelena.Mrnjavcevic.Jefimij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00562" y="714356"/>
            <a:ext cx="4214842" cy="4500594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14876" y="5486400"/>
            <a:ext cx="4200524" cy="520700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ДРАГА  МАШИН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r>
              <a:rPr lang="sr-Cyrl-CS" sz="2400" dirty="0" smtClean="0"/>
              <a:t>Ја сам последња краљица из династије Обреновић</a:t>
            </a:r>
            <a:r>
              <a:rPr lang="sr-Latn-CS" sz="2400" dirty="0" smtClean="0"/>
              <a:t>. </a:t>
            </a:r>
            <a:r>
              <a:rPr lang="sr-Cyrl-CS" sz="2400" dirty="0" smtClean="0"/>
              <a:t>Веома сам ценила Бранислава Нушића</a:t>
            </a:r>
            <a:r>
              <a:rPr lang="sr-Latn-CS" sz="2400" dirty="0" smtClean="0"/>
              <a:t>, </a:t>
            </a:r>
            <a:r>
              <a:rPr lang="sr-Cyrl-CS" sz="2400" dirty="0" smtClean="0"/>
              <a:t>па сам га поставила за управника Народног позоришта</a:t>
            </a:r>
            <a:r>
              <a:rPr lang="sr-Latn-CS" sz="2400" dirty="0" smtClean="0"/>
              <a:t>. </a:t>
            </a:r>
            <a:r>
              <a:rPr lang="sr-Cyrl-CS" sz="2400" dirty="0" smtClean="0"/>
              <a:t>Помагала сам и Јовану Јовановићу Змају око часописа „Невен“</a:t>
            </a:r>
            <a:r>
              <a:rPr lang="sr-Latn-CS" sz="2400" dirty="0" smtClean="0"/>
              <a:t>.</a:t>
            </a:r>
            <a:r>
              <a:rPr lang="sr-Cyrl-CS" sz="2400" dirty="0" smtClean="0"/>
              <a:t> Мене и мога мужа мучки су убили 1903. године.</a:t>
            </a:r>
            <a:r>
              <a:rPr lang="sr-Latn-CS" sz="2400" dirty="0" smtClean="0"/>
              <a:t> </a:t>
            </a:r>
            <a:endParaRPr lang="en-US" sz="2400" dirty="0"/>
          </a:p>
        </p:txBody>
      </p:sp>
      <p:pic>
        <p:nvPicPr>
          <p:cNvPr id="8" name="Content Placeholder 7" descr="DRAGA MAŠI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14876" y="857232"/>
            <a:ext cx="3714776" cy="4357718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57686" y="5486400"/>
            <a:ext cx="4557714" cy="520700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ЈОВАНКА  БРОЗ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sr-Cyrl-CS" sz="2400" b="1" i="1" dirty="0" smtClean="0"/>
              <a:t> </a:t>
            </a:r>
          </a:p>
          <a:p>
            <a:r>
              <a:rPr lang="sr-Cyrl-CS" sz="2400" dirty="0" smtClean="0"/>
              <a:t>Ја сам млада партизанка из Лике</a:t>
            </a:r>
            <a:r>
              <a:rPr lang="sr-Latn-CS" sz="2400" dirty="0" smtClean="0"/>
              <a:t>. </a:t>
            </a:r>
            <a:r>
              <a:rPr lang="sr-Cyrl-CS" sz="2400" dirty="0" smtClean="0"/>
              <a:t>Била сам жена председника Југославије све до његове смрти 1980. године</a:t>
            </a:r>
            <a:r>
              <a:rPr lang="sr-Latn-CS" sz="2400" dirty="0" smtClean="0"/>
              <a:t>. </a:t>
            </a:r>
            <a:r>
              <a:rPr lang="sr-Cyrl-CS" sz="2400" dirty="0" smtClean="0"/>
              <a:t>Тада су ме сви заборавили</a:t>
            </a:r>
            <a:r>
              <a:rPr lang="sr-Latn-CS" sz="2400" dirty="0" smtClean="0"/>
              <a:t>, </a:t>
            </a:r>
            <a:r>
              <a:rPr lang="sr-Cyrl-CS" sz="2400" dirty="0" smtClean="0"/>
              <a:t>па сада живим скромно и повучено</a:t>
            </a:r>
            <a:r>
              <a:rPr lang="sr-Latn-CS" sz="2400" dirty="0" smtClean="0"/>
              <a:t>. </a:t>
            </a:r>
            <a:endParaRPr lang="en-US" sz="2400" dirty="0"/>
          </a:p>
        </p:txBody>
      </p:sp>
      <p:pic>
        <p:nvPicPr>
          <p:cNvPr id="8" name="Content Placeholder 7" descr="Fotografija_Jovanke_Broz_crnaobela_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14876" y="642918"/>
            <a:ext cx="3500462" cy="464347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043502"/>
          </a:xfrm>
        </p:spPr>
        <p:txBody>
          <a:bodyPr anchor="t">
            <a:normAutofit/>
          </a:bodyPr>
          <a:lstStyle/>
          <a:p>
            <a:r>
              <a:rPr lang="sr-Cyrl-RS" sz="2400" dirty="0" smtClean="0"/>
              <a:t> </a:t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200" b="1" i="1" dirty="0" smtClean="0"/>
              <a:t>ПОВРАТНА ИНФОРМАЦИЈА</a:t>
            </a:r>
            <a:r>
              <a:rPr lang="sr-Cyrl-RS" sz="2200" dirty="0" smtClean="0"/>
              <a:t/>
            </a:r>
            <a:br>
              <a:rPr lang="sr-Cyrl-RS" sz="2200" dirty="0" smtClean="0"/>
            </a:br>
            <a:r>
              <a:rPr lang="sr-Cyrl-RS" sz="2200" dirty="0" smtClean="0"/>
              <a:t>Ученици оцењују час.  АКО СУ ПОЗИТИВНИ УТИСЦИ СА ЧАСА УЧЕНИЦИ ЋЕ ПОДИЋИ ЗЕЛЕНЕ КАРТОНЕ, А АКО СУ НЕГАТИВНИ УТИСЦИ УЧЕНИЦИ ЋЕ ПОДИЋИ ЦРВЕНЕ КАРТОНЕ.</a:t>
            </a:r>
            <a:br>
              <a:rPr lang="sr-Cyrl-RS" sz="22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 rot="714021">
            <a:off x="3214678" y="3429000"/>
            <a:ext cx="1500198" cy="221457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22056">
            <a:off x="4572000" y="3429000"/>
            <a:ext cx="1500198" cy="2214578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</TotalTime>
  <Words>438</Words>
  <Application>Microsoft Office PowerPoint</Application>
  <PresentationFormat>On-screen Show (4:3)</PresentationFormat>
  <Paragraphs>58</Paragraphs>
  <Slides>19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Trek</vt:lpstr>
      <vt:lpstr>Document</vt:lpstr>
      <vt:lpstr>Presentation</vt:lpstr>
      <vt:lpstr>Удружени учитељи у пракси Пример  добре  праксе</vt:lpstr>
      <vt:lpstr>    Час је реализован као блок час у трајању од 90 минута. Час је завршница дуготрајног истраживачког рада на тему Прошлост Србије.       </vt:lpstr>
      <vt:lpstr>    уводни део часа : Песма михаила обреновића  Што се боре мисли моје .изводи  је Звонко  богдан.</vt:lpstr>
      <vt:lpstr>Кратак  осврт на истраживачки рад који је претходио часу</vt:lpstr>
      <vt:lpstr> златно јагње  Светлана велмар јанковић</vt:lpstr>
      <vt:lpstr>Од играчке до рачунара</vt:lpstr>
      <vt:lpstr>Верска настава</vt:lpstr>
      <vt:lpstr>Драмски текст  свети  сава  </vt:lpstr>
      <vt:lpstr>     На часовима одељенске заједнице ученици су учествовали у историјским квизовима и освајали награде.     На часовима ликовне културе  сликали су владаре и њихове задужбине, правили средњевековно оружје.     Истраживали су и откривали код куће, размењивали  стечена знања преко друштвене мреже и у школи, прикупили драгоцени материјал потрЕбан за завршни час.</vt:lpstr>
      <vt:lpstr>  Главни део часа :  - подела ученика  на  групе  и Давање упутства за рад . -  Израда паноа.     Прва група –  Досељавање Словена   VII – XII   Задатак ове групе  био је  да истражи и прикупи податке о досељавању Словена на Балканско полуострво , стварању првих српских држава, верској припадности и првој писмености у Срба. Ова група обухватиће период  од VII до XII  века .        Друга група – Србија у доба Немањића  XII – XIV  Задатак групе био је да истражи и прикупи податке о припадницима лозе Немањића, животу властеле и сељака у њихово време, о центрима културе и ширењу граница српске државе. Ова група обухватиће период од XII до XIV  века.  </vt:lpstr>
      <vt:lpstr>  Трећа група – Србија под турском влашћу  XIV – XIX  Задатак групе био је да истражи и прикупи податке  о Србији у доба кнеза Лазара, деспота Стефана Лазаревића, Ђурађа Бранковића и о паду Србије под турску власт. Ова група обухватиће период од XIV до XIX века.  Четврта група –Први и Други српски устанак  XIX – XX  Задатак групе био је да истражи и прикупи податке о Првом и Другом српском устанку, ослобађању Србије и Балкана од Османлијског царства. Ова група обухватиће период од XIX do XX века.  Пета група – Први  и Други светски рат  XX  Задатак групе био је да истражи и прикупи податке  о Првом и Другом светском рату и распаду Југославије почетком деведесетих година XX века. Ова група обухватиће  дешавања која су обележила  XX век.  </vt:lpstr>
      <vt:lpstr> </vt:lpstr>
      <vt:lpstr>Завршни део часа:</vt:lpstr>
      <vt:lpstr>ВЕСНА-БОГИЊА ПРОЛЕЋА </vt:lpstr>
      <vt:lpstr>СИМОНИДА-ЖЕНА КРАЉА МИЛУТИНА</vt:lpstr>
      <vt:lpstr>ЈЕЛЕНА МРЊАВЧЕВИЋ - МОНАХИЊА ЈЕФИМИЈА</vt:lpstr>
      <vt:lpstr>ДРАГА  МАШИН</vt:lpstr>
      <vt:lpstr>ЈОВАНКА  БРОЗ</vt:lpstr>
      <vt:lpstr>   ПОВРАТНА ИНФОРМАЦИЈА Ученици оцењују час.  АКО СУ ПОЗИТИВНИ УТИСЦИ СА ЧАСА УЧЕНИЦИ ЋЕ ПОДИЋИ ЗЕЛЕНЕ КАРТОНЕ, А АКО СУ НЕГАТИВНИ УТИСЦИ УЧЕНИЦИ ЋЕ ПОДИЋИ ЦРВЕНЕ КАРТОНЕ.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Прошлост  Србије</dc:title>
  <dc:creator>ugiurke</dc:creator>
  <cp:lastModifiedBy>ugiurke</cp:lastModifiedBy>
  <cp:revision>54</cp:revision>
  <dcterms:created xsi:type="dcterms:W3CDTF">2012-11-13T19:21:18Z</dcterms:created>
  <dcterms:modified xsi:type="dcterms:W3CDTF">2012-11-23T08:58:54Z</dcterms:modified>
</cp:coreProperties>
</file>