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73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7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60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2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6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3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71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0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2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663EB-4D4B-44C7-A20C-3CC62F17E5DD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E2E8C-13BB-4878-B541-588F372E0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7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ПЕТА ГРУПА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8231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752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Које године  је прекинута владавина  династије  Обреновић</a:t>
            </a:r>
            <a:r>
              <a:rPr lang="sr-Cyrl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55127"/>
            <a:ext cx="6858000" cy="2209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71500" indent="-571500" algn="l">
              <a:buFont typeface="Wingdings" pitchFamily="2" charset="2"/>
              <a:buChar char="ü"/>
            </a:pPr>
            <a:r>
              <a:rPr lang="sr-Cyrl-CS" sz="4000" b="1" dirty="0" smtClean="0">
                <a:solidFill>
                  <a:schemeClr val="tx1"/>
                </a:solidFill>
              </a:rPr>
              <a:t>1912</a:t>
            </a:r>
            <a:r>
              <a:rPr lang="sr-Cyrl-CS" sz="4000" b="1" dirty="0">
                <a:solidFill>
                  <a:schemeClr val="tx1"/>
                </a:solidFill>
              </a:rPr>
              <a:t>. </a:t>
            </a:r>
            <a:r>
              <a:rPr lang="sr-Cyrl-CS" sz="4000" b="1" dirty="0" smtClean="0">
                <a:solidFill>
                  <a:schemeClr val="tx1"/>
                </a:solidFill>
              </a:rPr>
              <a:t>године</a:t>
            </a:r>
            <a:endParaRPr lang="en-US" sz="4000" b="1" dirty="0" smtClean="0">
              <a:solidFill>
                <a:schemeClr val="tx1"/>
              </a:solidFill>
            </a:endParaRPr>
          </a:p>
          <a:p>
            <a:pPr marL="571500" indent="-571500" algn="l">
              <a:buFont typeface="Wingdings" pitchFamily="2" charset="2"/>
              <a:buChar char="ü"/>
            </a:pPr>
            <a:r>
              <a:rPr lang="sr-Cyrl-CS" sz="4000" b="1" dirty="0">
                <a:solidFill>
                  <a:schemeClr val="tx1"/>
                </a:solidFill>
              </a:rPr>
              <a:t>1914. </a:t>
            </a:r>
            <a:r>
              <a:rPr lang="sr-Cyrl-CS" sz="4000" b="1" dirty="0" smtClean="0">
                <a:solidFill>
                  <a:schemeClr val="tx1"/>
                </a:solidFill>
              </a:rPr>
              <a:t>године</a:t>
            </a:r>
            <a:endParaRPr lang="en-US" sz="4000" b="1" dirty="0" smtClean="0">
              <a:solidFill>
                <a:schemeClr val="tx1"/>
              </a:solidFill>
            </a:endParaRPr>
          </a:p>
          <a:p>
            <a:pPr marL="571500" indent="-571500" algn="l">
              <a:buFont typeface="Wingdings" pitchFamily="2" charset="2"/>
              <a:buChar char="ü"/>
            </a:pPr>
            <a:r>
              <a:rPr lang="sr-Cyrl-CS" sz="4000" b="1" dirty="0">
                <a:solidFill>
                  <a:schemeClr val="tx1"/>
                </a:solidFill>
              </a:rPr>
              <a:t>1903. године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Владавина  династије  Обреновић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прекинута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 1903. </a:t>
            </a:r>
            <a:r>
              <a:rPr lang="sr-Cyrl-R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године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269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1676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Како се звао краљ који је довео династију Карађорђевић на чело Србије?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648200"/>
            <a:ext cx="8229600" cy="1981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Петар I </a:t>
            </a:r>
            <a:r>
              <a:rPr lang="sr-Cyrl-CS" sz="3600" b="1" dirty="0" smtClean="0">
                <a:solidFill>
                  <a:schemeClr val="tx1"/>
                </a:solidFill>
              </a:rPr>
              <a:t>Карађорђевић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Александар </a:t>
            </a:r>
            <a:r>
              <a:rPr lang="sr-Cyrl-CS" sz="3600" b="1" dirty="0" smtClean="0">
                <a:solidFill>
                  <a:schemeClr val="tx1"/>
                </a:solidFill>
              </a:rPr>
              <a:t>Карађорђевић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Петар  II Карађорђевић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2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2578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 smtClean="0">
                <a:solidFill>
                  <a:schemeClr val="tx1"/>
                </a:solidFill>
              </a:rPr>
              <a:t>Петар I Карађорђевић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52400"/>
            <a:ext cx="3505200" cy="4996774"/>
          </a:xfrm>
        </p:spPr>
      </p:pic>
    </p:spTree>
    <p:extLst>
      <p:ext uri="{BB962C8B-B14F-4D97-AF65-F5344CB8AC3E}">
        <p14:creationId xmlns:p14="http://schemas.microsoft.com/office/powerpoint/2010/main" val="1512516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Када се  Балкан  у потпуности ослободио турске власти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495800"/>
            <a:ext cx="8229600" cy="2209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4000" b="1" dirty="0">
                <a:solidFill>
                  <a:schemeClr val="tx1"/>
                </a:solidFill>
              </a:rPr>
              <a:t>1914. </a:t>
            </a:r>
            <a:r>
              <a:rPr lang="sr-Cyrl-CS" sz="40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4000" b="1" dirty="0">
                <a:solidFill>
                  <a:schemeClr val="tx1"/>
                </a:solidFill>
              </a:rPr>
              <a:t>1912. </a:t>
            </a:r>
            <a:r>
              <a:rPr lang="sr-Cyrl-CS" sz="40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4000" b="1" dirty="0">
                <a:solidFill>
                  <a:schemeClr val="tx1"/>
                </a:solidFill>
              </a:rPr>
              <a:t>1918. године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47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257800"/>
            <a:ext cx="8229600" cy="1295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</a:rPr>
              <a:t>Балкан  се у потпуности ослободио турске власти 1912. године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2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Шта је био повод за почетак  Првог  светског  рата?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724400"/>
            <a:ext cx="8458200" cy="1828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sr-Cyrl-CS" b="1" dirty="0">
                <a:solidFill>
                  <a:schemeClr val="tx1"/>
                </a:solidFill>
              </a:rPr>
              <a:t>Убиство турског </a:t>
            </a:r>
            <a:r>
              <a:rPr lang="sr-Cyrl-CS" b="1" dirty="0" smtClean="0">
                <a:solidFill>
                  <a:schemeClr val="tx1"/>
                </a:solidFill>
              </a:rPr>
              <a:t>престолонаследника</a:t>
            </a:r>
          </a:p>
          <a:p>
            <a:pPr>
              <a:buFont typeface="Wingdings" pitchFamily="2" charset="2"/>
              <a:buChar char="ü"/>
            </a:pPr>
            <a:r>
              <a:rPr lang="sr-Cyrl-CS" b="1" dirty="0">
                <a:solidFill>
                  <a:schemeClr val="tx1"/>
                </a:solidFill>
              </a:rPr>
              <a:t>Убиство аустроугарског </a:t>
            </a:r>
            <a:r>
              <a:rPr lang="sr-Cyrl-CS" b="1" dirty="0" smtClean="0">
                <a:solidFill>
                  <a:schemeClr val="tx1"/>
                </a:solidFill>
              </a:rPr>
              <a:t>престолонаследника</a:t>
            </a:r>
          </a:p>
          <a:p>
            <a:pPr>
              <a:buFont typeface="Wingdings" pitchFamily="2" charset="2"/>
              <a:buChar char="ü"/>
            </a:pPr>
            <a:r>
              <a:rPr lang="sr-Cyrl-CS" b="1" dirty="0">
                <a:solidFill>
                  <a:schemeClr val="tx1"/>
                </a:solidFill>
              </a:rPr>
              <a:t>Убиство српског престолонаследника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9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76800"/>
            <a:ext cx="8229600" cy="1828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</a:rPr>
              <a:t>Убиство аустроугарског престолонаследника је био повод за почетак Првог светског рата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6203390" cy="4587181"/>
          </a:xfrm>
        </p:spPr>
      </p:pic>
    </p:spTree>
    <p:extLst>
      <p:ext uri="{BB962C8B-B14F-4D97-AF65-F5344CB8AC3E}">
        <p14:creationId xmlns:p14="http://schemas.microsoft.com/office/powerpoint/2010/main" val="1822034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493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Које године и где је убијен Франц Фердинанд?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648200"/>
            <a:ext cx="8229600" cy="1981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1918. године у </a:t>
            </a:r>
            <a:r>
              <a:rPr lang="sr-Cyrl-CS" sz="3600" b="1" dirty="0" smtClean="0">
                <a:solidFill>
                  <a:schemeClr val="tx1"/>
                </a:solidFill>
              </a:rPr>
              <a:t>Марсељу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1914. године у </a:t>
            </a:r>
            <a:r>
              <a:rPr lang="sr-Cyrl-CS" sz="3600" b="1" dirty="0" smtClean="0">
                <a:solidFill>
                  <a:schemeClr val="tx1"/>
                </a:solidFill>
              </a:rPr>
              <a:t>Београду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1914. године у Сарајеву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5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</a:rPr>
              <a:t>Франц Фердинанд је убијен 1914. године у Сарајеву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599"/>
            <a:ext cx="7391400" cy="4918641"/>
          </a:xfrm>
        </p:spPr>
      </p:pic>
    </p:spTree>
    <p:extLst>
      <p:ext uri="{BB962C8B-B14F-4D97-AF65-F5344CB8AC3E}">
        <p14:creationId xmlns:p14="http://schemas.microsoft.com/office/powerpoint/2010/main" val="4025340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76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Где се сукобила српска војска са аустроугарском војском у лето 1914. године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905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На планини </a:t>
            </a:r>
            <a:r>
              <a:rPr lang="sr-Cyrl-CS" sz="3600" b="1" dirty="0" smtClean="0">
                <a:solidFill>
                  <a:schemeClr val="tx1"/>
                </a:solidFill>
              </a:rPr>
              <a:t>Цер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На реци </a:t>
            </a:r>
            <a:r>
              <a:rPr lang="sr-Cyrl-CS" sz="3600" b="1" dirty="0" smtClean="0">
                <a:solidFill>
                  <a:schemeClr val="tx1"/>
                </a:solidFill>
              </a:rPr>
              <a:t>Колубари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На планини Сувобор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39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>
                <a:solidFill>
                  <a:schemeClr val="tx1"/>
                </a:solidFill>
              </a:rPr>
              <a:t>На планини Цер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76200"/>
            <a:ext cx="5257800" cy="5257800"/>
          </a:xfrm>
        </p:spPr>
      </p:pic>
    </p:spTree>
    <p:extLst>
      <p:ext uri="{BB962C8B-B14F-4D97-AF65-F5344CB8AC3E}">
        <p14:creationId xmlns:p14="http://schemas.microsoft.com/office/powerpoint/2010/main" val="21820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828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 је био заслужан за победу над аустроугарском војском у Церској </a:t>
            </a:r>
            <a:r>
              <a:rPr lang="sr-Cyrl-CS" b="1" dirty="0" smtClean="0"/>
              <a:t>бици?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2057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Живојин </a:t>
            </a:r>
            <a:r>
              <a:rPr lang="sr-Cyrl-CS" sz="3600" b="1" dirty="0" smtClean="0">
                <a:solidFill>
                  <a:schemeClr val="tx1"/>
                </a:solidFill>
              </a:rPr>
              <a:t>Мишић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Степа </a:t>
            </a:r>
            <a:r>
              <a:rPr lang="sr-Cyrl-CS" sz="3600" b="1" dirty="0" smtClean="0">
                <a:solidFill>
                  <a:schemeClr val="tx1"/>
                </a:solidFill>
              </a:rPr>
              <a:t>Степановић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Петар </a:t>
            </a:r>
            <a:r>
              <a:rPr lang="sr-Latn-CS" sz="3600" b="1" dirty="0">
                <a:solidFill>
                  <a:schemeClr val="tx1"/>
                </a:solidFill>
              </a:rPr>
              <a:t> I Карађорђевић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9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4800" b="1" dirty="0" smtClean="0">
                <a:solidFill>
                  <a:schemeClr val="tx1"/>
                </a:solidFill>
              </a:rPr>
              <a:t>Степа Степановић</a:t>
            </a:r>
            <a:endParaRPr lang="en-US" sz="48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9915"/>
            <a:ext cx="5105400" cy="5208310"/>
          </a:xfrm>
        </p:spPr>
      </p:pic>
    </p:spTree>
    <p:extLst>
      <p:ext uri="{BB962C8B-B14F-4D97-AF65-F5344CB8AC3E}">
        <p14:creationId xmlns:p14="http://schemas.microsoft.com/office/powerpoint/2010/main" val="2747538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589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 је био заслужан за победу над аустроугарском војском у Колубарској </a:t>
            </a:r>
            <a:r>
              <a:rPr lang="sr-Cyrl-CS" b="1" dirty="0" smtClean="0"/>
              <a:t>бици?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981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Живојин </a:t>
            </a:r>
            <a:r>
              <a:rPr lang="sr-Cyrl-CS" sz="3600" b="1" dirty="0" smtClean="0">
                <a:solidFill>
                  <a:schemeClr val="tx1"/>
                </a:solidFill>
              </a:rPr>
              <a:t>Мишић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Степа </a:t>
            </a:r>
            <a:r>
              <a:rPr lang="sr-Cyrl-CS" sz="3600" b="1" dirty="0" smtClean="0">
                <a:solidFill>
                  <a:schemeClr val="tx1"/>
                </a:solidFill>
              </a:rPr>
              <a:t>Степановић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 smtClean="0">
                <a:solidFill>
                  <a:schemeClr val="tx1"/>
                </a:solidFill>
              </a:rPr>
              <a:t>Петар </a:t>
            </a:r>
            <a:r>
              <a:rPr lang="sr-Latn-CS" sz="3600" b="1" dirty="0" smtClean="0">
                <a:solidFill>
                  <a:schemeClr val="tx1"/>
                </a:solidFill>
              </a:rPr>
              <a:t> </a:t>
            </a:r>
            <a:r>
              <a:rPr lang="sr-Latn-CS" sz="3600" b="1" dirty="0">
                <a:solidFill>
                  <a:schemeClr val="tx1"/>
                </a:solidFill>
              </a:rPr>
              <a:t>I Карађорђевић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3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sz="4800" b="1" dirty="0">
                <a:solidFill>
                  <a:schemeClr val="tx1"/>
                </a:solidFill>
              </a:rPr>
              <a:t>Живојин </a:t>
            </a:r>
            <a:r>
              <a:rPr lang="sr-Cyrl-CS" sz="4800" b="1" dirty="0" smtClean="0">
                <a:solidFill>
                  <a:schemeClr val="tx1"/>
                </a:solidFill>
              </a:rPr>
              <a:t>Мишић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99" y="20782"/>
            <a:ext cx="4138475" cy="5237018"/>
          </a:xfrm>
        </p:spPr>
      </p:pic>
    </p:spTree>
    <p:extLst>
      <p:ext uri="{BB962C8B-B14F-4D97-AF65-F5344CB8AC3E}">
        <p14:creationId xmlns:p14="http://schemas.microsoft.com/office/powerpoint/2010/main" val="2648106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676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Којим путем су се повлачили српски војници у зиму 1915. и 1916. године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438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Преко Хрватске  до Јадранског </a:t>
            </a:r>
            <a:r>
              <a:rPr lang="sr-Cyrl-CS" sz="3600" b="1" dirty="0" smtClean="0">
                <a:solidFill>
                  <a:schemeClr val="tx1"/>
                </a:solidFill>
              </a:rPr>
              <a:t>мора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Преко  Македоније до Егејског </a:t>
            </a:r>
            <a:r>
              <a:rPr lang="sr-Cyrl-CS" sz="3600" b="1" dirty="0" smtClean="0">
                <a:solidFill>
                  <a:schemeClr val="tx1"/>
                </a:solidFill>
              </a:rPr>
              <a:t>мора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Преко планина Албаније до Јадранског мора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5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</a:rPr>
              <a:t>Преко планина Албаније до Јадранског </a:t>
            </a:r>
            <a:r>
              <a:rPr lang="sr-Cyrl-CS" b="1" dirty="0" smtClean="0">
                <a:solidFill>
                  <a:schemeClr val="tx1"/>
                </a:solidFill>
              </a:rPr>
              <a:t>мора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04800"/>
            <a:ext cx="7361696" cy="4572000"/>
          </a:xfrm>
        </p:spPr>
      </p:pic>
    </p:spTree>
    <p:extLst>
      <p:ext uri="{BB962C8B-B14F-4D97-AF65-F5344CB8AC3E}">
        <p14:creationId xmlns:p14="http://schemas.microsoft.com/office/powerpoint/2010/main" val="206893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sr-Cyrl-CS" b="1" dirty="0"/>
              <a:t>Где су се опорављали српски војници после „марша смрти</a:t>
            </a:r>
            <a:r>
              <a:rPr lang="sr-Cyrl-CS" b="1" dirty="0" smtClean="0"/>
              <a:t>“?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800600"/>
            <a:ext cx="8229600" cy="1905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На </a:t>
            </a:r>
            <a:r>
              <a:rPr lang="sr-Cyrl-CS" sz="3600" b="1" dirty="0" smtClean="0">
                <a:solidFill>
                  <a:schemeClr val="tx1"/>
                </a:solidFill>
              </a:rPr>
              <a:t>Криту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На </a:t>
            </a:r>
            <a:r>
              <a:rPr lang="sr-Cyrl-CS" sz="3600" b="1" dirty="0" smtClean="0">
                <a:solidFill>
                  <a:schemeClr val="tx1"/>
                </a:solidFill>
              </a:rPr>
              <a:t>Крфу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На Пелопонезу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4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05400"/>
            <a:ext cx="8229600" cy="1447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>
                <a:solidFill>
                  <a:schemeClr val="tx1"/>
                </a:solidFill>
              </a:rPr>
              <a:t>Српски војници су се опорављали на Крфу, острву у Јонском мору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2400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397913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sr-Cyrl-CS" b="1" dirty="0"/>
              <a:t>Како су назване воде  Јонског мора око острва Крф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724400"/>
            <a:ext cx="8229600" cy="1981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Море </a:t>
            </a:r>
            <a:r>
              <a:rPr lang="sr-Cyrl-CS" sz="3600" b="1" dirty="0" smtClean="0">
                <a:solidFill>
                  <a:schemeClr val="tx1"/>
                </a:solidFill>
              </a:rPr>
              <a:t>суза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Море </a:t>
            </a:r>
            <a:r>
              <a:rPr lang="sr-Cyrl-CS" sz="3600" b="1" dirty="0" smtClean="0">
                <a:solidFill>
                  <a:schemeClr val="tx1"/>
                </a:solidFill>
              </a:rPr>
              <a:t>туге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Плава гробница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8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4800" b="1" dirty="0" smtClean="0">
                <a:solidFill>
                  <a:schemeClr val="tx1"/>
                </a:solidFill>
              </a:rPr>
              <a:t>Плава гробница</a:t>
            </a:r>
            <a:endParaRPr lang="en-US" sz="48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636"/>
            <a:ext cx="8229600" cy="5372100"/>
          </a:xfrm>
        </p:spPr>
      </p:pic>
    </p:spTree>
    <p:extLst>
      <p:ext uri="{BB962C8B-B14F-4D97-AF65-F5344CB8AC3E}">
        <p14:creationId xmlns:p14="http://schemas.microsoft.com/office/powerpoint/2010/main" val="3171483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636"/>
            <a:ext cx="8534400" cy="156556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sr-Cyrl-CS" b="1" dirty="0"/>
              <a:t>Које године је завршен Први светски рат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800600"/>
            <a:ext cx="8229600" cy="1905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1918.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1919.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1916. године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2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05400"/>
            <a:ext cx="8229600" cy="1524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CS" sz="4800" b="1" dirty="0">
                <a:solidFill>
                  <a:schemeClr val="tx1"/>
                </a:solidFill>
              </a:rPr>
              <a:t>Први светски </a:t>
            </a:r>
            <a:r>
              <a:rPr lang="sr-Cyrl-CS" sz="4800" b="1" dirty="0" smtClean="0">
                <a:solidFill>
                  <a:schemeClr val="tx1"/>
                </a:solidFill>
              </a:rPr>
              <a:t>рат је завршен 1918. године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106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Колико година је трајао Други светски рат?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905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Од  1941. до 1946.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Од  1939. до 1946.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Од  1939. до 1945. године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9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26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</a:rPr>
              <a:t>Други светски </a:t>
            </a:r>
            <a:r>
              <a:rPr lang="sr-Cyrl-CS" b="1" dirty="0" smtClean="0">
                <a:solidFill>
                  <a:schemeClr val="tx1"/>
                </a:solidFill>
              </a:rPr>
              <a:t>рат је трајао </a:t>
            </a:r>
            <a:r>
              <a:rPr lang="sr-Cyrl-CS" b="1" dirty="0">
                <a:solidFill>
                  <a:schemeClr val="tx1"/>
                </a:solidFill>
              </a:rPr>
              <a:t>Од  1939. до 1945. </a:t>
            </a:r>
            <a:r>
              <a:rPr lang="sr-Cyrl-CS" b="1" dirty="0" smtClean="0">
                <a:solidFill>
                  <a:schemeClr val="tx1"/>
                </a:solidFill>
              </a:rPr>
              <a:t>године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"/>
            <a:ext cx="7620000" cy="5136881"/>
          </a:xfrm>
        </p:spPr>
      </p:pic>
    </p:spTree>
    <p:extLst>
      <p:ext uri="{BB962C8B-B14F-4D97-AF65-F5344CB8AC3E}">
        <p14:creationId xmlns:p14="http://schemas.microsoft.com/office/powerpoint/2010/main" val="2441716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1524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Које три државе су склопиле савез са циљем да завладају светом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438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Француска , Енглеска и Сједињене Америчке </a:t>
            </a:r>
            <a:r>
              <a:rPr lang="sr-Cyrl-CS" sz="3600" b="1" dirty="0" smtClean="0">
                <a:solidFill>
                  <a:schemeClr val="tx1"/>
                </a:solidFill>
              </a:rPr>
              <a:t>Државе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Немачка , Италија и </a:t>
            </a:r>
            <a:r>
              <a:rPr lang="sr-Cyrl-CS" sz="3600" b="1" dirty="0" smtClean="0">
                <a:solidFill>
                  <a:schemeClr val="tx1"/>
                </a:solidFill>
              </a:rPr>
              <a:t>Јапан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Француска, Енглеска и Совјетски Савез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57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10200"/>
            <a:ext cx="8229600" cy="1219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sz="4800" b="1" dirty="0">
                <a:solidFill>
                  <a:schemeClr val="tx1"/>
                </a:solidFill>
              </a:rPr>
              <a:t>Немачка , Италија и </a:t>
            </a:r>
            <a:r>
              <a:rPr lang="sr-Cyrl-CS" sz="4800" b="1" dirty="0" smtClean="0">
                <a:solidFill>
                  <a:schemeClr val="tx1"/>
                </a:solidFill>
              </a:rPr>
              <a:t>Јапан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"/>
            <a:ext cx="7543800" cy="5206821"/>
          </a:xfrm>
        </p:spPr>
      </p:pic>
    </p:spTree>
    <p:extLst>
      <p:ext uri="{BB962C8B-B14F-4D97-AF65-F5344CB8AC3E}">
        <p14:creationId xmlns:p14="http://schemas.microsoft.com/office/powerpoint/2010/main" val="2682598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447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sr-Cyrl-CS" b="1" dirty="0"/>
              <a:t>Када је Немачка напала Краљевину Југославију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981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6. априла 1941.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6. априла 1939.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6. априла 1940. године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31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</a:rPr>
              <a:t>Немачка </a:t>
            </a:r>
            <a:r>
              <a:rPr lang="sr-Cyrl-CS" b="1" dirty="0" smtClean="0">
                <a:solidFill>
                  <a:schemeClr val="tx1"/>
                </a:solidFill>
              </a:rPr>
              <a:t>је напала </a:t>
            </a:r>
            <a:r>
              <a:rPr lang="sr-Cyrl-CS" b="1" dirty="0">
                <a:solidFill>
                  <a:schemeClr val="tx1"/>
                </a:solidFill>
              </a:rPr>
              <a:t>Краљевину </a:t>
            </a:r>
            <a:r>
              <a:rPr lang="sr-Cyrl-CS" b="1" dirty="0" smtClean="0">
                <a:solidFill>
                  <a:schemeClr val="tx1"/>
                </a:solidFill>
              </a:rPr>
              <a:t>Југославију 6. априла 1941. године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600"/>
            <a:ext cx="7315200" cy="4860608"/>
          </a:xfrm>
        </p:spPr>
      </p:pic>
    </p:spTree>
    <p:extLst>
      <p:ext uri="{BB962C8B-B14F-4D97-AF65-F5344CB8AC3E}">
        <p14:creationId xmlns:p14="http://schemas.microsoft.com/office/powerpoint/2010/main" val="172846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3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sr-Cyrl-CS" b="1" dirty="0"/>
              <a:t>Отпор окупатору пружила су два покрета. Ко је био на челу партизанског покрета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876800"/>
            <a:ext cx="8229600" cy="1828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Дража </a:t>
            </a:r>
            <a:r>
              <a:rPr lang="sr-Cyrl-CS" sz="3600" b="1" dirty="0" smtClean="0">
                <a:solidFill>
                  <a:schemeClr val="tx1"/>
                </a:solidFill>
              </a:rPr>
              <a:t>Михаиловић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Петар II </a:t>
            </a:r>
            <a:r>
              <a:rPr lang="sr-Cyrl-CS" sz="3600" b="1" dirty="0" smtClean="0">
                <a:solidFill>
                  <a:schemeClr val="tx1"/>
                </a:solidFill>
              </a:rPr>
              <a:t>Карађорђевић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Јосип Броз Тито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91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</a:rPr>
              <a:t>Н</a:t>
            </a:r>
            <a:r>
              <a:rPr lang="sr-Cyrl-CS" b="1" dirty="0" smtClean="0">
                <a:solidFill>
                  <a:schemeClr val="tx1"/>
                </a:solidFill>
              </a:rPr>
              <a:t>а </a:t>
            </a:r>
            <a:r>
              <a:rPr lang="sr-Cyrl-CS" b="1" dirty="0">
                <a:solidFill>
                  <a:schemeClr val="tx1"/>
                </a:solidFill>
              </a:rPr>
              <a:t>челу партизанског </a:t>
            </a:r>
            <a:r>
              <a:rPr lang="sr-Cyrl-CS" b="1" dirty="0" smtClean="0">
                <a:solidFill>
                  <a:schemeClr val="tx1"/>
                </a:solidFill>
              </a:rPr>
              <a:t>покрета је био </a:t>
            </a:r>
            <a:r>
              <a:rPr lang="sr-Cyrl-CS" b="1" dirty="0">
                <a:solidFill>
                  <a:schemeClr val="tx1"/>
                </a:solidFill>
              </a:rPr>
              <a:t>Јосип Броз </a:t>
            </a:r>
            <a:r>
              <a:rPr lang="sr-Cyrl-CS" b="1" dirty="0" smtClean="0">
                <a:solidFill>
                  <a:schemeClr val="tx1"/>
                </a:solidFill>
              </a:rPr>
              <a:t>Тито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782"/>
            <a:ext cx="6019800" cy="5314551"/>
          </a:xfrm>
        </p:spPr>
      </p:pic>
    </p:spTree>
    <p:extLst>
      <p:ext uri="{BB962C8B-B14F-4D97-AF65-F5344CB8AC3E}">
        <p14:creationId xmlns:p14="http://schemas.microsoft.com/office/powerpoint/2010/main" val="4255215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00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Ко је био на челу  четничког покрета?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21336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Дража </a:t>
            </a:r>
            <a:r>
              <a:rPr lang="sr-Cyrl-CS" sz="3600" b="1" dirty="0" smtClean="0">
                <a:solidFill>
                  <a:schemeClr val="tx1"/>
                </a:solidFill>
              </a:rPr>
              <a:t>Михаиловић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Петар II </a:t>
            </a:r>
            <a:r>
              <a:rPr lang="sr-Cyrl-CS" sz="3600" b="1" dirty="0" smtClean="0">
                <a:solidFill>
                  <a:schemeClr val="tx1"/>
                </a:solidFill>
              </a:rPr>
              <a:t>Карађорђевић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Јосип Броз Тито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85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229600" cy="1295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</a:rPr>
              <a:t>На </a:t>
            </a:r>
            <a:r>
              <a:rPr lang="sr-Cyrl-CS" b="1" dirty="0">
                <a:solidFill>
                  <a:schemeClr val="tx1"/>
                </a:solidFill>
              </a:rPr>
              <a:t>челу  четничког </a:t>
            </a:r>
            <a:r>
              <a:rPr lang="sr-Cyrl-CS" b="1" dirty="0" smtClean="0">
                <a:solidFill>
                  <a:schemeClr val="tx1"/>
                </a:solidFill>
              </a:rPr>
              <a:t>покрета је био </a:t>
            </a:r>
            <a:r>
              <a:rPr lang="sr-Cyrl-CS" b="1" dirty="0">
                <a:solidFill>
                  <a:schemeClr val="tx1"/>
                </a:solidFill>
              </a:rPr>
              <a:t>Дража </a:t>
            </a:r>
            <a:r>
              <a:rPr lang="sr-Cyrl-CS" b="1" dirty="0" smtClean="0">
                <a:solidFill>
                  <a:schemeClr val="tx1"/>
                </a:solidFill>
              </a:rPr>
              <a:t>Михаиловић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76200"/>
            <a:ext cx="5185139" cy="5067476"/>
          </a:xfrm>
        </p:spPr>
      </p:pic>
    </p:spTree>
    <p:extLst>
      <p:ext uri="{BB962C8B-B14F-4D97-AF65-F5344CB8AC3E}">
        <p14:creationId xmlns:p14="http://schemas.microsoft.com/office/powerpoint/2010/main" val="100964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447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sr-Cyrl-CS" b="1" dirty="0"/>
              <a:t>Када </a:t>
            </a:r>
            <a:r>
              <a:rPr lang="sr-Cyrl-CS" b="1" dirty="0" smtClean="0"/>
              <a:t>се догодило </a:t>
            </a:r>
            <a:r>
              <a:rPr lang="sr-Cyrl-CS" b="1" dirty="0"/>
              <a:t>масовно стрељање грађана Краљева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800600"/>
            <a:ext cx="8229600" cy="1905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21. октобра 1941.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29. новембра 1941. </a:t>
            </a:r>
            <a:r>
              <a:rPr lang="sr-Cyrl-CS" sz="3600" b="1" dirty="0" smtClean="0">
                <a:solidFill>
                  <a:schemeClr val="tx1"/>
                </a:solidFill>
              </a:rPr>
              <a:t>године</a:t>
            </a: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14. октобра 1941. године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5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29200"/>
            <a:ext cx="8229600" cy="17526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</a:rPr>
              <a:t>Масовно </a:t>
            </a:r>
            <a:r>
              <a:rPr lang="sr-Cyrl-CS" b="1" dirty="0">
                <a:solidFill>
                  <a:schemeClr val="tx1"/>
                </a:solidFill>
              </a:rPr>
              <a:t>стрељање грађана </a:t>
            </a:r>
            <a:r>
              <a:rPr lang="sr-Cyrl-CS" b="1" dirty="0" smtClean="0">
                <a:solidFill>
                  <a:schemeClr val="tx1"/>
                </a:solidFill>
              </a:rPr>
              <a:t>Краљева је било </a:t>
            </a:r>
            <a:r>
              <a:rPr lang="sr-Cyrl-CS" b="1" dirty="0">
                <a:solidFill>
                  <a:schemeClr val="tx1"/>
                </a:solidFill>
              </a:rPr>
              <a:t>14. октобра 1941. </a:t>
            </a:r>
            <a:r>
              <a:rPr lang="sr-Cyrl-CS" b="1" dirty="0" smtClean="0">
                <a:solidFill>
                  <a:schemeClr val="tx1"/>
                </a:solidFill>
              </a:rPr>
              <a:t>године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8001000" cy="4908574"/>
          </a:xfrm>
        </p:spPr>
      </p:pic>
    </p:spTree>
    <p:extLst>
      <p:ext uri="{BB962C8B-B14F-4D97-AF65-F5344CB8AC3E}">
        <p14:creationId xmlns:p14="http://schemas.microsoft.com/office/powerpoint/2010/main" val="3891531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981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Нова југословенска држава створена после Другог светског рата имала је</a:t>
            </a:r>
            <a:r>
              <a:rPr lang="sr-Cyrl-CS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8589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Четири републике </a:t>
            </a:r>
            <a:endParaRPr lang="sr-Cyrl-C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Шест  република </a:t>
            </a:r>
            <a:endParaRPr lang="sr-Cyrl-CS" sz="36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Cyrl-CS" sz="3600" b="1" dirty="0">
                <a:solidFill>
                  <a:schemeClr val="tx1"/>
                </a:solidFill>
              </a:rPr>
              <a:t>Пет република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8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724400"/>
            <a:ext cx="8686800" cy="1981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</a:rPr>
              <a:t>Нова југословенска држава створена после Другог светског рата имала </a:t>
            </a:r>
            <a:r>
              <a:rPr lang="sr-Cyrl-CS" b="1" dirty="0" smtClean="0">
                <a:solidFill>
                  <a:schemeClr val="tx1"/>
                </a:solidFill>
              </a:rPr>
              <a:t>је шест  република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34926" cy="4572000"/>
          </a:xfrm>
        </p:spPr>
      </p:pic>
    </p:spTree>
    <p:extLst>
      <p:ext uri="{BB962C8B-B14F-4D97-AF65-F5344CB8AC3E}">
        <p14:creationId xmlns:p14="http://schemas.microsoft.com/office/powerpoint/2010/main" val="1874845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905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У последњој деценији XX века СФРЈ  почела је да се распада што је изазвало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6209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sr-Cyrl-CS" b="1" dirty="0">
                <a:solidFill>
                  <a:schemeClr val="tx1"/>
                </a:solidFill>
              </a:rPr>
              <a:t>Јачање и ширење граница </a:t>
            </a:r>
            <a:r>
              <a:rPr lang="sr-Cyrl-CS" b="1" dirty="0" smtClean="0">
                <a:solidFill>
                  <a:schemeClr val="tx1"/>
                </a:solidFill>
              </a:rPr>
              <a:t>Србије</a:t>
            </a:r>
          </a:p>
          <a:p>
            <a:pPr>
              <a:buFont typeface="Wingdings" pitchFamily="2" charset="2"/>
              <a:buChar char="ü"/>
            </a:pPr>
            <a:r>
              <a:rPr lang="sr-Cyrl-CS" b="1" dirty="0">
                <a:solidFill>
                  <a:schemeClr val="tx1"/>
                </a:solidFill>
              </a:rPr>
              <a:t>Нове ратне сукобе, много људских жртава, разарање и милионе </a:t>
            </a:r>
            <a:r>
              <a:rPr lang="sr-Cyrl-CS" b="1" dirty="0" smtClean="0">
                <a:solidFill>
                  <a:schemeClr val="tx1"/>
                </a:solidFill>
              </a:rPr>
              <a:t>избеглица</a:t>
            </a:r>
          </a:p>
          <a:p>
            <a:pPr>
              <a:buFont typeface="Wingdings" pitchFamily="2" charset="2"/>
              <a:buChar char="ü"/>
            </a:pPr>
            <a:r>
              <a:rPr lang="sr-Cyrl-CS" b="1" dirty="0">
                <a:solidFill>
                  <a:schemeClr val="tx1"/>
                </a:solidFill>
              </a:rPr>
              <a:t>Ширење граница  република  чланица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0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76800"/>
            <a:ext cx="8610600" cy="17526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</a:rPr>
              <a:t>Нови ратни сукоби, </a:t>
            </a:r>
            <a:r>
              <a:rPr lang="sr-Cyrl-CS" b="1" dirty="0">
                <a:solidFill>
                  <a:schemeClr val="tx1"/>
                </a:solidFill>
              </a:rPr>
              <a:t>много људских жртава, разарање и </a:t>
            </a:r>
            <a:r>
              <a:rPr lang="sr-Cyrl-CS" b="1" dirty="0" smtClean="0">
                <a:solidFill>
                  <a:schemeClr val="tx1"/>
                </a:solidFill>
              </a:rPr>
              <a:t>милиони избеглица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6781800" cy="4714486"/>
          </a:xfrm>
        </p:spPr>
      </p:pic>
    </p:spTree>
    <p:extLst>
      <p:ext uri="{BB962C8B-B14F-4D97-AF65-F5344CB8AC3E}">
        <p14:creationId xmlns:p14="http://schemas.microsoft.com/office/powerpoint/2010/main" val="246813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7200" b="1" dirty="0" smtClean="0"/>
              <a:t>КРАЈ КВИЗА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3311679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606</Words>
  <Application>Microsoft Office PowerPoint</Application>
  <PresentationFormat>On-screen Show (4:3)</PresentationFormat>
  <Paragraphs>102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ПЕТА ГРУПА</vt:lpstr>
      <vt:lpstr>Које године  је прекинута владавина  династије  Обреновић?</vt:lpstr>
      <vt:lpstr>Владавина  династије  Обреновић прекинута je 1903. године </vt:lpstr>
      <vt:lpstr>Како се звао краљ који је довео династију Карађорђевић на чело Србије?</vt:lpstr>
      <vt:lpstr>Петар I Карађорђевић</vt:lpstr>
      <vt:lpstr>Када се  Балкан  у потпуности ослободио турске власти?</vt:lpstr>
      <vt:lpstr>Балкан  се у потпуности ослободио турске власти 1912. године</vt:lpstr>
      <vt:lpstr>Шта је био повод за почетак  Првог  светског  рата?</vt:lpstr>
      <vt:lpstr>Убиство аустроугарског престолонаследника је био повод за почетак Првог светског рата</vt:lpstr>
      <vt:lpstr>Које године и где је убијен Франц Фердинанд?</vt:lpstr>
      <vt:lpstr>Франц Фердинанд је убијен 1914. године у Сарајеву</vt:lpstr>
      <vt:lpstr>Где се сукобила српска војска са аустроугарском војском у лето 1914. године?</vt:lpstr>
      <vt:lpstr>На планини Цер</vt:lpstr>
      <vt:lpstr>Ко је био заслужан за победу над аустроугарском војском у Церској бици?</vt:lpstr>
      <vt:lpstr>Степа Степановић</vt:lpstr>
      <vt:lpstr>Ко је био заслужан за победу над аустроугарском војском у Колубарској бици?</vt:lpstr>
      <vt:lpstr>Живојин Мишић</vt:lpstr>
      <vt:lpstr>Којим путем су се повлачили српски војници у зиму 1915. и 1916. године?</vt:lpstr>
      <vt:lpstr>Преко планина Албаније до Јадранског мора</vt:lpstr>
      <vt:lpstr>Где су се опорављали српски војници после „марша смрти“?</vt:lpstr>
      <vt:lpstr>Српски војници су се опорављали на Крфу, острву у Јонском мору</vt:lpstr>
      <vt:lpstr>Како су назване воде  Јонског мора око острва Крф?</vt:lpstr>
      <vt:lpstr>Плава гробница</vt:lpstr>
      <vt:lpstr>Које године је завршен Први светски рат?</vt:lpstr>
      <vt:lpstr>Први светски рат је завршен 1918. године</vt:lpstr>
      <vt:lpstr>Колико година је трајао Други светски рат?</vt:lpstr>
      <vt:lpstr>Други светски рат је трајао Од  1939. до 1945. године </vt:lpstr>
      <vt:lpstr>Које три државе су склопиле савез са циљем да завладају светом?</vt:lpstr>
      <vt:lpstr>Немачка , Италија и Јапан</vt:lpstr>
      <vt:lpstr>Када је Немачка напала Краљевину Југославију?</vt:lpstr>
      <vt:lpstr>Немачка је напала Краљевину Југославију 6. априла 1941. године</vt:lpstr>
      <vt:lpstr>Отпор окупатору пружила су два покрета. Ко је био на челу партизанског покрета?</vt:lpstr>
      <vt:lpstr>На челу партизанског покрета је био Јосип Броз Тито </vt:lpstr>
      <vt:lpstr>Ко је био на челу  четничког покрета?</vt:lpstr>
      <vt:lpstr>На челу  четничког покрета је био Дража Михаиловић</vt:lpstr>
      <vt:lpstr>Када се догодило масовно стрељање грађана Краљева?</vt:lpstr>
      <vt:lpstr>Масовно стрељање грађана Краљева је било 14. октобра 1941. године</vt:lpstr>
      <vt:lpstr>Нова југословенска држава створена после Другог светског рата имала је:</vt:lpstr>
      <vt:lpstr>Нова југословенска држава створена после Другог светског рата имала је шест  република</vt:lpstr>
      <vt:lpstr>У последњој деценији XX века СФРЈ  почела је да се распада што је изазвало </vt:lpstr>
      <vt:lpstr>Нови ратни сукоби, много људских жртава, разарање и милиони избеглица</vt:lpstr>
      <vt:lpstr>КРАЈ КВИЗА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Које године  је прекинута владавина  династије  Обреновић?</dc:title>
  <dc:creator>Korisnik</dc:creator>
  <cp:lastModifiedBy>Korisnik</cp:lastModifiedBy>
  <cp:revision>14</cp:revision>
  <dcterms:created xsi:type="dcterms:W3CDTF">2012-06-10T21:02:55Z</dcterms:created>
  <dcterms:modified xsi:type="dcterms:W3CDTF">2012-06-11T08:23:21Z</dcterms:modified>
</cp:coreProperties>
</file>