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7" r:id="rId4"/>
    <p:sldId id="269" r:id="rId5"/>
    <p:sldId id="270" r:id="rId6"/>
    <p:sldId id="290" r:id="rId7"/>
    <p:sldId id="302" r:id="rId8"/>
    <p:sldId id="298" r:id="rId9"/>
    <p:sldId id="291" r:id="rId10"/>
    <p:sldId id="289" r:id="rId11"/>
    <p:sldId id="271" r:id="rId12"/>
    <p:sldId id="272" r:id="rId13"/>
    <p:sldId id="304" r:id="rId14"/>
    <p:sldId id="292" r:id="rId15"/>
    <p:sldId id="294" r:id="rId16"/>
    <p:sldId id="301" r:id="rId17"/>
    <p:sldId id="276" r:id="rId18"/>
    <p:sldId id="277" r:id="rId19"/>
    <p:sldId id="286" r:id="rId20"/>
    <p:sldId id="282" r:id="rId21"/>
    <p:sldId id="284" r:id="rId22"/>
    <p:sldId id="295" r:id="rId23"/>
    <p:sldId id="30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66"/>
    <a:srgbClr val="FF0000"/>
    <a:srgbClr val="FF66FF"/>
    <a:srgbClr val="FF99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9FA02-F0A9-42CB-9CA6-B5B9CC1F89B6}" type="datetimeFigureOut">
              <a:rPr lang="en-US" smtClean="0"/>
              <a:pPr/>
              <a:t>11/25/2010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834C-1CF0-44F1-8DDC-87D5707DB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istrator\Desktop\Dara%20Rastovac\P&#269;elice-Vjetar.wm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istrator\Desktop\Dara%20Rastovac\MIRA%20ALE&#268;KOVI&#262;%20VETAR%20SEJA&#268;.mp3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istrator\Desktop\Dara%20Rastovac\Hurricanes%20in%20Action_WMV%20V9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2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6633" y="2258490"/>
            <a:ext cx="1618969" cy="723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0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6592" y="2753675"/>
            <a:ext cx="2161800" cy="1409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23" descr="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369" y="4183681"/>
            <a:ext cx="2857004" cy="190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5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206" y="5453388"/>
            <a:ext cx="876148" cy="117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27" descr="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5069" y="3788486"/>
            <a:ext cx="1076138" cy="61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8" descr="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1247" y="4509044"/>
            <a:ext cx="1523735" cy="190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30" descr="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1543" y="585653"/>
            <a:ext cx="1076138" cy="96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32" descr="meteorolo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723626"/>
            <a:ext cx="2914144" cy="224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 Box 7"/>
          <p:cNvSpPr txBox="1">
            <a:spLocks noChangeArrowheads="1"/>
          </p:cNvSpPr>
          <p:nvPr/>
        </p:nvSpPr>
        <p:spPr bwMode="auto">
          <a:xfrm>
            <a:off x="0" y="885620"/>
            <a:ext cx="3333171" cy="6824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72561" tIns="36281" rIns="72561" bIns="36281">
            <a:spAutoFit/>
          </a:bodyPr>
          <a:lstStyle/>
          <a:p>
            <a:pPr defTabSz="847555"/>
            <a:r>
              <a:rPr lang="sr-Cyrl-CS" sz="4000" b="1" dirty="0">
                <a:solidFill>
                  <a:schemeClr val="bg1"/>
                </a:solidFill>
                <a:latin typeface="Comic Sans MS" pitchFamily="66" charset="0"/>
              </a:rPr>
              <a:t>Метеоролог</a:t>
            </a:r>
            <a:endParaRPr lang="sr-Latn-CS" sz="4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131" name="AutoShape 33"/>
          <p:cNvSpPr>
            <a:spLocks noChangeArrowheads="1"/>
          </p:cNvSpPr>
          <p:nvPr/>
        </p:nvSpPr>
        <p:spPr bwMode="auto">
          <a:xfrm>
            <a:off x="3104611" y="352344"/>
            <a:ext cx="3990282" cy="1495079"/>
          </a:xfrm>
          <a:prstGeom prst="cloudCallout">
            <a:avLst>
              <a:gd name="adj1" fmla="val -61060"/>
              <a:gd name="adj2" fmla="val 98514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lIns="91422" tIns="45711" rIns="91422" bIns="45711" anchor="ctr"/>
          <a:lstStyle/>
          <a:p>
            <a:pPr defTabSz="847555"/>
            <a:endParaRPr lang="en-US" dirty="0"/>
          </a:p>
        </p:txBody>
      </p:sp>
      <p:sp>
        <p:nvSpPr>
          <p:cNvPr id="5132" name="Text Box 6"/>
          <p:cNvSpPr txBox="1">
            <a:spLocks noChangeArrowheads="1"/>
          </p:cNvSpPr>
          <p:nvPr/>
        </p:nvSpPr>
        <p:spPr bwMode="auto">
          <a:xfrm>
            <a:off x="3372853" y="672945"/>
            <a:ext cx="3480783" cy="8119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72561" tIns="36281" rIns="72561" bIns="36281">
            <a:spAutoFit/>
          </a:bodyPr>
          <a:lstStyle/>
          <a:p>
            <a:pPr defTabSz="847555"/>
            <a:r>
              <a:rPr lang="sr-Cyrl-CS" sz="2400" dirty="0">
                <a:latin typeface="Comic Sans MS" pitchFamily="66" charset="0"/>
              </a:rPr>
              <a:t>Пратим и предвиђам временске прилике</a:t>
            </a:r>
            <a:r>
              <a:rPr lang="sr-Cyrl-CS" dirty="0">
                <a:solidFill>
                  <a:schemeClr val="bg1"/>
                </a:solidFill>
              </a:rPr>
              <a:t>. </a:t>
            </a:r>
            <a:endParaRPr lang="sr-Latn-C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sr-Cyrl-CS" b="1" dirty="0" smtClean="0">
                <a:solidFill>
                  <a:srgbClr val="FFFF00"/>
                </a:solidFill>
              </a:rPr>
              <a:t>Метеоролози</a:t>
            </a:r>
            <a:endParaRPr lang="hr-HR" b="1" dirty="0">
              <a:solidFill>
                <a:srgbClr val="FFFF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118585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r-Cyrl-CS" sz="3800" b="1" dirty="0" smtClean="0">
                <a:solidFill>
                  <a:srgbClr val="FF0000"/>
                </a:solidFill>
              </a:rPr>
              <a:t>предвиђају</a:t>
            </a:r>
            <a:r>
              <a:rPr lang="hr-HR" sz="3800" b="1" dirty="0" smtClean="0">
                <a:solidFill>
                  <a:srgbClr val="FF0000"/>
                </a:solidFill>
              </a:rPr>
              <a:t> </a:t>
            </a:r>
            <a:r>
              <a:rPr lang="sr-Cyrl-CS" sz="3800" b="1" dirty="0" smtClean="0">
                <a:solidFill>
                  <a:srgbClr val="FF0000"/>
                </a:solidFill>
              </a:rPr>
              <a:t>временске</a:t>
            </a:r>
            <a:r>
              <a:rPr lang="hr-HR" sz="3800" b="1" dirty="0" smtClean="0">
                <a:solidFill>
                  <a:srgbClr val="FF0000"/>
                </a:solidFill>
              </a:rPr>
              <a:t> </a:t>
            </a:r>
            <a:r>
              <a:rPr lang="sr-Cyrl-CS" sz="3800" b="1" dirty="0" smtClean="0">
                <a:solidFill>
                  <a:srgbClr val="FF0000"/>
                </a:solidFill>
              </a:rPr>
              <a:t>прилике</a:t>
            </a:r>
            <a:r>
              <a:rPr lang="hr-HR" sz="3800" b="1" dirty="0" smtClean="0">
                <a:solidFill>
                  <a:srgbClr val="FF0000"/>
                </a:solidFill>
              </a:rPr>
              <a:t> (</a:t>
            </a:r>
            <a:r>
              <a:rPr lang="sr-Cyrl-CS" sz="3800" b="1" dirty="0" smtClean="0">
                <a:solidFill>
                  <a:srgbClr val="FF0000"/>
                </a:solidFill>
              </a:rPr>
              <a:t>прогноза</a:t>
            </a:r>
            <a:r>
              <a:rPr lang="hr-HR" sz="3800" b="1" dirty="0" smtClean="0">
                <a:solidFill>
                  <a:srgbClr val="FF0000"/>
                </a:solidFill>
              </a:rPr>
              <a:t> </a:t>
            </a:r>
            <a:r>
              <a:rPr lang="sr-Cyrl-CS" sz="3800" b="1" dirty="0" smtClean="0">
                <a:solidFill>
                  <a:srgbClr val="FF0000"/>
                </a:solidFill>
              </a:rPr>
              <a:t>времена</a:t>
            </a:r>
            <a:r>
              <a:rPr lang="hr-HR" b="1" dirty="0" smtClean="0">
                <a:solidFill>
                  <a:srgbClr val="FF0000"/>
                </a:solidFill>
              </a:rPr>
              <a:t>)</a:t>
            </a:r>
            <a:endParaRPr lang="hr-HR" b="1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hr-HR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642910" y="2571745"/>
            <a:ext cx="6215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hr-HR" sz="3200" dirty="0" smtClean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sr-Cyrl-CS" sz="3200" b="1" dirty="0" smtClean="0">
                <a:solidFill>
                  <a:srgbClr val="FF0000"/>
                </a:solidFill>
              </a:rPr>
              <a:t>прикупљају</a:t>
            </a:r>
            <a:r>
              <a:rPr lang="hr-HR" sz="3200" b="1" dirty="0" smtClean="0">
                <a:solidFill>
                  <a:srgbClr val="FF0000"/>
                </a:solidFill>
              </a:rPr>
              <a:t> </a:t>
            </a:r>
            <a:r>
              <a:rPr lang="sr-Cyrl-CS" sz="3200" b="1" dirty="0" smtClean="0">
                <a:solidFill>
                  <a:srgbClr val="FF0000"/>
                </a:solidFill>
              </a:rPr>
              <a:t>податке</a:t>
            </a:r>
            <a:r>
              <a:rPr lang="hr-HR" sz="3200" b="1" dirty="0" smtClean="0">
                <a:solidFill>
                  <a:srgbClr val="FF0000"/>
                </a:solidFill>
              </a:rPr>
              <a:t>  </a:t>
            </a:r>
            <a:r>
              <a:rPr lang="sr-Cyrl-CS" sz="3200" b="1" dirty="0" smtClean="0">
                <a:solidFill>
                  <a:srgbClr val="FF0000"/>
                </a:solidFill>
              </a:rPr>
              <a:t>о</a:t>
            </a:r>
            <a:r>
              <a:rPr lang="hr-HR" sz="3200" b="1" dirty="0" smtClean="0">
                <a:solidFill>
                  <a:srgbClr val="FF0000"/>
                </a:solidFill>
              </a:rPr>
              <a:t> </a:t>
            </a:r>
            <a:r>
              <a:rPr lang="hr-HR" sz="3200" dirty="0" smtClean="0">
                <a:solidFill>
                  <a:srgbClr val="FF0000"/>
                </a:solidFill>
              </a:rPr>
              <a:t>:</a:t>
            </a:r>
            <a:endParaRPr lang="hr-HR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3214686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FF00"/>
                </a:solidFill>
              </a:rPr>
              <a:t>температури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929066"/>
            <a:ext cx="5929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FF00"/>
                </a:solidFill>
              </a:rPr>
              <a:t>ваздушном</a:t>
            </a:r>
            <a:r>
              <a:rPr lang="hr-HR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притиску</a:t>
            </a:r>
            <a:r>
              <a:rPr lang="hr-HR" sz="2800" b="1" dirty="0" smtClean="0">
                <a:solidFill>
                  <a:srgbClr val="FFFF00"/>
                </a:solidFill>
              </a:rPr>
              <a:t>,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857760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FF00"/>
                </a:solidFill>
              </a:rPr>
              <a:t>влажности</a:t>
            </a:r>
            <a:r>
              <a:rPr lang="hr-HR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и</a:t>
            </a:r>
            <a:r>
              <a:rPr lang="hr-HR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брзини</a:t>
            </a:r>
            <a:r>
              <a:rPr lang="hr-HR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вјетра</a:t>
            </a:r>
            <a:r>
              <a:rPr lang="hr-HR" sz="2800" b="1" dirty="0" smtClean="0">
                <a:solidFill>
                  <a:srgbClr val="FFFF00"/>
                </a:solidFill>
              </a:rPr>
              <a:t>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6145" name="Picture 1" descr="C:\Users\BALABAN\Pictures\570813-tn_seasons_summer02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000372"/>
            <a:ext cx="1085856" cy="1000132"/>
          </a:xfrm>
          <a:prstGeom prst="rect">
            <a:avLst/>
          </a:prstGeom>
          <a:noFill/>
        </p:spPr>
      </p:pic>
      <p:pic>
        <p:nvPicPr>
          <p:cNvPr id="9" name="Picture 15" descr="m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3450" y="3500438"/>
            <a:ext cx="2280271" cy="253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BALABAN\Pictures\570851-seasons_wind_tree02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4429132"/>
            <a:ext cx="164307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  <p:bldP spid="8195" grpId="0" build="p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872974" y="238070"/>
            <a:ext cx="7842430" cy="10581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561" tIns="36281" rIns="72561" bIns="36281">
            <a:spAutoFit/>
          </a:bodyPr>
          <a:lstStyle/>
          <a:p>
            <a:pPr defTabSz="847555"/>
            <a:r>
              <a:rPr lang="sr-Cyrl-CS" sz="3200" b="1" dirty="0" smtClean="0">
                <a:solidFill>
                  <a:srgbClr val="FFFF00"/>
                </a:solidFill>
                <a:latin typeface="Comic Sans MS" pitchFamily="66" charset="0"/>
              </a:rPr>
              <a:t>Гд</a:t>
            </a:r>
            <a:r>
              <a:rPr lang="sr-Latn-CS" sz="3200" b="1" dirty="0" smtClean="0">
                <a:solidFill>
                  <a:srgbClr val="FFFF00"/>
                </a:solidFill>
                <a:latin typeface="Comic Sans MS" pitchFamily="66" charset="0"/>
              </a:rPr>
              <a:t>j</a:t>
            </a:r>
            <a:r>
              <a:rPr lang="sr-Cyrl-CS" sz="3200" b="1" dirty="0" smtClean="0">
                <a:solidFill>
                  <a:srgbClr val="FFFF00"/>
                </a:solidFill>
                <a:latin typeface="Comic Sans MS" pitchFamily="66" charset="0"/>
              </a:rPr>
              <a:t>е </a:t>
            </a:r>
            <a:r>
              <a:rPr lang="sr-Cyrl-CS" sz="3200" b="1" dirty="0">
                <a:solidFill>
                  <a:srgbClr val="FFFF00"/>
                </a:solidFill>
                <a:latin typeface="Comic Sans MS" pitchFamily="66" charset="0"/>
              </a:rPr>
              <a:t>и како се можемо </a:t>
            </a:r>
            <a:r>
              <a:rPr lang="sr-Cyrl-CS" sz="3200" b="1" dirty="0" smtClean="0">
                <a:solidFill>
                  <a:srgbClr val="FFFF00"/>
                </a:solidFill>
                <a:latin typeface="Comic Sans MS" pitchFamily="66" charset="0"/>
              </a:rPr>
              <a:t>обав</a:t>
            </a:r>
            <a:r>
              <a:rPr lang="sr-Latn-CS" sz="3200" b="1" dirty="0" smtClean="0">
                <a:solidFill>
                  <a:srgbClr val="FFFF00"/>
                </a:solidFill>
                <a:latin typeface="Comic Sans MS" pitchFamily="66" charset="0"/>
              </a:rPr>
              <a:t>j</a:t>
            </a:r>
            <a:r>
              <a:rPr lang="sr-Cyrl-CS" sz="3200" b="1" dirty="0" smtClean="0">
                <a:solidFill>
                  <a:srgbClr val="FFFF00"/>
                </a:solidFill>
                <a:latin typeface="Comic Sans MS" pitchFamily="66" charset="0"/>
              </a:rPr>
              <a:t>естити </a:t>
            </a:r>
            <a:r>
              <a:rPr lang="sr-Cyrl-CS" sz="3200" b="1" dirty="0">
                <a:solidFill>
                  <a:srgbClr val="FFFF00"/>
                </a:solidFill>
                <a:latin typeface="Comic Sans MS" pitchFamily="66" charset="0"/>
              </a:rPr>
              <a:t>о временским приликама?</a:t>
            </a:r>
            <a:endParaRPr lang="sr-Latn-CS" sz="32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1196767" y="1449053"/>
            <a:ext cx="7380510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defTabSz="847555"/>
            <a:r>
              <a:rPr lang="sr-Cyrl-CS" sz="2400" dirty="0">
                <a:solidFill>
                  <a:srgbClr val="FFFF00"/>
                </a:solidFill>
                <a:latin typeface="Comic Sans MS" pitchFamily="66" charset="0"/>
              </a:rPr>
              <a:t>ТВ – гледањем и слушањем временске прогнозе</a:t>
            </a:r>
            <a:endParaRPr lang="sr-Latn-C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557068" y="2034704"/>
            <a:ext cx="3236747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defTabSz="847555"/>
            <a:r>
              <a:rPr lang="sr-Cyrl-CS" sz="2400" dirty="0">
                <a:solidFill>
                  <a:srgbClr val="FFFF00"/>
                </a:solidFill>
                <a:latin typeface="Comic Sans MS" pitchFamily="66" charset="0"/>
              </a:rPr>
              <a:t>РАДИО – слушањем </a:t>
            </a:r>
            <a:endParaRPr lang="sr-Latn-C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747583" y="2529889"/>
            <a:ext cx="3222321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defTabSz="847555"/>
            <a:r>
              <a:rPr lang="sr-Cyrl-CS" sz="2400" dirty="0">
                <a:solidFill>
                  <a:srgbClr val="FFFF00"/>
                </a:solidFill>
                <a:latin typeface="Comic Sans MS" pitchFamily="66" charset="0"/>
              </a:rPr>
              <a:t>НОВИНЕ – читањем </a:t>
            </a:r>
            <a:endParaRPr lang="sr-Latn-C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414266" y="3018726"/>
            <a:ext cx="8729734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defTabSz="847555"/>
            <a:r>
              <a:rPr lang="sr-Cyrl-CS" sz="2400" dirty="0">
                <a:solidFill>
                  <a:srgbClr val="FFFF00"/>
                </a:solidFill>
                <a:latin typeface="Comic Sans MS" pitchFamily="66" charset="0"/>
              </a:rPr>
              <a:t>ИНТЕРНЕТ – претраживањем домаћих и страних сајтова </a:t>
            </a:r>
            <a:endParaRPr lang="sr-Latn-CS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31759" name="Picture 15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64754"/>
            <a:ext cx="457121" cy="36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1" name="Picture 17" descr="tn_newspapers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312604">
            <a:off x="207927" y="2618769"/>
            <a:ext cx="442835" cy="26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6" name="Picture 22" descr="RAD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283" y="1899799"/>
            <a:ext cx="809484" cy="63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7" name="Picture 23" descr="t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837" y="1314146"/>
            <a:ext cx="765042" cy="64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3857628"/>
            <a:ext cx="3857652" cy="250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/>
      <p:bldP spid="31753" grpId="0"/>
      <p:bldP spid="31754" grpId="0"/>
      <p:bldP spid="317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6" descr="oblak_m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2479244" cy="119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kisa_m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642918"/>
            <a:ext cx="2301475" cy="242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sneg_m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3857628"/>
            <a:ext cx="2480832" cy="246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9" descr="vetar_m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9643" y="4032905"/>
            <a:ext cx="2193544" cy="180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Text Box 12"/>
          <p:cNvSpPr txBox="1">
            <a:spLocks noChangeArrowheads="1"/>
          </p:cNvSpPr>
          <p:nvPr/>
        </p:nvSpPr>
        <p:spPr bwMode="auto">
          <a:xfrm>
            <a:off x="857225" y="5429265"/>
            <a:ext cx="1571636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defTabSz="847555"/>
            <a:r>
              <a:rPr lang="sr-Cyrl-CS" sz="2400" b="1" dirty="0">
                <a:solidFill>
                  <a:srgbClr val="9966FF"/>
                </a:solidFill>
                <a:latin typeface="Comic Sans MS" pitchFamily="66" charset="0"/>
              </a:rPr>
              <a:t>ВЈЕТАР</a:t>
            </a:r>
            <a:endParaRPr lang="sr-Latn-CS" sz="2400" b="1" dirty="0">
              <a:solidFill>
                <a:srgbClr val="9966FF"/>
              </a:solidFill>
              <a:latin typeface="Comic Sans MS" pitchFamily="66" charset="0"/>
            </a:endParaRPr>
          </a:p>
        </p:txBody>
      </p:sp>
      <p:sp>
        <p:nvSpPr>
          <p:cNvPr id="4106" name="Text Box 13"/>
          <p:cNvSpPr txBox="1">
            <a:spLocks noChangeArrowheads="1"/>
          </p:cNvSpPr>
          <p:nvPr/>
        </p:nvSpPr>
        <p:spPr bwMode="auto">
          <a:xfrm>
            <a:off x="6229857" y="2357430"/>
            <a:ext cx="1114231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defTabSz="847555"/>
            <a:r>
              <a:rPr lang="sr-Cyrl-CS" sz="2400" b="1" dirty="0">
                <a:solidFill>
                  <a:srgbClr val="66FF66"/>
                </a:solidFill>
                <a:latin typeface="Comic Sans MS" pitchFamily="66" charset="0"/>
              </a:rPr>
              <a:t>КИША</a:t>
            </a:r>
            <a:endParaRPr lang="sr-Latn-CS" sz="2400" b="1" dirty="0">
              <a:solidFill>
                <a:srgbClr val="66FF66"/>
              </a:solidFill>
              <a:latin typeface="Comic Sans MS" pitchFamily="66" charset="0"/>
            </a:endParaRPr>
          </a:p>
        </p:txBody>
      </p:sp>
      <p:sp>
        <p:nvSpPr>
          <p:cNvPr id="4107" name="Text Box 14"/>
          <p:cNvSpPr txBox="1">
            <a:spLocks noChangeArrowheads="1"/>
          </p:cNvSpPr>
          <p:nvPr/>
        </p:nvSpPr>
        <p:spPr bwMode="auto">
          <a:xfrm>
            <a:off x="6500826" y="6039040"/>
            <a:ext cx="2071702" cy="461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defTabSz="847555"/>
            <a:r>
              <a:rPr lang="sr-Cyrl-CS" sz="2400" b="1" dirty="0">
                <a:solidFill>
                  <a:srgbClr val="FF99FF"/>
                </a:solidFill>
                <a:latin typeface="Comic Sans MS" pitchFamily="66" charset="0"/>
              </a:rPr>
              <a:t>СНИЈЕГ</a:t>
            </a:r>
            <a:endParaRPr lang="sr-Latn-CS" sz="2400" b="1" dirty="0"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4109" name="Text Box 16"/>
          <p:cNvSpPr txBox="1">
            <a:spLocks noChangeArrowheads="1"/>
          </p:cNvSpPr>
          <p:nvPr/>
        </p:nvSpPr>
        <p:spPr bwMode="auto">
          <a:xfrm>
            <a:off x="1161848" y="2769547"/>
            <a:ext cx="1739598" cy="4618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defTabSz="847555"/>
            <a:r>
              <a:rPr lang="sr-Cyrl-CS" sz="2400" b="1" dirty="0">
                <a:solidFill>
                  <a:srgbClr val="FF0000"/>
                </a:solidFill>
                <a:latin typeface="Comic Sans MS" pitchFamily="66" charset="0"/>
              </a:rPr>
              <a:t>ОБЛАЧНО</a:t>
            </a:r>
            <a:endParaRPr lang="sr-Latn-CS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43306" y="2357430"/>
            <a:ext cx="1592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7555"/>
            <a:r>
              <a:rPr lang="sr-Cyrl-CS" b="1" dirty="0" smtClean="0">
                <a:solidFill>
                  <a:srgbClr val="FF6600"/>
                </a:solidFill>
                <a:latin typeface="Comic Sans MS" pitchFamily="66" charset="0"/>
              </a:rPr>
              <a:t>СУНЧАНО</a:t>
            </a:r>
            <a:endParaRPr lang="sr-Latn-CS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BALABAN\Pictures\sun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V="1">
            <a:off x="3571868" y="785794"/>
            <a:ext cx="1666883" cy="1428739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857620" y="3500438"/>
            <a:ext cx="20002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800" dirty="0" smtClean="0">
                <a:solidFill>
                  <a:srgbClr val="FFFF00"/>
                </a:solidFill>
              </a:rPr>
              <a:t>СУНЧАНО</a:t>
            </a:r>
          </a:p>
          <a:p>
            <a:r>
              <a:rPr lang="x-none" sz="2800" dirty="0" smtClean="0">
                <a:solidFill>
                  <a:srgbClr val="FFFF00"/>
                </a:solidFill>
              </a:rPr>
              <a:t>ОБЛАЧНО</a:t>
            </a:r>
          </a:p>
          <a:p>
            <a:r>
              <a:rPr lang="x-none" sz="2800" dirty="0" smtClean="0">
                <a:solidFill>
                  <a:srgbClr val="FFFF00"/>
                </a:solidFill>
              </a:rPr>
              <a:t>ТОПЛО</a:t>
            </a:r>
          </a:p>
          <a:p>
            <a:r>
              <a:rPr lang="x-none" sz="2800" dirty="0" smtClean="0">
                <a:solidFill>
                  <a:srgbClr val="FFFF00"/>
                </a:solidFill>
              </a:rPr>
              <a:t>ХЛАДНО</a:t>
            </a:r>
          </a:p>
          <a:p>
            <a:r>
              <a:rPr lang="x-none" sz="2800" smtClean="0">
                <a:solidFill>
                  <a:srgbClr val="FFFF00"/>
                </a:solidFill>
              </a:rPr>
              <a:t>СУВО </a:t>
            </a:r>
            <a:endParaRPr lang="x-none" sz="2800" dirty="0" smtClean="0">
              <a:solidFill>
                <a:srgbClr val="FFFF00"/>
              </a:solidFill>
            </a:endParaRPr>
          </a:p>
          <a:p>
            <a:r>
              <a:rPr lang="x-none" sz="2800" dirty="0" smtClean="0">
                <a:solidFill>
                  <a:srgbClr val="FFFF00"/>
                </a:solidFill>
              </a:rPr>
              <a:t>ВЛАЖНО</a:t>
            </a:r>
          </a:p>
          <a:p>
            <a:r>
              <a:rPr lang="x-none" sz="2800" dirty="0" smtClean="0">
                <a:solidFill>
                  <a:srgbClr val="FFFF00"/>
                </a:solidFill>
              </a:rPr>
              <a:t>ТИХО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472" y="285728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400" b="1" smtClean="0">
                <a:solidFill>
                  <a:srgbClr val="FFFF66"/>
                </a:solidFill>
              </a:rPr>
              <a:t>Вријеме 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sr-Cyrl-CS" sz="2400" b="1" dirty="0" smtClean="0">
                <a:solidFill>
                  <a:srgbClr val="FFFF66"/>
                </a:solidFill>
              </a:rPr>
              <a:t>представља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sr-Cyrl-CS" sz="2400" b="1" dirty="0" smtClean="0">
                <a:solidFill>
                  <a:srgbClr val="FFFF66"/>
                </a:solidFill>
              </a:rPr>
              <a:t>стање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sr-Cyrl-CS" sz="2400" b="1" dirty="0" smtClean="0">
                <a:solidFill>
                  <a:srgbClr val="FFFF66"/>
                </a:solidFill>
              </a:rPr>
              <a:t>ваздуха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sr-Cyrl-CS" sz="2400" b="1" dirty="0" smtClean="0">
                <a:solidFill>
                  <a:srgbClr val="FFFF66"/>
                </a:solidFill>
              </a:rPr>
              <a:t>у</a:t>
            </a:r>
            <a:r>
              <a:rPr lang="sr-Latn-CS" sz="2400" b="1" dirty="0" smtClean="0">
                <a:solidFill>
                  <a:srgbClr val="FFFF66"/>
                </a:solidFill>
              </a:rPr>
              <a:t>  </a:t>
            </a:r>
            <a:r>
              <a:rPr lang="sr-Cyrl-CS" sz="2400" b="1" dirty="0" smtClean="0">
                <a:solidFill>
                  <a:srgbClr val="FFFF66"/>
                </a:solidFill>
              </a:rPr>
              <a:t>тренутку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sr-Cyrl-CS" sz="2400" b="1" dirty="0" smtClean="0">
                <a:solidFill>
                  <a:srgbClr val="FFFF66"/>
                </a:solidFill>
              </a:rPr>
              <a:t>осматрања</a:t>
            </a:r>
            <a:r>
              <a:rPr lang="sr-Latn-CS" sz="2400" b="1" dirty="0" smtClean="0">
                <a:solidFill>
                  <a:srgbClr val="FFFF66"/>
                </a:solidFill>
              </a:rPr>
              <a:t>, </a:t>
            </a:r>
            <a:r>
              <a:rPr lang="sr-Cyrl-CS" sz="2400" b="1" dirty="0" smtClean="0">
                <a:solidFill>
                  <a:srgbClr val="FFFF66"/>
                </a:solidFill>
              </a:rPr>
              <a:t>а</a:t>
            </a:r>
            <a:r>
              <a:rPr lang="sr-Latn-CS" sz="2400" b="1" dirty="0" smtClean="0">
                <a:solidFill>
                  <a:srgbClr val="FFFF66"/>
                </a:solidFill>
              </a:rPr>
              <a:t> </a:t>
            </a:r>
            <a:r>
              <a:rPr lang="x-none" sz="2400" b="1" dirty="0" smtClean="0">
                <a:solidFill>
                  <a:srgbClr val="FFFF66"/>
                </a:solidFill>
              </a:rPr>
              <a:t>може бити</a:t>
            </a:r>
            <a:r>
              <a:rPr lang="x-none" b="1" dirty="0" smtClean="0">
                <a:solidFill>
                  <a:srgbClr val="FFFF66"/>
                </a:solidFill>
              </a:rPr>
              <a:t>:</a:t>
            </a:r>
            <a:endParaRPr lang="en-US" b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857232"/>
            <a:ext cx="885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Можете</a:t>
            </a:r>
            <a:r>
              <a:rPr lang="sr-Latn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ли</a:t>
            </a:r>
            <a:r>
              <a:rPr lang="sr-Latn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објаснити</a:t>
            </a:r>
            <a:r>
              <a:rPr lang="sr-Latn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C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</a:t>
            </a:r>
            <a:r>
              <a:rPr lang="x-none" sz="3600" b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ако </a:t>
            </a:r>
            <a:r>
              <a:rPr lang="x-none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настаје вјетар</a:t>
            </a:r>
            <a:r>
              <a:rPr lang="x-none" sz="4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40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14554"/>
            <a:ext cx="8316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2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sr-Cyrl-CS" sz="3600" b="1" dirty="0" smtClean="0">
                <a:solidFill>
                  <a:srgbClr val="92D050"/>
                </a:solidFill>
              </a:rPr>
              <a:t>Видимо ли ми ваздух, можемо ли     га помирисати, пробати као што можемо  кишу или снијег, можемо ли га осјетити</a:t>
            </a:r>
            <a:r>
              <a:rPr lang="x-none" sz="3200" smtClean="0">
                <a:solidFill>
                  <a:srgbClr val="92D050"/>
                </a:solidFill>
              </a:rPr>
              <a:t>?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214818"/>
            <a:ext cx="8892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4000" b="1" dirty="0" smtClean="0">
                <a:solidFill>
                  <a:srgbClr val="FFFF66"/>
                </a:solidFill>
              </a:rPr>
              <a:t>Да бисмо ријешили данашњи проблем  и открили како настаје вјетар мораћемо мало експериментисати</a:t>
            </a:r>
            <a:r>
              <a:rPr lang="x-none" sz="4000" b="1" dirty="0" smtClean="0">
                <a:solidFill>
                  <a:srgbClr val="FF0000"/>
                </a:solidFill>
              </a:rPr>
              <a:t>.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14356"/>
            <a:ext cx="721523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dirty="0" smtClean="0">
                <a:solidFill>
                  <a:srgbClr val="FFFF66"/>
                </a:solidFill>
              </a:rPr>
              <a:t>1.ГРУПА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Cyrl-CS" sz="3600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3600" b="1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Навлажите новчић водом и ставитие на отвор празне стаклене флаше тако да ваздух не може пролазити. Флашу ставите у посуду са топлом водом.</a:t>
            </a:r>
            <a:endParaRPr lang="sr-Cyrl-CS" sz="3600" b="1" dirty="0" smtClean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Cyrl-CS" sz="3600" b="1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1.Шта се дешава са новчићем?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Cyrl-CS" sz="3600" b="1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Зашто?  Шта је утицало на то</a:t>
            </a:r>
            <a:r>
              <a:rPr lang="sr-Latn-CS" sz="3600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lang="en-US" sz="3600" dirty="0" smtClean="0">
              <a:solidFill>
                <a:srgbClr val="FFFF66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sr-Latn-CS" sz="28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285728"/>
            <a:ext cx="88582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3200" dirty="0" smtClean="0">
                <a:solidFill>
                  <a:srgbClr val="FFFF00"/>
                </a:solidFill>
              </a:rPr>
              <a:t>2.ГРУПА</a:t>
            </a: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На пластичну флашу ставите издуван балон који је претходно неколико пута надуван и издуван. Вежите га око руба флаше. У посуду успите врелу воду и у њу поставите флашу. Пажљиво пратите промјене. Шта примјећујете? Запишите </a:t>
            </a:r>
            <a:r>
              <a:rPr lang="sr-Cyrl-CS" sz="3200" b="1" smtClean="0">
                <a:solidFill>
                  <a:srgbClr val="FFFF00"/>
                </a:solidFill>
              </a:rPr>
              <a:t>своје запажање</a:t>
            </a:r>
            <a:r>
              <a:rPr lang="sr-Cyrl-CS" sz="3200" b="1" dirty="0" smtClean="0">
                <a:solidFill>
                  <a:srgbClr val="FFFF00"/>
                </a:solidFill>
              </a:rPr>
              <a:t>. У другу посуду успите  хладну воду и премјестите флашу. Шта запажате? Образложите у каквој су вези промјене температуре, волумена и притиска ваздуха у пластичној флаши са балоном</a:t>
            </a:r>
            <a:r>
              <a:rPr lang="sr-Latn-CS" sz="32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28604"/>
            <a:ext cx="9396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3200" b="1" dirty="0" smtClean="0">
                <a:solidFill>
                  <a:srgbClr val="FFFF66"/>
                </a:solidFill>
              </a:rPr>
              <a:t>3</a:t>
            </a:r>
            <a:r>
              <a:rPr lang="sr-Latn-CS" sz="3200" b="1" dirty="0" smtClean="0">
                <a:solidFill>
                  <a:srgbClr val="FFFF66"/>
                </a:solidFill>
              </a:rPr>
              <a:t>.</a:t>
            </a:r>
            <a:r>
              <a:rPr lang="sr-Cyrl-CS" sz="3200" b="1" dirty="0" smtClean="0">
                <a:solidFill>
                  <a:srgbClr val="FFFF66"/>
                </a:solidFill>
              </a:rPr>
              <a:t> ГРУПА</a:t>
            </a:r>
            <a:r>
              <a:rPr lang="sr-Cyrl-CS" sz="3200" b="1" dirty="0" smtClean="0">
                <a:solidFill>
                  <a:srgbClr val="C00000"/>
                </a:solidFill>
              </a:rPr>
              <a:t> </a:t>
            </a:r>
            <a:endParaRPr lang="sr-Cyrl-CS" sz="3200" b="1" dirty="0" smtClean="0">
              <a:solidFill>
                <a:srgbClr val="FFFF00"/>
              </a:solidFill>
            </a:endParaRP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Надувај балон. Дувањем у њега убацујеш ваздух.</a:t>
            </a: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Шта ће се догодити ако пустиш балон? ( Ваздух  ће</a:t>
            </a: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почети да излази из њега и балон ће се кретати по</a:t>
            </a: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соби.) Размисли и објасни зашто се балон креће</a:t>
            </a:r>
            <a:r>
              <a:rPr lang="en-US" sz="2800" b="1" dirty="0" smtClean="0">
                <a:solidFill>
                  <a:srgbClr val="FFFF00"/>
                </a:solidFill>
              </a:rPr>
              <a:t>.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43248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200" b="1" dirty="0" smtClean="0">
                <a:solidFill>
                  <a:srgbClr val="FFFF00"/>
                </a:solidFill>
              </a:rPr>
              <a:t>Надувај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балон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чврсто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га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држи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прстима</a:t>
            </a:r>
            <a:r>
              <a:rPr lang="sr-Latn-CS" sz="3200" b="1" dirty="0" smtClean="0">
                <a:solidFill>
                  <a:srgbClr val="FFFF00"/>
                </a:solidFill>
              </a:rPr>
              <a:t>. </a:t>
            </a:r>
            <a:r>
              <a:rPr lang="sr-Cyrl-CS" sz="3200" b="1" dirty="0" smtClean="0">
                <a:solidFill>
                  <a:srgbClr val="FFFF00"/>
                </a:solidFill>
              </a:rPr>
              <a:t>Стави</a:t>
            </a:r>
            <a:r>
              <a:rPr lang="sr-Latn-CS" sz="3200" b="1" dirty="0" smtClean="0">
                <a:solidFill>
                  <a:srgbClr val="FFFF00"/>
                </a:solidFill>
              </a:rPr>
              <a:t>  </a:t>
            </a:r>
            <a:r>
              <a:rPr lang="sr-Cyrl-CS" sz="3200" b="1" dirty="0" smtClean="0">
                <a:solidFill>
                  <a:srgbClr val="FFFF00"/>
                </a:solidFill>
              </a:rPr>
              <a:t>отвор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балона</a:t>
            </a:r>
            <a:r>
              <a:rPr lang="sr-Latn-CS" sz="3200" b="1" dirty="0" smtClean="0">
                <a:solidFill>
                  <a:srgbClr val="FFFF00"/>
                </a:solidFill>
              </a:rPr>
              <a:t>  </a:t>
            </a:r>
            <a:r>
              <a:rPr lang="sr-Cyrl-CS" sz="3200" b="1" dirty="0" smtClean="0">
                <a:solidFill>
                  <a:srgbClr val="FFFF00"/>
                </a:solidFill>
              </a:rPr>
              <a:t>пред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лице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другарице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која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има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дугу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косу</a:t>
            </a:r>
            <a:r>
              <a:rPr lang="sr-Latn-CS" sz="3200" b="1" dirty="0" smtClean="0">
                <a:solidFill>
                  <a:srgbClr val="FFFF00"/>
                </a:solidFill>
              </a:rPr>
              <a:t>. </a:t>
            </a:r>
            <a:r>
              <a:rPr lang="sr-Cyrl-CS" sz="3200" b="1" dirty="0" smtClean="0">
                <a:solidFill>
                  <a:srgbClr val="FFFF00"/>
                </a:solidFill>
              </a:rPr>
              <a:t>Склони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прсте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отвора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посматрај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шта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дешава</a:t>
            </a:r>
            <a:r>
              <a:rPr lang="sr-Latn-CS" sz="3200" b="1" dirty="0" smtClean="0">
                <a:solidFill>
                  <a:srgbClr val="FFFF00"/>
                </a:solidFill>
              </a:rPr>
              <a:t>. </a:t>
            </a:r>
            <a:r>
              <a:rPr lang="sr-Cyrl-CS" sz="3200" b="1" dirty="0" smtClean="0">
                <a:solidFill>
                  <a:srgbClr val="FFFF00"/>
                </a:solidFill>
              </a:rPr>
              <a:t>Испробај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ово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више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пута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различитом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количином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ваздуха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балону</a:t>
            </a:r>
            <a:r>
              <a:rPr lang="sr-Latn-CS" sz="3200" b="1" dirty="0" smtClean="0">
                <a:solidFill>
                  <a:srgbClr val="FFFF00"/>
                </a:solidFill>
              </a:rPr>
              <a:t>( ( </a:t>
            </a:r>
            <a:r>
              <a:rPr lang="sr-Cyrl-CS" sz="3200" b="1" dirty="0" smtClean="0">
                <a:solidFill>
                  <a:srgbClr val="FFFF00"/>
                </a:solidFill>
              </a:rPr>
              <a:t>први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пут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га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јако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надувај</a:t>
            </a:r>
            <a:r>
              <a:rPr lang="sr-Latn-CS" sz="3200" b="1" dirty="0" smtClean="0">
                <a:solidFill>
                  <a:srgbClr val="FFFF00"/>
                </a:solidFill>
              </a:rPr>
              <a:t> ,  </a:t>
            </a:r>
            <a:r>
              <a:rPr lang="sr-Cyrl-CS" sz="3200" b="1" dirty="0" smtClean="0">
                <a:solidFill>
                  <a:srgbClr val="FFFF00"/>
                </a:solidFill>
              </a:rPr>
              <a:t>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сваки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сљедећи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пут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мање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мање</a:t>
            </a:r>
            <a:r>
              <a:rPr lang="sr-Latn-CS" sz="3200" b="1" dirty="0" smtClean="0">
                <a:solidFill>
                  <a:srgbClr val="FFFF00"/>
                </a:solidFill>
              </a:rPr>
              <a:t>) . </a:t>
            </a:r>
            <a:r>
              <a:rPr lang="sr-Cyrl-CS" sz="3200" b="1" dirty="0" smtClean="0">
                <a:solidFill>
                  <a:srgbClr val="FFFF00"/>
                </a:solidFill>
              </a:rPr>
              <a:t>Шта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на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овај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начин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доказујемо</a:t>
            </a:r>
            <a:r>
              <a:rPr lang="sr-Latn-CS" sz="2800" b="1" dirty="0" smtClean="0">
                <a:solidFill>
                  <a:srgbClr val="FFFF00"/>
                </a:solidFill>
              </a:rPr>
              <a:t>?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324544" y="131840"/>
            <a:ext cx="946854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4"/>
            </a:pPr>
            <a:r>
              <a:rPr lang="sr-Cyrl-CS" sz="32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ГРУПА</a:t>
            </a:r>
            <a:endParaRPr lang="sr-Latn-CS" sz="3200" b="1" dirty="0" smtClean="0">
              <a:solidFill>
                <a:srgbClr val="FFFF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3200" b="1" dirty="0" smtClean="0">
                <a:solidFill>
                  <a:srgbClr val="FFFF00"/>
                </a:solidFill>
              </a:rPr>
              <a:t>     </a:t>
            </a:r>
            <a:r>
              <a:rPr lang="sr-Cyrl-CS" sz="3200" b="1" dirty="0" smtClean="0">
                <a:solidFill>
                  <a:srgbClr val="FFFF00"/>
                </a:solidFill>
              </a:rPr>
              <a:t>Упаљену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свијећу</a:t>
            </a:r>
            <a:r>
              <a:rPr lang="sr-Latn-CS" sz="3200" b="1" dirty="0" smtClean="0">
                <a:solidFill>
                  <a:srgbClr val="FFFF00"/>
                </a:solidFill>
              </a:rPr>
              <a:t>  </a:t>
            </a:r>
            <a:r>
              <a:rPr lang="sr-Cyrl-CS" sz="3200" b="1" dirty="0" smtClean="0">
                <a:solidFill>
                  <a:srgbClr val="FFFF00"/>
                </a:solidFill>
              </a:rPr>
              <a:t>ставите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на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праг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отворених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врата</a:t>
            </a:r>
            <a:r>
              <a:rPr lang="sr-Latn-CS" sz="3200" b="1" dirty="0" smtClean="0">
                <a:solidFill>
                  <a:srgbClr val="FFFF00"/>
                </a:solidFill>
              </a:rPr>
              <a:t>   </a:t>
            </a:r>
            <a:r>
              <a:rPr lang="sr-Cyrl-CS" sz="3200" b="1" dirty="0" smtClean="0">
                <a:solidFill>
                  <a:srgbClr val="FFFF00"/>
                </a:solidFill>
              </a:rPr>
              <a:t>учионице</a:t>
            </a:r>
            <a:r>
              <a:rPr lang="sr-Latn-CS" sz="3200" b="1" dirty="0" smtClean="0">
                <a:solidFill>
                  <a:srgbClr val="FFFF00"/>
                </a:solidFill>
              </a:rPr>
              <a:t>, </a:t>
            </a:r>
            <a:r>
              <a:rPr lang="sr-Cyrl-CS" sz="3200" b="1" dirty="0" smtClean="0">
                <a:solidFill>
                  <a:srgbClr val="FFFF00"/>
                </a:solidFill>
              </a:rPr>
              <a:t>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другу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држите</a:t>
            </a:r>
            <a:r>
              <a:rPr lang="sr-Latn-CS" sz="3200" b="1" dirty="0" smtClean="0">
                <a:solidFill>
                  <a:srgbClr val="FFFF00"/>
                </a:solidFill>
              </a:rPr>
              <a:t>  </a:t>
            </a:r>
            <a:r>
              <a:rPr lang="sr-Cyrl-CS" sz="3200" b="1" dirty="0" smtClean="0">
                <a:solidFill>
                  <a:srgbClr val="FFFF00"/>
                </a:solidFill>
              </a:rPr>
              <a:t>при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врху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врата</a:t>
            </a:r>
            <a:r>
              <a:rPr lang="sr-Latn-CS" sz="3200" b="1" dirty="0" smtClean="0">
                <a:solidFill>
                  <a:srgbClr val="FFFF00"/>
                </a:solidFill>
              </a:rPr>
              <a:t>.  </a:t>
            </a:r>
            <a:r>
              <a:rPr lang="sr-Cyrl-CS" sz="3200" b="1" dirty="0" smtClean="0">
                <a:solidFill>
                  <a:srgbClr val="FFFF00"/>
                </a:solidFill>
              </a:rPr>
              <a:t>На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коју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страну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повија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пламен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доње</a:t>
            </a:r>
            <a:r>
              <a:rPr lang="sr-Latn-CS" sz="3200" b="1" dirty="0" smtClean="0">
                <a:solidFill>
                  <a:srgbClr val="FFFF00"/>
                </a:solidFill>
              </a:rPr>
              <a:t> , </a:t>
            </a:r>
            <a:r>
              <a:rPr lang="sr-Cyrl-CS" sz="3200" b="1" dirty="0" smtClean="0">
                <a:solidFill>
                  <a:srgbClr val="FFFF00"/>
                </a:solidFill>
              </a:rPr>
              <a:t>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на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коју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пламен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горње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свијеће</a:t>
            </a:r>
            <a:r>
              <a:rPr lang="sr-Latn-CS" sz="3200" b="1" dirty="0" smtClean="0">
                <a:solidFill>
                  <a:srgbClr val="FFFF00"/>
                </a:solidFill>
              </a:rPr>
              <a:t>?      </a:t>
            </a:r>
            <a:r>
              <a:rPr lang="sr-Cyrl-CS" sz="3200" b="1" dirty="0" smtClean="0">
                <a:solidFill>
                  <a:srgbClr val="FFFF00"/>
                </a:solidFill>
              </a:rPr>
              <a:t>Како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то</a:t>
            </a:r>
            <a:r>
              <a:rPr lang="sr-Latn-C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објашњаваш</a:t>
            </a:r>
            <a:r>
              <a:rPr lang="sr-Latn-CS" sz="2800" b="1" dirty="0" smtClean="0">
                <a:solidFill>
                  <a:srgbClr val="FFFF00"/>
                </a:solidFill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CS" sz="24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00372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200" b="1" dirty="0" smtClean="0">
                <a:solidFill>
                  <a:srgbClr val="FFFF66"/>
                </a:solidFill>
              </a:rPr>
              <a:t>5. </a:t>
            </a:r>
            <a:r>
              <a:rPr lang="sr-Cyrl-CS" sz="3200" b="1" dirty="0" smtClean="0">
                <a:solidFill>
                  <a:srgbClr val="FFFF00"/>
                </a:solidFill>
              </a:rPr>
              <a:t>ГРУПА</a:t>
            </a:r>
          </a:p>
          <a:p>
            <a:r>
              <a:rPr lang="sr-Cyrl-CS" sz="3200" b="1" dirty="0" smtClean="0">
                <a:solidFill>
                  <a:srgbClr val="FFFF00"/>
                </a:solidFill>
              </a:rPr>
              <a:t>Од тврдог папира исијеци спиралу,, змију’’ и стави је на плетећу иглу. Прережи кромпир на пола и у њега забоди иглу са ,, змијом’’. Стави је изнад топлог радијатора или решоа. Шта опажаш? Зашто се ,,змија’’  окреће? 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5" name="Pčelice-Vjetar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5657496"/>
            <a:ext cx="740600" cy="74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7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14348" y="0"/>
            <a:ext cx="757242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Сунце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загријава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Земљину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површину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Ваздух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изнад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загријаног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тла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постаје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топлији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Топао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ваздух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рјеђи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лакши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диже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висине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Хладан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ваздух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тежи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спушта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наниже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Температура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ваздуха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стално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мијења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Ваздух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струји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због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разлике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температуре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сталном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кретању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1" descr="C:\Users\BALABAN\Pictures\CoolClips_wb0257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4357670"/>
            <a:ext cx="1738320" cy="2500330"/>
          </a:xfrm>
          <a:prstGeom prst="rect">
            <a:avLst/>
          </a:prstGeom>
          <a:noFill/>
        </p:spPr>
      </p:pic>
      <p:pic>
        <p:nvPicPr>
          <p:cNvPr id="5" name="MIRA ALEČKOVIĆ VETAR SEJAČ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71538" y="5734064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27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LABAN\Pictures\weather_0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785794"/>
            <a:ext cx="1285884" cy="78698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571480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b="1" dirty="0" smtClean="0">
                <a:solidFill>
                  <a:srgbClr val="FFFF00"/>
                </a:solidFill>
              </a:rPr>
              <a:t>Кретање ваздуха назива се  </a:t>
            </a:r>
            <a:r>
              <a:rPr lang="x-none" sz="3600" b="1" dirty="0" smtClean="0">
                <a:solidFill>
                  <a:srgbClr val="FF0000"/>
                </a:solidFill>
              </a:rPr>
              <a:t>ВЈЕТАР</a:t>
            </a:r>
            <a:r>
              <a:rPr lang="x-none" sz="3200" b="1" dirty="0" smtClean="0">
                <a:solidFill>
                  <a:srgbClr val="FF0000"/>
                </a:solidFill>
              </a:rPr>
              <a:t>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BALABAN\Pictures\weather_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3964" y="928670"/>
            <a:ext cx="1110036" cy="962028"/>
          </a:xfrm>
          <a:prstGeom prst="rect">
            <a:avLst/>
          </a:prstGeom>
          <a:noFill/>
        </p:spPr>
      </p:pic>
      <p:pic>
        <p:nvPicPr>
          <p:cNvPr id="2052" name="Picture 4" descr="C:\Users\BALABAN\Pictures\weather_1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0"/>
            <a:ext cx="1500198" cy="500066"/>
          </a:xfrm>
          <a:prstGeom prst="rect">
            <a:avLst/>
          </a:prstGeom>
          <a:noFill/>
        </p:spPr>
      </p:pic>
      <p:pic>
        <p:nvPicPr>
          <p:cNvPr id="2053" name="Picture 5" descr="C:\Users\BALABAN\Pictures\weather_2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214290"/>
            <a:ext cx="590550" cy="533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00100" y="1428736"/>
            <a:ext cx="6500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b="1" dirty="0" smtClean="0">
                <a:solidFill>
                  <a:srgbClr val="66FF66"/>
                </a:solidFill>
              </a:rPr>
              <a:t>Вјетрови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се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дијеле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према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правцу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одакле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x-none" sz="3600" b="1" smtClean="0">
                <a:solidFill>
                  <a:srgbClr val="66FF66"/>
                </a:solidFill>
              </a:rPr>
              <a:t>дувају 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и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sr-Cyrl-CS" sz="3600" b="1" dirty="0" smtClean="0">
                <a:solidFill>
                  <a:srgbClr val="66FF66"/>
                </a:solidFill>
              </a:rPr>
              <a:t>јачини</a:t>
            </a:r>
            <a:r>
              <a:rPr lang="en-US" sz="3600" b="1" dirty="0" smtClean="0">
                <a:solidFill>
                  <a:srgbClr val="66FF66"/>
                </a:solidFill>
              </a:rPr>
              <a:t> </a:t>
            </a:r>
            <a:r>
              <a:rPr lang="x-none" sz="2400" b="1" dirty="0" smtClean="0">
                <a:solidFill>
                  <a:srgbClr val="66FF66"/>
                </a:solidFill>
              </a:rPr>
              <a:t>.</a:t>
            </a:r>
            <a:endParaRPr lang="en-US" sz="2400" b="1" dirty="0">
              <a:solidFill>
                <a:srgbClr val="66FF66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0034" y="2571744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3200" b="1" dirty="0" smtClean="0">
                <a:solidFill>
                  <a:srgbClr val="FFFF00"/>
                </a:solidFill>
              </a:rPr>
              <a:t>Брзина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или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јачина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вјетра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мјери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се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помоћу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анемометра</a:t>
            </a:r>
            <a:r>
              <a:rPr lang="en-US" sz="3200" b="1" dirty="0" smtClean="0">
                <a:solidFill>
                  <a:srgbClr val="FFFF00"/>
                </a:solidFill>
              </a:rPr>
              <a:t> (</a:t>
            </a:r>
            <a:r>
              <a:rPr lang="sr-Cyrl-CS" sz="3200" b="1" dirty="0" smtClean="0">
                <a:solidFill>
                  <a:srgbClr val="FFFF00"/>
                </a:solidFill>
              </a:rPr>
              <a:t>Изражава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се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у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метрима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у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 smtClean="0">
                <a:solidFill>
                  <a:srgbClr val="FFFF00"/>
                </a:solidFill>
              </a:rPr>
              <a:t>секунди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sr-Latn-CS" sz="3200" b="1" dirty="0" smtClean="0">
                <a:solidFill>
                  <a:srgbClr val="FFFF00"/>
                </a:solidFill>
              </a:rPr>
              <a:t>m/s.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4071942"/>
            <a:ext cx="2318456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9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215502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4000" b="1" dirty="0" smtClean="0">
                <a:solidFill>
                  <a:srgbClr val="FFFF00"/>
                </a:solidFill>
              </a:rPr>
              <a:t>Јачина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вјетра</a:t>
            </a:r>
            <a:r>
              <a:rPr lang="vi-VN" sz="4000" b="1" dirty="0" smtClean="0">
                <a:solidFill>
                  <a:srgbClr val="FFFF00"/>
                </a:solidFill>
              </a:rPr>
              <a:t>  </a:t>
            </a:r>
            <a:r>
              <a:rPr lang="sr-Cyrl-CS" sz="4000" b="1" dirty="0" smtClean="0">
                <a:solidFill>
                  <a:srgbClr val="FFFF00"/>
                </a:solidFill>
              </a:rPr>
              <a:t>изражава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се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у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бофорима</a:t>
            </a:r>
            <a:r>
              <a:rPr lang="vi-VN" sz="4000" b="1" dirty="0" smtClean="0">
                <a:solidFill>
                  <a:srgbClr val="FFFF00"/>
                </a:solidFill>
              </a:rPr>
              <a:t>, </a:t>
            </a:r>
            <a:r>
              <a:rPr lang="sr-Cyrl-CS" sz="4000" b="1" dirty="0" smtClean="0">
                <a:solidFill>
                  <a:srgbClr val="FFFF00"/>
                </a:solidFill>
              </a:rPr>
              <a:t>према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британском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адмиралу</a:t>
            </a:r>
            <a:r>
              <a:rPr lang="vi-VN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Beaufort</a:t>
            </a:r>
            <a:r>
              <a:rPr lang="sr-Cyrl-CS" sz="4000" b="1" dirty="0" smtClean="0">
                <a:solidFill>
                  <a:srgbClr val="FFFF00"/>
                </a:solidFill>
              </a:rPr>
              <a:t>у</a:t>
            </a:r>
            <a:r>
              <a:rPr lang="vi-VN" sz="4000" b="1" dirty="0" smtClean="0">
                <a:solidFill>
                  <a:srgbClr val="FFFF00"/>
                </a:solidFill>
              </a:rPr>
              <a:t>. </a:t>
            </a:r>
            <a:endParaRPr lang="sr-Latn-CS" sz="4000" b="1" dirty="0" smtClean="0">
              <a:solidFill>
                <a:srgbClr val="FFFF00"/>
              </a:solidFill>
            </a:endParaRPr>
          </a:p>
          <a:p>
            <a:r>
              <a:rPr lang="sr-Cyrl-CS" sz="4000" b="1" dirty="0" smtClean="0">
                <a:solidFill>
                  <a:srgbClr val="FFFF00"/>
                </a:solidFill>
              </a:rPr>
              <a:t>Посматрањем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промјена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које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вјетар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изазива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у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природи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и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поређењем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са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бројем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у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љествици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добијаму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снагу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и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јачину</a:t>
            </a:r>
            <a:r>
              <a:rPr lang="sr-Latn-CS" sz="4000" b="1" dirty="0" smtClean="0">
                <a:solidFill>
                  <a:srgbClr val="FFFF00"/>
                </a:solidFill>
              </a:rPr>
              <a:t> </a:t>
            </a:r>
            <a:r>
              <a:rPr lang="sr-Cyrl-CS" sz="4000" b="1" dirty="0" smtClean="0">
                <a:solidFill>
                  <a:srgbClr val="FFFF00"/>
                </a:solidFill>
              </a:rPr>
              <a:t>вјетра</a:t>
            </a:r>
            <a:r>
              <a:rPr lang="sr-Latn-CS" sz="4000" b="1" dirty="0" smtClean="0">
                <a:solidFill>
                  <a:srgbClr val="FFFF00"/>
                </a:solidFill>
              </a:rPr>
              <a:t>.</a:t>
            </a: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sr-Latn-CS" sz="2800" b="1" dirty="0" smtClean="0">
              <a:solidFill>
                <a:srgbClr val="FFFF00"/>
              </a:solidFill>
            </a:endParaRPr>
          </a:p>
          <a:p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6125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FF66"/>
                </a:solidFill>
              </a:rPr>
              <a:t>0-дим иде равно у вис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1-дим мало вијуга</a:t>
            </a:r>
            <a:r>
              <a:rPr lang="sr-Latn-CS" sz="2800" b="1" dirty="0" smtClean="0">
                <a:solidFill>
                  <a:srgbClr val="FFFF66"/>
                </a:solidFill>
              </a:rPr>
              <a:t>                 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2-лишће на дрвећу шушти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3-лишће и гранчице се непрекидно њишу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4-прашина и папирићи плешу унаоколо, гранчице се њишу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5- ниско лиснато дрвеће се повија</a:t>
            </a:r>
            <a:r>
              <a:rPr lang="sr-Latn-CS" sz="2800" b="1" dirty="0" smtClean="0">
                <a:solidFill>
                  <a:srgbClr val="FFFF66"/>
                </a:solidFill>
              </a:rPr>
              <a:t>  </a:t>
            </a:r>
          </a:p>
          <a:p>
            <a:r>
              <a:rPr lang="sr-Latn-CS" sz="2800" b="1" dirty="0" smtClean="0">
                <a:solidFill>
                  <a:srgbClr val="FFFF66"/>
                </a:solidFill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</a:rPr>
              <a:t>6-велике гране се њишу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7-читаво дрвеће се њише</a:t>
            </a:r>
            <a:r>
              <a:rPr lang="sr-Latn-CS" sz="2800" b="1" dirty="0" smtClean="0">
                <a:solidFill>
                  <a:srgbClr val="FFFF66"/>
                </a:solidFill>
              </a:rPr>
              <a:t>      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8-откидају се гранчице са</a:t>
            </a:r>
            <a:r>
              <a:rPr lang="sr-Latn-CS" sz="2800" b="1" dirty="0" smtClean="0">
                <a:solidFill>
                  <a:srgbClr val="FFFF66"/>
                </a:solidFill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</a:rPr>
              <a:t>дрвећа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9-црјепови лете са кућа</a:t>
            </a:r>
            <a:r>
              <a:rPr lang="sr-Latn-CS" sz="2800" b="1" dirty="0" smtClean="0">
                <a:solidFill>
                  <a:srgbClr val="FFFF66"/>
                </a:solidFill>
              </a:rPr>
              <a:t>                      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10-оборено дрвеће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11-штете су огромне (врло ријетко се дешава)</a:t>
            </a:r>
          </a:p>
          <a:p>
            <a:r>
              <a:rPr lang="sr-Cyrl-CS" sz="2800" b="1" dirty="0" smtClean="0">
                <a:solidFill>
                  <a:srgbClr val="FFFF66"/>
                </a:solidFill>
              </a:rPr>
              <a:t>12-ураган</a:t>
            </a:r>
            <a:endParaRPr lang="sr-Cyrl-CS" sz="2800" b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1"/>
            <a:ext cx="74295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sr-Cyrl-CS" sz="4000" b="1" dirty="0" smtClean="0">
                <a:solidFill>
                  <a:srgbClr val="FFFF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рема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својој</a:t>
            </a:r>
            <a:r>
              <a:rPr kumimoji="0" lang="sr-Latn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брзини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јачини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вјетрови</a:t>
            </a:r>
            <a:r>
              <a:rPr kumimoji="0" lang="sr-Latn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се</a:t>
            </a:r>
            <a:r>
              <a:rPr kumimoji="0" lang="sr-Latn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дијеле</a:t>
            </a:r>
            <a:r>
              <a:rPr kumimoji="0" lang="sr-Latn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на</a:t>
            </a:r>
            <a:r>
              <a:rPr kumimoji="0" lang="sr-Latn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–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лахор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повјетарац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умјерени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јак</a:t>
            </a:r>
            <a:r>
              <a:rPr kumimoji="0" lang="en-U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kumimoji="0" lang="sr-Cyrl-CS" sz="4000" b="1" i="0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олујни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kumimoji="0" lang="sr-Cyrl-CS" sz="4000" b="1" i="0" u="none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оркански</a:t>
            </a:r>
            <a:endParaRPr kumimoji="0" lang="sr-Latn-CS" sz="4000" b="1" i="0" u="none" strike="noStrike" cap="none" normalizeH="0" baseline="0" dirty="0" smtClean="0">
              <a:ln>
                <a:noFill/>
              </a:ln>
              <a:solidFill>
                <a:srgbClr val="FFFF66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FF66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43117"/>
            <a:ext cx="8820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3200" dirty="0" smtClean="0"/>
          </a:p>
          <a:p>
            <a:r>
              <a:rPr lang="x-none" sz="3600" b="1" smtClean="0">
                <a:solidFill>
                  <a:srgbClr val="FF0000"/>
                </a:solidFill>
              </a:rPr>
              <a:t>Правац </a:t>
            </a:r>
            <a:r>
              <a:rPr lang="sr-Latn-CS" sz="3600" b="1" dirty="0" smtClean="0">
                <a:solidFill>
                  <a:srgbClr val="FF0000"/>
                </a:solidFill>
              </a:rPr>
              <a:t> </a:t>
            </a:r>
            <a:r>
              <a:rPr lang="sr-Cyrl-CS" sz="3600" b="1" dirty="0" smtClean="0">
                <a:solidFill>
                  <a:srgbClr val="FF0000"/>
                </a:solidFill>
              </a:rPr>
              <a:t>вјетра</a:t>
            </a:r>
            <a:r>
              <a:rPr lang="sr-Latn-CS" sz="3600" b="1" dirty="0" smtClean="0">
                <a:solidFill>
                  <a:srgbClr val="FF0000"/>
                </a:solidFill>
              </a:rPr>
              <a:t> </a:t>
            </a:r>
            <a:r>
              <a:rPr lang="x-none" sz="3200" b="1" dirty="0" smtClean="0">
                <a:solidFill>
                  <a:srgbClr val="FFFF00"/>
                </a:solidFill>
              </a:rPr>
              <a:t>се одређује према страни свијета са које вјетар  дува: И,СИ,З,СЗ,С,Ј,ЈИ, ЈЗ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5" name="Picture 11" descr="D:\Banjac, ptezentacija\544373-tn_wind_clouds_windmills001a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3929066"/>
            <a:ext cx="2357422" cy="2928934"/>
          </a:xfrm>
          <a:prstGeom prst="rect">
            <a:avLst/>
          </a:prstGeom>
          <a:noFill/>
        </p:spPr>
      </p:pic>
      <p:pic>
        <p:nvPicPr>
          <p:cNvPr id="6" name="Picture 10" descr="D:\Banjac, ptezentacija\544321-tn_snowfall_wind_tree001a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00504"/>
            <a:ext cx="2071702" cy="2667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42860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0000"/>
                </a:solidFill>
              </a:rPr>
              <a:t>Да</a:t>
            </a:r>
            <a:r>
              <a:rPr lang="sr-Latn-CS" sz="2800" b="1" dirty="0" smtClean="0">
                <a:solidFill>
                  <a:srgbClr val="FF0000"/>
                </a:solidFill>
              </a:rPr>
              <a:t>   </a:t>
            </a:r>
            <a:r>
              <a:rPr lang="sr-Cyrl-CS" sz="2800" b="1" dirty="0" smtClean="0">
                <a:solidFill>
                  <a:srgbClr val="FF0000"/>
                </a:solidFill>
              </a:rPr>
              <a:t>поновимо</a:t>
            </a:r>
            <a:r>
              <a:rPr lang="sr-Latn-CS" sz="2800" b="1" dirty="0" smtClean="0">
                <a:solidFill>
                  <a:srgbClr val="FF0000"/>
                </a:solidFill>
              </a:rPr>
              <a:t>!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1214423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66FF66"/>
                </a:solidFill>
              </a:rPr>
              <a:t>1.Посао метеоролога је да  прати и предвиђа</a:t>
            </a:r>
            <a:endParaRPr lang="sr-Cyrl-CS" sz="2400" b="1" dirty="0">
              <a:solidFill>
                <a:srgbClr val="66FF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000241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sr-Cyrl-CS" sz="2400" b="1" dirty="0" smtClean="0">
                <a:solidFill>
                  <a:srgbClr val="66FF66"/>
                </a:solidFill>
                <a:latin typeface="Calibri" pitchFamily="34" charset="0"/>
                <a:cs typeface="Calibri" pitchFamily="34" charset="0"/>
              </a:rPr>
              <a:t>2.Из временске прогнозе сазнајемо</a:t>
            </a:r>
            <a:endParaRPr lang="sr-Cyrl-CS" sz="2400" b="1" dirty="0">
              <a:solidFill>
                <a:srgbClr val="66FF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7158" y="3429001"/>
            <a:ext cx="6745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sr-Cyrl-CS" sz="2400" b="1" dirty="0" smtClean="0">
                <a:solidFill>
                  <a:srgbClr val="66FF66"/>
                </a:solidFill>
              </a:rPr>
              <a:t>      3.Вјетар је</a:t>
            </a:r>
            <a:endParaRPr kumimoji="0" lang="sr-Cyrl-CS" sz="2400" b="1" i="0" u="none" strike="noStrike" cap="none" normalizeH="0" baseline="0" dirty="0" smtClean="0">
              <a:ln>
                <a:noFill/>
              </a:ln>
              <a:solidFill>
                <a:srgbClr val="66FF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000636"/>
            <a:ext cx="82153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400" b="1" dirty="0" smtClean="0">
                <a:solidFill>
                  <a:srgbClr val="66FF66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5.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Вјетар је користан кад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r-Cyrl-CS" sz="2400" b="1" i="0" u="none" strike="noStrike" cap="none" normalizeH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                                      </a:t>
            </a:r>
            <a:r>
              <a:rPr kumimoji="0" lang="sr-Latn-CS" sz="2400" b="1" i="0" u="none" strike="noStrike" cap="none" normalizeH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                       </a:t>
            </a:r>
            <a:r>
              <a:rPr kumimoji="0" lang="sr-Cyrl-CS" sz="2400" b="1" i="0" u="none" strike="noStrike" cap="none" normalizeH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а штетан кад</a:t>
            </a:r>
            <a:r>
              <a:rPr kumimoji="0" lang="sr-Cyrl-CS" sz="2400" b="0" i="0" u="none" strike="noStrike" cap="none" normalizeH="0" dirty="0" smtClean="0">
                <a:ln>
                  <a:noFill/>
                </a:ln>
                <a:solidFill>
                  <a:srgbClr val="66FF66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             </a:t>
            </a:r>
            <a:endParaRPr kumimoji="0" lang="sr-Cyrl-CS" sz="2800" b="0" i="0" u="none" strike="noStrike" cap="none" normalizeH="0" baseline="0" dirty="0" smtClean="0">
              <a:ln>
                <a:noFill/>
              </a:ln>
              <a:solidFill>
                <a:srgbClr val="66FF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5786" y="4000504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 smtClean="0">
                <a:solidFill>
                  <a:srgbClr val="66FF66"/>
                </a:solidFill>
              </a:rPr>
              <a:t>4</a:t>
            </a:r>
            <a:r>
              <a:rPr lang="sr-Cyrl-CS" sz="2400" b="1" dirty="0" smtClean="0">
                <a:solidFill>
                  <a:srgbClr val="66FF66"/>
                </a:solidFill>
              </a:rPr>
              <a:t>. Вјетрови се дијеле према                 </a:t>
            </a:r>
            <a:r>
              <a:rPr lang="sr-Latn-CS" sz="2400" b="1" dirty="0" smtClean="0">
                <a:solidFill>
                  <a:srgbClr val="66FF66"/>
                </a:solidFill>
              </a:rPr>
              <a:t> </a:t>
            </a:r>
            <a:r>
              <a:rPr lang="sr-Cyrl-CS" sz="2400" b="1" dirty="0" smtClean="0">
                <a:solidFill>
                  <a:srgbClr val="66FF66"/>
                </a:solidFill>
              </a:rPr>
              <a:t>одакле дувају</a:t>
            </a:r>
            <a:r>
              <a:rPr lang="sr-Latn-CS" sz="2400" b="1" dirty="0" smtClean="0">
                <a:solidFill>
                  <a:srgbClr val="66FF66"/>
                </a:solidFill>
              </a:rPr>
              <a:t> </a:t>
            </a:r>
            <a:r>
              <a:rPr lang="sr-Cyrl-CS" sz="2400" b="1" dirty="0" smtClean="0">
                <a:solidFill>
                  <a:srgbClr val="66FF66"/>
                </a:solidFill>
              </a:rPr>
              <a:t> и            </a:t>
            </a:r>
            <a:r>
              <a:rPr lang="sr-Latn-CS" sz="2400" b="1" dirty="0" smtClean="0">
                <a:solidFill>
                  <a:srgbClr val="66FF66"/>
                </a:solidFill>
              </a:rPr>
              <a:t>    </a:t>
            </a:r>
            <a:r>
              <a:rPr lang="sr-Cyrl-CS" sz="2400" b="1" dirty="0" smtClean="0">
                <a:solidFill>
                  <a:srgbClr val="66FF66"/>
                </a:solidFill>
              </a:rPr>
              <a:t>којом дувају</a:t>
            </a:r>
            <a:r>
              <a:rPr lang="sr-Cyrl-CS" sz="2400" dirty="0" smtClean="0">
                <a:solidFill>
                  <a:srgbClr val="66FF66"/>
                </a:solidFill>
              </a:rPr>
              <a:t>.</a:t>
            </a:r>
            <a:endParaRPr lang="sr-Cyrl-CS" sz="2400" dirty="0">
              <a:solidFill>
                <a:srgbClr val="66FF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1538" y="1214422"/>
            <a:ext cx="8072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b="1" dirty="0" smtClean="0">
                <a:solidFill>
                  <a:srgbClr val="FF0000"/>
                </a:solidFill>
              </a:rPr>
              <a:t>                                                                                     </a:t>
            </a:r>
            <a:r>
              <a:rPr lang="sr-Cyrl-CS" sz="2400" b="1" dirty="0" smtClean="0">
                <a:solidFill>
                  <a:srgbClr val="FFFF00"/>
                </a:solidFill>
              </a:rPr>
              <a:t>временске</a:t>
            </a:r>
            <a:r>
              <a:rPr lang="sr-Latn-C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промјене</a:t>
            </a:r>
            <a:r>
              <a:rPr lang="sr-Latn-CS" sz="2400" b="1" dirty="0" smtClean="0">
                <a:solidFill>
                  <a:srgbClr val="FFFF00"/>
                </a:solidFill>
              </a:rPr>
              <a:t>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0100" y="2000240"/>
            <a:ext cx="8143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</a:t>
            </a:r>
            <a:r>
              <a:rPr lang="sr-Cyrl-CS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какве ће временске прилике бити данас, сутра, сљедеће недеље, мјесеца, године.</a:t>
            </a:r>
            <a:endParaRPr lang="sr-Cyrl-CS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71670" y="3429000"/>
            <a:ext cx="4413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2400" b="1" dirty="0" smtClean="0">
                <a:solidFill>
                  <a:srgbClr val="FF0000"/>
                </a:solidFill>
              </a:rPr>
              <a:t>  </a:t>
            </a:r>
            <a:r>
              <a:rPr lang="sr-Cyrl-CS" sz="2400" b="1" dirty="0" smtClean="0">
                <a:solidFill>
                  <a:srgbClr val="FFFF00"/>
                </a:solidFill>
              </a:rPr>
              <a:t>кретање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или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струјање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ваздух</a:t>
            </a:r>
            <a:r>
              <a:rPr lang="en-US" sz="2400" b="1" dirty="0" smtClean="0">
                <a:solidFill>
                  <a:srgbClr val="FFFF00"/>
                </a:solidFill>
              </a:rPr>
              <a:t>a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42976" y="4000504"/>
            <a:ext cx="5181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400" b="1" dirty="0" smtClean="0">
                <a:solidFill>
                  <a:srgbClr val="FF0000"/>
                </a:solidFill>
              </a:rPr>
              <a:t>                                            </a:t>
            </a:r>
            <a:r>
              <a:rPr lang="sr-Latn-CS" sz="2400" b="1" dirty="0" smtClean="0">
                <a:solidFill>
                  <a:srgbClr val="FF0000"/>
                </a:solidFill>
              </a:rPr>
              <a:t>      </a:t>
            </a:r>
            <a:r>
              <a:rPr lang="sr-Cyrl-CS" sz="2400" b="1" dirty="0" smtClean="0">
                <a:solidFill>
                  <a:srgbClr val="FFFF00"/>
                </a:solidFill>
              </a:rPr>
              <a:t>смијеру </a:t>
            </a:r>
          </a:p>
          <a:p>
            <a:r>
              <a:rPr lang="sr-Latn-CS" sz="2400" b="1" dirty="0" smtClean="0">
                <a:solidFill>
                  <a:srgbClr val="FFFF00"/>
                </a:solidFill>
              </a:rPr>
              <a:t>             </a:t>
            </a:r>
            <a:r>
              <a:rPr lang="sr-Cyrl-CS" sz="2400" b="1" dirty="0" smtClean="0">
                <a:solidFill>
                  <a:srgbClr val="FFFF00"/>
                </a:solidFill>
              </a:rPr>
              <a:t>јачини </a:t>
            </a:r>
            <a:r>
              <a:rPr lang="sr-Latn-CS" sz="2400" b="1" dirty="0" smtClean="0">
                <a:solidFill>
                  <a:srgbClr val="FFFF00"/>
                </a:solidFill>
              </a:rPr>
              <a:t>  </a:t>
            </a:r>
            <a:endParaRPr lang="sr-Cyrl-CS" sz="2400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9592" y="5013176"/>
            <a:ext cx="73580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 </a:t>
            </a:r>
            <a:r>
              <a:rPr lang="sr-Latn-C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sr-Cyrl-C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                           </a:t>
            </a:r>
            <a:r>
              <a:rPr lang="sr-Latn-C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</a:t>
            </a:r>
            <a:r>
              <a:rPr lang="sr-Cyrl-CS" sz="2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расијава биљке, покреће турбине, вјетрењаче</a:t>
            </a:r>
            <a:r>
              <a:rPr lang="sr-Latn-CS" sz="2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једра...,                       </a:t>
            </a:r>
            <a:r>
              <a:rPr lang="sr-Latn-CS" sz="2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sr-Cyrl-CS" sz="2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ломи  биљке, носи кровове са кућа, ... </a:t>
            </a:r>
            <a:endParaRPr lang="sr-Cyrl-C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5601" grpId="0"/>
      <p:bldP spid="9" grpId="0"/>
      <p:bldP spid="15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rgbClr val="FFFF66"/>
                </a:solidFill>
              </a:rPr>
              <a:t>УПОЗНАЈМО</a:t>
            </a:r>
            <a:r>
              <a:rPr lang="sr-Latn-CS" b="1" dirty="0" smtClean="0">
                <a:solidFill>
                  <a:srgbClr val="FFFF66"/>
                </a:solidFill>
              </a:rPr>
              <a:t> </a:t>
            </a:r>
            <a:r>
              <a:rPr lang="sr-Cyrl-CS" b="1" dirty="0" smtClean="0">
                <a:solidFill>
                  <a:srgbClr val="FFFF66"/>
                </a:solidFill>
              </a:rPr>
              <a:t>НЕКЕ</a:t>
            </a:r>
            <a:r>
              <a:rPr lang="sr-Latn-CS" b="1" dirty="0" smtClean="0">
                <a:solidFill>
                  <a:srgbClr val="FFFF66"/>
                </a:solidFill>
              </a:rPr>
              <a:t> </a:t>
            </a:r>
            <a:r>
              <a:rPr lang="sr-Cyrl-CS" b="1" dirty="0" smtClean="0">
                <a:solidFill>
                  <a:srgbClr val="FFFF66"/>
                </a:solidFill>
              </a:rPr>
              <a:t>ВЈЕТРОВЕ</a:t>
            </a:r>
            <a:r>
              <a:rPr lang="sr-Latn-CS" b="1" dirty="0" smtClean="0"/>
              <a:t>:</a:t>
            </a:r>
            <a:br>
              <a:rPr lang="sr-Latn-C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09"/>
            <a:ext cx="4038600" cy="4357718"/>
          </a:xfrm>
        </p:spPr>
        <p:txBody>
          <a:bodyPr>
            <a:noAutofit/>
          </a:bodyPr>
          <a:lstStyle/>
          <a:p>
            <a:r>
              <a:rPr lang="sr-Cyrl-CS" b="1" dirty="0" smtClean="0">
                <a:solidFill>
                  <a:srgbClr val="66FF66"/>
                </a:solidFill>
              </a:rPr>
              <a:t>Кошава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Latn-CS" b="1" dirty="0" smtClean="0">
                <a:solidFill>
                  <a:srgbClr val="66FF66"/>
                </a:solidFill>
              </a:rPr>
              <a:t>-</a:t>
            </a:r>
            <a:r>
              <a:rPr lang="sr-Cyrl-CS" b="1" dirty="0" smtClean="0">
                <a:solidFill>
                  <a:srgbClr val="66FF66"/>
                </a:solidFill>
              </a:rPr>
              <a:t>најчешће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дува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током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јесени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зиме</a:t>
            </a:r>
            <a:r>
              <a:rPr lang="vi-VN" b="1" dirty="0" smtClean="0">
                <a:solidFill>
                  <a:srgbClr val="66FF66"/>
                </a:solidFill>
              </a:rPr>
              <a:t>. </a:t>
            </a:r>
            <a:r>
              <a:rPr lang="sr-Cyrl-CS" b="1" dirty="0" smtClean="0">
                <a:solidFill>
                  <a:srgbClr val="66FF66"/>
                </a:solidFill>
              </a:rPr>
              <a:t>Удари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ветра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могу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достизати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брзину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до</a:t>
            </a:r>
            <a:r>
              <a:rPr lang="vi-VN" b="1" dirty="0" smtClean="0">
                <a:solidFill>
                  <a:srgbClr val="66FF66"/>
                </a:solidFill>
              </a:rPr>
              <a:t> 130 </a:t>
            </a:r>
            <a:r>
              <a:rPr lang="sr-Cyrl-CS" b="1" dirty="0" smtClean="0">
                <a:solidFill>
                  <a:srgbClr val="66FF66"/>
                </a:solidFill>
              </a:rPr>
              <a:t>км</a:t>
            </a:r>
            <a:r>
              <a:rPr lang="vi-VN" b="1" dirty="0" smtClean="0">
                <a:solidFill>
                  <a:srgbClr val="66FF66"/>
                </a:solidFill>
              </a:rPr>
              <a:t>/</a:t>
            </a:r>
            <a:r>
              <a:rPr lang="sr-Cyrl-CS" b="1" dirty="0" smtClean="0">
                <a:solidFill>
                  <a:srgbClr val="66FF66"/>
                </a:solidFill>
              </a:rPr>
              <a:t>х</a:t>
            </a:r>
            <a:r>
              <a:rPr lang="x-none" b="1" smtClean="0">
                <a:solidFill>
                  <a:srgbClr val="66FF66"/>
                </a:solidFill>
              </a:rPr>
              <a:t>.</a:t>
            </a:r>
            <a:endParaRPr lang="sr-Latn-CS" b="1" dirty="0" smtClean="0">
              <a:solidFill>
                <a:srgbClr val="66FF66"/>
              </a:solidFill>
            </a:endParaRPr>
          </a:p>
          <a:p>
            <a:r>
              <a:rPr lang="sr-Cyrl-CS" b="1" dirty="0" smtClean="0">
                <a:solidFill>
                  <a:srgbClr val="66FF66"/>
                </a:solidFill>
              </a:rPr>
              <a:t>Сјеверац</a:t>
            </a:r>
            <a:r>
              <a:rPr lang="vi-VN" b="1" dirty="0" smtClean="0">
                <a:solidFill>
                  <a:srgbClr val="66FF66"/>
                </a:solidFill>
              </a:rPr>
              <a:t>,</a:t>
            </a:r>
            <a:r>
              <a:rPr lang="sr-Cyrl-CS" b="1" dirty="0" smtClean="0">
                <a:solidFill>
                  <a:srgbClr val="66FF66"/>
                </a:solidFill>
              </a:rPr>
              <a:t>хладан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сув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вјетар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који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долази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са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сјевера</a:t>
            </a:r>
            <a:r>
              <a:rPr lang="vi-VN" b="1" dirty="0" smtClean="0">
                <a:solidFill>
                  <a:srgbClr val="66FF66"/>
                </a:solidFill>
              </a:rPr>
              <a:t>, </a:t>
            </a:r>
            <a:endParaRPr lang="sr-Latn-CS" b="1" dirty="0" smtClean="0">
              <a:solidFill>
                <a:srgbClr val="66FF66"/>
              </a:solidFill>
            </a:endParaRPr>
          </a:p>
          <a:p>
            <a:r>
              <a:rPr lang="sr-Cyrl-CS" b="1" dirty="0" smtClean="0">
                <a:solidFill>
                  <a:srgbClr val="66FF66"/>
                </a:solidFill>
              </a:rPr>
              <a:t>Западни</a:t>
            </a:r>
            <a:r>
              <a:rPr lang="x-none" b="1" smtClean="0">
                <a:solidFill>
                  <a:srgbClr val="66FF66"/>
                </a:solidFill>
              </a:rPr>
              <a:t>-</a:t>
            </a:r>
            <a:r>
              <a:rPr lang="sr-Cyrl-CS" b="1" dirty="0" smtClean="0">
                <a:solidFill>
                  <a:srgbClr val="66FF66"/>
                </a:solidFill>
              </a:rPr>
              <a:t>хладан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и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релативно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влажан</a:t>
            </a:r>
            <a:r>
              <a:rPr lang="vi-VN" b="1" dirty="0" smtClean="0">
                <a:solidFill>
                  <a:srgbClr val="66FF66"/>
                </a:solidFill>
              </a:rPr>
              <a:t> </a:t>
            </a:r>
            <a:r>
              <a:rPr lang="sr-Cyrl-CS" b="1" dirty="0" smtClean="0">
                <a:solidFill>
                  <a:srgbClr val="66FF66"/>
                </a:solidFill>
              </a:rPr>
              <a:t>вјетар</a:t>
            </a:r>
            <a:r>
              <a:rPr lang="vi-VN" b="1" dirty="0" smtClean="0">
                <a:solidFill>
                  <a:srgbClr val="66FF66"/>
                </a:solidFill>
              </a:rPr>
              <a:t>.</a:t>
            </a:r>
            <a:endParaRPr lang="en-US" b="1" dirty="0">
              <a:solidFill>
                <a:srgbClr val="66FF6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3"/>
            <a:ext cx="4038600" cy="4714908"/>
          </a:xfrm>
        </p:spPr>
        <p:txBody>
          <a:bodyPr>
            <a:normAutofit fontScale="92500" lnSpcReduction="20000"/>
          </a:bodyPr>
          <a:lstStyle/>
          <a:p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Јужни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вјетар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,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у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народу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познат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као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Југовин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или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Југо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,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топао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сув</a:t>
            </a:r>
            <a:r>
              <a:rPr lang="x-none" b="1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x-none" b="1" dirty="0" smtClean="0">
                <a:solidFill>
                  <a:srgbClr val="FFFF00"/>
                </a:solidFill>
                <a:cs typeface="Calibri" pitchFamily="34" charset="0"/>
              </a:rPr>
              <a:t>ВЈЕТАР</a:t>
            </a:r>
            <a:endParaRPr lang="sr-Latn-CS" b="1" dirty="0" smtClean="0">
              <a:solidFill>
                <a:srgbClr val="FFFF00"/>
              </a:solidFill>
              <a:cs typeface="Calibri" pitchFamily="34" charset="0"/>
            </a:endParaRPr>
          </a:p>
          <a:p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Југозападни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вјетар</a:t>
            </a:r>
            <a:r>
              <a:rPr lang="sr-Latn-CS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топао</a:t>
            </a:r>
            <a:r>
              <a:rPr lang="x-none" b="1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и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влажан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 </a:t>
            </a:r>
            <a:r>
              <a:rPr lang="sr-Cyrl-CS" b="1" dirty="0" smtClean="0">
                <a:solidFill>
                  <a:srgbClr val="FFFF00"/>
                </a:solidFill>
                <a:cs typeface="Calibri" pitchFamily="34" charset="0"/>
              </a:rPr>
              <a:t>вјетар</a:t>
            </a:r>
            <a:r>
              <a:rPr lang="vi-VN" b="1" dirty="0" smtClean="0">
                <a:solidFill>
                  <a:srgbClr val="FFFF00"/>
                </a:solidFill>
                <a:cs typeface="Calibri" pitchFamily="34" charset="0"/>
              </a:rPr>
              <a:t>.</a:t>
            </a:r>
            <a:endParaRPr lang="sr-Latn-CS" b="1" dirty="0" smtClean="0">
              <a:solidFill>
                <a:srgbClr val="FFFF00"/>
              </a:solidFill>
              <a:cs typeface="Calibri" pitchFamily="34" charset="0"/>
            </a:endParaRPr>
          </a:p>
          <a:p>
            <a:r>
              <a:rPr lang="x-none" b="1" dirty="0" smtClean="0">
                <a:solidFill>
                  <a:srgbClr val="FFFF00"/>
                </a:solidFill>
                <a:cs typeface="Calibri" pitchFamily="34" charset="0"/>
              </a:rPr>
              <a:t>Развигор- у прољеће долази са југа. Загријава земљу  па под његовим утицајем све почиње да се развија и  буја. Зато се и зове развигорац</a:t>
            </a:r>
            <a:r>
              <a:rPr lang="x-none" sz="3000" b="1" dirty="0" smtClean="0">
                <a:solidFill>
                  <a:srgbClr val="FF0000"/>
                </a:solidFill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27584" y="5903893"/>
            <a:ext cx="7643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800" b="1" dirty="0" smtClean="0">
                <a:solidFill>
                  <a:srgbClr val="FF99FF"/>
                </a:solidFill>
              </a:rPr>
              <a:t>Олуја </a:t>
            </a:r>
            <a:r>
              <a:rPr lang="x-none" sz="2800" smtClean="0">
                <a:solidFill>
                  <a:srgbClr val="FF99FF"/>
                </a:solidFill>
              </a:rPr>
              <a:t>је </a:t>
            </a:r>
            <a:r>
              <a:rPr lang="sr-Cyrl-CS" sz="2800" dirty="0" smtClean="0">
                <a:solidFill>
                  <a:srgbClr val="FF99FF"/>
                </a:solidFill>
              </a:rPr>
              <a:t>јак</a:t>
            </a:r>
            <a:r>
              <a:rPr lang="sr-Latn-CS" sz="2800" dirty="0" smtClean="0">
                <a:solidFill>
                  <a:srgbClr val="FF99FF"/>
                </a:solidFill>
              </a:rPr>
              <a:t> </a:t>
            </a:r>
            <a:r>
              <a:rPr lang="sr-Cyrl-CS" sz="2800" dirty="0" smtClean="0">
                <a:solidFill>
                  <a:srgbClr val="FF99FF"/>
                </a:solidFill>
              </a:rPr>
              <a:t>вјетар</a:t>
            </a:r>
            <a:r>
              <a:rPr lang="sr-Latn-CS" sz="2800" dirty="0" smtClean="0">
                <a:solidFill>
                  <a:srgbClr val="FF99FF"/>
                </a:solidFill>
              </a:rPr>
              <a:t> </a:t>
            </a:r>
            <a:r>
              <a:rPr lang="sr-Cyrl-CS" sz="2800" dirty="0" smtClean="0">
                <a:solidFill>
                  <a:srgbClr val="FF99FF"/>
                </a:solidFill>
              </a:rPr>
              <a:t>праћен</a:t>
            </a:r>
            <a:r>
              <a:rPr lang="sr-Latn-CS" sz="2800" dirty="0" smtClean="0">
                <a:solidFill>
                  <a:srgbClr val="FF99FF"/>
                </a:solidFill>
              </a:rPr>
              <a:t> </a:t>
            </a:r>
            <a:r>
              <a:rPr lang="sr-Cyrl-CS" sz="2800" dirty="0" smtClean="0">
                <a:solidFill>
                  <a:srgbClr val="FF99FF"/>
                </a:solidFill>
              </a:rPr>
              <a:t>грмљавином</a:t>
            </a:r>
            <a:r>
              <a:rPr lang="sr-Latn-CS" sz="2800" dirty="0" smtClean="0">
                <a:solidFill>
                  <a:srgbClr val="FF99FF"/>
                </a:solidFill>
              </a:rPr>
              <a:t> </a:t>
            </a:r>
            <a:r>
              <a:rPr lang="sr-Cyrl-CS" sz="2800" dirty="0" smtClean="0">
                <a:solidFill>
                  <a:srgbClr val="FF99FF"/>
                </a:solidFill>
              </a:rPr>
              <a:t>и</a:t>
            </a:r>
            <a:r>
              <a:rPr lang="sr-Latn-CS" sz="2800" dirty="0" smtClean="0">
                <a:solidFill>
                  <a:srgbClr val="FF99FF"/>
                </a:solidFill>
              </a:rPr>
              <a:t> </a:t>
            </a:r>
            <a:r>
              <a:rPr lang="sr-Cyrl-CS" sz="2800" dirty="0" smtClean="0">
                <a:solidFill>
                  <a:srgbClr val="FF99FF"/>
                </a:solidFill>
              </a:rPr>
              <a:t>пљуском</a:t>
            </a:r>
            <a:r>
              <a:rPr lang="sr-Latn-CS" sz="2800" dirty="0" smtClean="0">
                <a:solidFill>
                  <a:srgbClr val="FF99FF"/>
                </a:solidFill>
              </a:rPr>
              <a:t>.</a:t>
            </a:r>
            <a:r>
              <a:rPr lang="x-none" sz="2800" dirty="0" smtClean="0">
                <a:solidFill>
                  <a:srgbClr val="FF99FF"/>
                </a:solidFill>
              </a:rPr>
              <a:t>...</a:t>
            </a:r>
            <a:endParaRPr lang="en-US" sz="2800" dirty="0">
              <a:solidFill>
                <a:srgbClr val="FF99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 smtClean="0">
                <a:solidFill>
                  <a:srgbClr val="FFFF00"/>
                </a:solidFill>
              </a:rPr>
              <a:t>Домаћи</a:t>
            </a:r>
            <a:r>
              <a:rPr lang="sr-Latn-CS" dirty="0" smtClean="0">
                <a:solidFill>
                  <a:srgbClr val="FFFF00"/>
                </a:solidFill>
              </a:rPr>
              <a:t> </a:t>
            </a:r>
            <a:r>
              <a:rPr lang="sr-Cyrl-CS" dirty="0" smtClean="0">
                <a:solidFill>
                  <a:srgbClr val="FFFF00"/>
                </a:solidFill>
              </a:rPr>
              <a:t>рад</a:t>
            </a:r>
            <a:r>
              <a:rPr lang="sr-Latn-CS" dirty="0" smtClean="0">
                <a:solidFill>
                  <a:srgbClr val="FFFF00"/>
                </a:solidFill>
              </a:rPr>
              <a:t>:</a:t>
            </a:r>
            <a:br>
              <a:rPr lang="sr-Latn-CS" dirty="0" smtClean="0">
                <a:solidFill>
                  <a:srgbClr val="FFFF00"/>
                </a:solidFill>
              </a:rPr>
            </a:br>
            <a:r>
              <a:rPr lang="x-none" smtClean="0">
                <a:solidFill>
                  <a:srgbClr val="FFFF00"/>
                </a:solidFill>
              </a:rPr>
              <a:t>Израда </a:t>
            </a:r>
            <a:r>
              <a:rPr lang="sr-Cyrl-CS" dirty="0" smtClean="0">
                <a:solidFill>
                  <a:srgbClr val="FFFF00"/>
                </a:solidFill>
              </a:rPr>
              <a:t>вјетромјера</a:t>
            </a:r>
            <a:r>
              <a:rPr lang="sr-Latn-CS" dirty="0" smtClean="0">
                <a:solidFill>
                  <a:srgbClr val="FFFF00"/>
                </a:solidFill>
              </a:rPr>
              <a:t> </a:t>
            </a:r>
            <a:r>
              <a:rPr lang="sr-Cyrl-CS" dirty="0" smtClean="0">
                <a:solidFill>
                  <a:srgbClr val="FFFF00"/>
                </a:solidFill>
              </a:rPr>
              <a:t>и</a:t>
            </a:r>
            <a:r>
              <a:rPr lang="sr-Latn-CS" dirty="0" smtClean="0">
                <a:solidFill>
                  <a:srgbClr val="FFFF00"/>
                </a:solidFill>
              </a:rPr>
              <a:t> </a:t>
            </a:r>
            <a:r>
              <a:rPr lang="x-none" dirty="0" smtClean="0">
                <a:solidFill>
                  <a:srgbClr val="FFFF00"/>
                </a:solidFill>
              </a:rPr>
              <a:t>вјетроказа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071678"/>
            <a:ext cx="300039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714620"/>
            <a:ext cx="192882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500042"/>
            <a:ext cx="91440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Справа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инструмент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којом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мјери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брзина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дувања</a:t>
            </a:r>
            <a:endParaRPr lang="en-US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вјетра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вјетромер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Покушајмо</a:t>
            </a:r>
            <a:r>
              <a:rPr lang="sr-Latn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sr-Latn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направити</a:t>
            </a:r>
            <a:r>
              <a:rPr lang="sr-Latn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ПОТРЕБНО</a:t>
            </a:r>
            <a:r>
              <a:rPr lang="sr-Latn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sr-Latn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24" y="2500306"/>
            <a:ext cx="4500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дрвена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штапића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3143248"/>
            <a:ext cx="5000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C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поклопац</a:t>
            </a:r>
            <a:r>
              <a:rPr lang="en-U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оловке</a:t>
            </a:r>
            <a:r>
              <a:rPr lang="en-U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фломастера</a:t>
            </a:r>
            <a:endParaRPr lang="en-US" sz="2800" b="1" dirty="0" smtClean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3929066"/>
            <a:ext cx="4572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двије</a:t>
            </a:r>
            <a:r>
              <a:rPr lang="en-U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пластичне</a:t>
            </a:r>
            <a:r>
              <a:rPr lang="en-U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кутије</a:t>
            </a:r>
            <a:r>
              <a:rPr lang="en-U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8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i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киндер</a:t>
            </a:r>
            <a:r>
              <a:rPr lang="en-US" sz="2800" b="1" i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i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јаја</a:t>
            </a:r>
            <a:endParaRPr lang="en-US" sz="2800" b="1" i="1" dirty="0" smtClean="0">
              <a:solidFill>
                <a:srgbClr val="FF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4857761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solidFill>
                  <a:srgbClr val="FFC000"/>
                </a:solidFill>
              </a:rPr>
              <a:t>љепило</a:t>
            </a:r>
            <a:endParaRPr lang="en-US" sz="2800" b="1" dirty="0">
              <a:solidFill>
                <a:srgbClr val="FFC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214554"/>
            <a:ext cx="300039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500043"/>
            <a:ext cx="8043890" cy="36433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Провуци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папирне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корпице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кроз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крајеве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штапића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као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цртежу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један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штапић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постави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поклопац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флом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стер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Укрштене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пиће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залијепи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покл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пац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Стубић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вј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тромјером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забоди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ксију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земљом</a:t>
            </a:r>
            <a:endParaRPr lang="en-US" sz="2800" b="1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CS" sz="28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постави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тв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рен</a:t>
            </a:r>
            <a:r>
              <a:rPr lang="en-U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простор</a:t>
            </a:r>
            <a:r>
              <a:rPr lang="en-US" sz="28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solidFill>
                <a:srgbClr val="FFFF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4071942"/>
            <a:ext cx="7929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sr-Cyrl-CS" sz="2800" b="1" dirty="0" smtClean="0">
                <a:solidFill>
                  <a:srgbClr val="66FF66"/>
                </a:solidFill>
              </a:rPr>
              <a:t>Изброји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колико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се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пута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вјетромер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окрене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у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току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једног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минута</a:t>
            </a:r>
            <a:r>
              <a:rPr lang="pl-PL" sz="2800" b="1" dirty="0" smtClean="0">
                <a:solidFill>
                  <a:srgbClr val="66FF66"/>
                </a:solidFill>
              </a:rPr>
              <a:t>. </a:t>
            </a:r>
            <a:r>
              <a:rPr lang="sr-Cyrl-CS" sz="2800" b="1" dirty="0" smtClean="0">
                <a:solidFill>
                  <a:srgbClr val="66FF66"/>
                </a:solidFill>
              </a:rPr>
              <a:t>Обој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једну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корпицу</a:t>
            </a:r>
            <a:r>
              <a:rPr lang="pl-PL" sz="2800" b="1" dirty="0" smtClean="0">
                <a:solidFill>
                  <a:srgbClr val="66FF66"/>
                </a:solidFill>
              </a:rPr>
              <a:t>, </a:t>
            </a:r>
            <a:r>
              <a:rPr lang="sr-Cyrl-CS" sz="2800" b="1" dirty="0" smtClean="0">
                <a:solidFill>
                  <a:srgbClr val="66FF66"/>
                </a:solidFill>
              </a:rPr>
              <a:t>или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је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означи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неки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други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начин</a:t>
            </a:r>
            <a:r>
              <a:rPr lang="pl-PL" sz="2800" b="1" dirty="0" smtClean="0">
                <a:solidFill>
                  <a:srgbClr val="66FF66"/>
                </a:solidFill>
              </a:rPr>
              <a:t>, </a:t>
            </a:r>
            <a:r>
              <a:rPr lang="sr-Cyrl-CS" sz="2800" b="1" dirty="0" smtClean="0">
                <a:solidFill>
                  <a:srgbClr val="66FF66"/>
                </a:solidFill>
              </a:rPr>
              <a:t>да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би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се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разликовала</a:t>
            </a:r>
            <a:endParaRPr lang="pl-PL" sz="2800" b="1" dirty="0" smtClean="0">
              <a:solidFill>
                <a:srgbClr val="66FF66"/>
              </a:solidFill>
            </a:endParaRPr>
          </a:p>
          <a:p>
            <a:pPr>
              <a:buNone/>
            </a:pPr>
            <a:r>
              <a:rPr lang="sr-Cyrl-CS" sz="2800" b="1" dirty="0" smtClean="0">
                <a:solidFill>
                  <a:srgbClr val="66FF66"/>
                </a:solidFill>
              </a:rPr>
              <a:t>од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других</a:t>
            </a:r>
            <a:r>
              <a:rPr lang="en-US" sz="2800" b="1" dirty="0" smtClean="0">
                <a:solidFill>
                  <a:srgbClr val="66FF66"/>
                </a:solidFill>
              </a:rPr>
              <a:t>. </a:t>
            </a:r>
            <a:r>
              <a:rPr lang="sr-Cyrl-CS" sz="2800" b="1" dirty="0" smtClean="0">
                <a:solidFill>
                  <a:srgbClr val="66FF66"/>
                </a:solidFill>
              </a:rPr>
              <a:t>То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ће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ти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помоћи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да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лакше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избројиш</a:t>
            </a:r>
            <a:r>
              <a:rPr lang="sr-Latn-CS" sz="2800" b="1" dirty="0" smtClean="0">
                <a:solidFill>
                  <a:srgbClr val="66FF66"/>
                </a:solidFill>
              </a:rPr>
              <a:t> 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број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обртаја</a:t>
            </a:r>
            <a:r>
              <a:rPr lang="en-US" sz="2800" b="1" dirty="0" smtClean="0">
                <a:solidFill>
                  <a:srgbClr val="66FF66"/>
                </a:solidFill>
              </a:rPr>
              <a:t>.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Податке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упиши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у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табелу</a:t>
            </a:r>
            <a:r>
              <a:rPr lang="en-US" sz="2800" b="1" dirty="0" smtClean="0">
                <a:solidFill>
                  <a:srgbClr val="66FF66"/>
                </a:solidFill>
              </a:rPr>
              <a:t>.</a:t>
            </a:r>
            <a:endParaRPr lang="en-US" sz="2800" b="1" dirty="0">
              <a:solidFill>
                <a:srgbClr val="66FF66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714620"/>
            <a:ext cx="135732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571481"/>
            <a:ext cx="6000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 dirty="0" smtClean="0">
                <a:solidFill>
                  <a:srgbClr val="66FF66"/>
                </a:solidFill>
              </a:rPr>
              <a:t>Справа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која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показује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правац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дувања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вјетра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је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вјетроказ</a:t>
            </a:r>
            <a:endParaRPr lang="en-US" sz="2800" b="1" dirty="0">
              <a:solidFill>
                <a:srgbClr val="66FF6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349" y="1571612"/>
            <a:ext cx="49244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Покушајмо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направити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 smtClean="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ПОТРЕБНО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sr-Latn-CS" sz="28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:.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596" y="2571744"/>
            <a:ext cx="5653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CS" sz="2800" b="1" dirty="0" smtClean="0">
                <a:solidFill>
                  <a:srgbClr val="FF0000"/>
                </a:solidFill>
                <a:cs typeface="Times New Roman" pitchFamily="18" charset="0"/>
              </a:rPr>
              <a:t>комад</a:t>
            </a:r>
            <a:r>
              <a:rPr lang="en-US" sz="28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0000"/>
                </a:solidFill>
                <a:cs typeface="Times New Roman" pitchFamily="18" charset="0"/>
              </a:rPr>
              <a:t>танког</a:t>
            </a:r>
            <a:r>
              <a:rPr lang="en-US" sz="28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sr-Latn-CS" sz="28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0000"/>
                </a:solidFill>
                <a:cs typeface="Times New Roman" pitchFamily="18" charset="0"/>
              </a:rPr>
              <a:t>чврстог</a:t>
            </a:r>
            <a:r>
              <a:rPr lang="en-US" sz="28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0000"/>
                </a:solidFill>
                <a:cs typeface="Times New Roman" pitchFamily="18" charset="0"/>
              </a:rPr>
              <a:t>картона</a:t>
            </a:r>
            <a:endParaRPr lang="en-US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3244334"/>
            <a:ext cx="6500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CS" sz="2800" b="1" dirty="0" smtClean="0">
                <a:solidFill>
                  <a:srgbClr val="FF66FF"/>
                </a:solidFill>
              </a:rPr>
              <a:t>поклопац</a:t>
            </a:r>
            <a:r>
              <a:rPr lang="en-US" sz="2800" b="1" dirty="0" smtClean="0">
                <a:solidFill>
                  <a:srgbClr val="FF66FF"/>
                </a:solidFill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</a:rPr>
              <a:t>оловке</a:t>
            </a:r>
            <a:r>
              <a:rPr lang="en-US" sz="2800" b="1" dirty="0" smtClean="0">
                <a:solidFill>
                  <a:srgbClr val="FF66FF"/>
                </a:solidFill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</a:rPr>
              <a:t>или</a:t>
            </a:r>
            <a:r>
              <a:rPr lang="en-US" sz="2800" b="1" dirty="0" smtClean="0">
                <a:solidFill>
                  <a:srgbClr val="FF66FF"/>
                </a:solidFill>
              </a:rPr>
              <a:t> </a:t>
            </a:r>
            <a:r>
              <a:rPr lang="sr-Cyrl-CS" sz="2800" b="1" dirty="0" smtClean="0">
                <a:solidFill>
                  <a:srgbClr val="FF66FF"/>
                </a:solidFill>
              </a:rPr>
              <a:t>фломастера</a:t>
            </a:r>
            <a:endParaRPr lang="en-US" sz="2800" b="1" dirty="0">
              <a:solidFill>
                <a:srgbClr val="FF66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158" y="3982998"/>
            <a:ext cx="4967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66"/>
                </a:solidFill>
              </a:rPr>
              <a:t>• </a:t>
            </a:r>
            <a:r>
              <a:rPr lang="sr-Cyrl-CS" sz="2800" b="1" dirty="0" smtClean="0">
                <a:solidFill>
                  <a:srgbClr val="FFFF66"/>
                </a:solidFill>
              </a:rPr>
              <a:t>дрвени</a:t>
            </a:r>
            <a:r>
              <a:rPr lang="en-US" sz="2800" b="1" dirty="0" smtClean="0">
                <a:solidFill>
                  <a:srgbClr val="FFFF66"/>
                </a:solidFill>
              </a:rPr>
              <a:t> </a:t>
            </a:r>
            <a:r>
              <a:rPr lang="sr-Cyrl-CS" sz="2800" b="1" dirty="0" smtClean="0">
                <a:solidFill>
                  <a:srgbClr val="FFFF66"/>
                </a:solidFill>
              </a:rPr>
              <a:t>штапић</a:t>
            </a:r>
            <a:endParaRPr lang="en-US" sz="2800" b="1" dirty="0">
              <a:solidFill>
                <a:srgbClr val="FFFF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34" y="4714884"/>
            <a:ext cx="3071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FF66"/>
                </a:solidFill>
              </a:rPr>
              <a:t>• </a:t>
            </a:r>
            <a:r>
              <a:rPr lang="sr-Cyrl-CS" sz="2800" b="1" dirty="0" smtClean="0">
                <a:solidFill>
                  <a:srgbClr val="66FF66"/>
                </a:solidFill>
              </a:rPr>
              <a:t>љепљива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трак</a:t>
            </a:r>
            <a:r>
              <a:rPr lang="en-US" sz="2800" b="1" dirty="0" smtClean="0">
                <a:solidFill>
                  <a:srgbClr val="66FF66"/>
                </a:solidFill>
              </a:rPr>
              <a:t>a</a:t>
            </a:r>
            <a:endParaRPr lang="en-US" sz="2800" b="1" dirty="0">
              <a:solidFill>
                <a:srgbClr val="66FF66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916832"/>
            <a:ext cx="157163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500042"/>
            <a:ext cx="60007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 dirty="0" smtClean="0">
                <a:solidFill>
                  <a:srgbClr val="FFFF00"/>
                </a:solidFill>
              </a:rPr>
              <a:t>Од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чврстог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картона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направи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стрелицу</a:t>
            </a:r>
            <a:r>
              <a:rPr lang="en-US" sz="2800" b="1" dirty="0" smtClean="0">
                <a:solidFill>
                  <a:srgbClr val="FFFF00"/>
                </a:solidFill>
              </a:rPr>
              <a:t> (</a:t>
            </a:r>
            <a:r>
              <a:rPr lang="sr-Cyrl-CS" sz="2800" b="1" dirty="0" smtClean="0">
                <a:solidFill>
                  <a:srgbClr val="FFFF00"/>
                </a:solidFill>
              </a:rPr>
              <a:t>као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што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је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ова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са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цртежа</a:t>
            </a:r>
            <a:r>
              <a:rPr lang="en-US" sz="2800" b="1" dirty="0" smtClean="0">
                <a:solidFill>
                  <a:srgbClr val="FFFF00"/>
                </a:solidFill>
              </a:rPr>
              <a:t>).</a:t>
            </a:r>
            <a:endParaRPr lang="en-US" sz="2800" b="1" dirty="0">
              <a:solidFill>
                <a:srgbClr val="FFFF00"/>
              </a:solidFill>
            </a:endParaRPr>
          </a:p>
          <a:p>
            <a:r>
              <a:rPr lang="sr-Cyrl-CS" sz="2800" b="1" dirty="0" smtClean="0">
                <a:solidFill>
                  <a:srgbClr val="FFFF00"/>
                </a:solidFill>
              </a:rPr>
              <a:t>Учврсти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љепљивом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траком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поклопац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фломастера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за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стрелицу</a:t>
            </a:r>
            <a:r>
              <a:rPr lang="en-US" sz="2800" b="1" dirty="0" smtClean="0">
                <a:solidFill>
                  <a:srgbClr val="FFFF00"/>
                </a:solidFill>
              </a:rPr>
              <a:t>.</a:t>
            </a:r>
            <a:endParaRPr lang="en-US" sz="2800" b="1" dirty="0">
              <a:solidFill>
                <a:srgbClr val="FFFF00"/>
              </a:solidFill>
            </a:endParaRPr>
          </a:p>
          <a:p>
            <a:r>
              <a:rPr lang="sr-Cyrl-CS" sz="2800" b="1" dirty="0" smtClean="0">
                <a:solidFill>
                  <a:srgbClr val="FFFF00"/>
                </a:solidFill>
              </a:rPr>
              <a:t>Поклопац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постави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на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дрвени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штапић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sr-Cyrl-CS" sz="2800" b="1" dirty="0" smtClean="0">
                <a:solidFill>
                  <a:srgbClr val="FFFF00"/>
                </a:solidFill>
              </a:rPr>
              <a:t>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штапић</a:t>
            </a:r>
            <a:endParaRPr lang="en-US" sz="2800" b="1" dirty="0">
              <a:solidFill>
                <a:srgbClr val="FFFF00"/>
              </a:solidFill>
            </a:endParaRPr>
          </a:p>
          <a:p>
            <a:r>
              <a:rPr lang="sr-Cyrl-CS" sz="2800" b="1" dirty="0" smtClean="0">
                <a:solidFill>
                  <a:srgbClr val="FFFF00"/>
                </a:solidFill>
              </a:rPr>
              <a:t>забоди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у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саксију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са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</a:rPr>
              <a:t>земљом</a:t>
            </a:r>
            <a:r>
              <a:rPr lang="en-US" sz="2400" dirty="0" smtClean="0">
                <a:solidFill>
                  <a:srgbClr val="FFFF00"/>
                </a:solidFill>
              </a:rPr>
              <a:t>.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20" y="3857628"/>
            <a:ext cx="6643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800" b="1" smtClean="0">
                <a:solidFill>
                  <a:srgbClr val="66FF66"/>
                </a:solidFill>
              </a:rPr>
              <a:t>Вјетроказ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постави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на</a:t>
            </a:r>
            <a:r>
              <a:rPr lang="sr-Latn-CS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мјесто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које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није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заклоњено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од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вјетра</a:t>
            </a:r>
            <a:r>
              <a:rPr lang="pl-PL" sz="2800" b="1" dirty="0" smtClean="0">
                <a:solidFill>
                  <a:srgbClr val="66FF66"/>
                </a:solidFill>
              </a:rPr>
              <a:t>. </a:t>
            </a:r>
            <a:r>
              <a:rPr lang="sr-Cyrl-CS" sz="2800" b="1" dirty="0" smtClean="0">
                <a:solidFill>
                  <a:srgbClr val="66FF66"/>
                </a:solidFill>
              </a:rPr>
              <a:t>Око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саксије</a:t>
            </a:r>
            <a:endParaRPr lang="pl-PL" sz="2800" b="1" dirty="0">
              <a:solidFill>
                <a:srgbClr val="66FF66"/>
              </a:solidFill>
            </a:endParaRPr>
          </a:p>
          <a:p>
            <a:r>
              <a:rPr lang="sr-Cyrl-CS" sz="2800" b="1" dirty="0" smtClean="0">
                <a:solidFill>
                  <a:srgbClr val="66FF66"/>
                </a:solidFill>
              </a:rPr>
              <a:t>нацртај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круг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означи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стране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свијета</a:t>
            </a:r>
            <a:r>
              <a:rPr lang="pl-PL" sz="2800" b="1" dirty="0" smtClean="0">
                <a:solidFill>
                  <a:srgbClr val="66FF66"/>
                </a:solidFill>
              </a:rPr>
              <a:t> (</a:t>
            </a:r>
            <a:r>
              <a:rPr lang="sr-Cyrl-CS" sz="2800" b="1" dirty="0" smtClean="0">
                <a:solidFill>
                  <a:srgbClr val="66FF66"/>
                </a:solidFill>
              </a:rPr>
              <a:t>као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на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цртежу</a:t>
            </a:r>
            <a:r>
              <a:rPr lang="pl-PL" sz="2800" b="1" dirty="0" smtClean="0">
                <a:solidFill>
                  <a:srgbClr val="66FF66"/>
                </a:solidFill>
              </a:rPr>
              <a:t>).</a:t>
            </a:r>
            <a:endParaRPr lang="pl-PL" sz="2800" b="1" dirty="0">
              <a:solidFill>
                <a:srgbClr val="66FF66"/>
              </a:solidFill>
            </a:endParaRPr>
          </a:p>
          <a:p>
            <a:r>
              <a:rPr lang="sr-Cyrl-CS" sz="2800" b="1" dirty="0" smtClean="0">
                <a:solidFill>
                  <a:srgbClr val="66FF66"/>
                </a:solidFill>
              </a:rPr>
              <a:t>Изабери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вјетровите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дане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податке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упиши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у</a:t>
            </a:r>
            <a:r>
              <a:rPr lang="pl-PL" sz="2800" b="1" dirty="0" smtClean="0">
                <a:solidFill>
                  <a:srgbClr val="66FF66"/>
                </a:solidFill>
              </a:rPr>
              <a:t> </a:t>
            </a:r>
            <a:r>
              <a:rPr lang="sr-Cyrl-CS" sz="2800" b="1" dirty="0" smtClean="0">
                <a:solidFill>
                  <a:srgbClr val="66FF66"/>
                </a:solidFill>
              </a:rPr>
              <a:t>табелу</a:t>
            </a:r>
            <a:r>
              <a:rPr lang="pl-PL" sz="2800" b="1" dirty="0" smtClean="0">
                <a:solidFill>
                  <a:srgbClr val="66FF66"/>
                </a:solidFill>
              </a:rPr>
              <a:t>.</a:t>
            </a:r>
            <a:endParaRPr lang="en-US" sz="2800" b="1" dirty="0">
              <a:solidFill>
                <a:srgbClr val="66FF66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071678"/>
            <a:ext cx="157163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1369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000" b="1" dirty="0" smtClean="0">
                <a:solidFill>
                  <a:srgbClr val="66FF66"/>
                </a:solidFill>
              </a:rPr>
              <a:t>Добићете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Б</a:t>
            </a:r>
            <a:r>
              <a:rPr lang="sr-Latn-CS" sz="4000" b="1" dirty="0" smtClean="0">
                <a:solidFill>
                  <a:srgbClr val="66FF66"/>
                </a:solidFill>
              </a:rPr>
              <a:t>o</a:t>
            </a:r>
            <a:r>
              <a:rPr lang="sr-Cyrl-CS" sz="4000" b="1" dirty="0" smtClean="0">
                <a:solidFill>
                  <a:srgbClr val="66FF66"/>
                </a:solidFill>
              </a:rPr>
              <a:t>форову љествицу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Latn-CS" sz="4000" b="1" dirty="0" smtClean="0">
                <a:solidFill>
                  <a:srgbClr val="66FF66"/>
                </a:solidFill>
              </a:rPr>
              <a:t>. </a:t>
            </a:r>
            <a:r>
              <a:rPr lang="sr-Cyrl-CS" sz="4000" b="1" dirty="0" smtClean="0">
                <a:solidFill>
                  <a:srgbClr val="66FF66"/>
                </a:solidFill>
              </a:rPr>
              <a:t>Ваш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задатак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ће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бити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да</a:t>
            </a:r>
            <a:r>
              <a:rPr lang="sr-Latn-CS" sz="4000" b="1" dirty="0" smtClean="0">
                <a:solidFill>
                  <a:srgbClr val="66FF66"/>
                </a:solidFill>
              </a:rPr>
              <a:t>  </a:t>
            </a:r>
            <a:r>
              <a:rPr lang="sr-Cyrl-CS" sz="4000" b="1" dirty="0" smtClean="0">
                <a:solidFill>
                  <a:srgbClr val="66FF66"/>
                </a:solidFill>
              </a:rPr>
              <a:t>наредних</a:t>
            </a:r>
            <a:r>
              <a:rPr lang="sr-Latn-CS" sz="4000" b="1" dirty="0" smtClean="0">
                <a:solidFill>
                  <a:srgbClr val="66FF66"/>
                </a:solidFill>
              </a:rPr>
              <a:t> 30 </a:t>
            </a:r>
            <a:r>
              <a:rPr lang="sr-Cyrl-CS" sz="4000" b="1" dirty="0" smtClean="0">
                <a:solidFill>
                  <a:srgbClr val="66FF66"/>
                </a:solidFill>
              </a:rPr>
              <a:t>дана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пратите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промјене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које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указују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на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снагу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вјетра</a:t>
            </a:r>
            <a:r>
              <a:rPr lang="sr-Latn-CS" sz="4000" b="1" dirty="0" smtClean="0">
                <a:solidFill>
                  <a:srgbClr val="66FF66"/>
                </a:solidFill>
              </a:rPr>
              <a:t> . </a:t>
            </a:r>
            <a:r>
              <a:rPr lang="sr-Cyrl-CS" sz="4000" b="1" dirty="0" smtClean="0">
                <a:solidFill>
                  <a:srgbClr val="66FF66"/>
                </a:solidFill>
              </a:rPr>
              <a:t>Одредите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им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степен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скали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забиљежите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то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табелу</a:t>
            </a:r>
            <a:r>
              <a:rPr lang="sr-Latn-CS" sz="4000" b="1" dirty="0" smtClean="0">
                <a:solidFill>
                  <a:srgbClr val="66FF66"/>
                </a:solidFill>
              </a:rPr>
              <a:t>. </a:t>
            </a:r>
            <a:r>
              <a:rPr lang="sr-Cyrl-CS" sz="4000" b="1" dirty="0" smtClean="0">
                <a:solidFill>
                  <a:srgbClr val="66FF66"/>
                </a:solidFill>
              </a:rPr>
              <a:t>На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крају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ћемо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имати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увид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јачину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вјетрова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који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су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дували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у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r>
              <a:rPr lang="sr-Cyrl-CS" sz="4000" b="1" dirty="0" smtClean="0">
                <a:solidFill>
                  <a:srgbClr val="66FF66"/>
                </a:solidFill>
              </a:rPr>
              <a:t>јануару</a:t>
            </a:r>
            <a:r>
              <a:rPr lang="sr-Latn-CS" sz="4000" b="1" dirty="0" smtClean="0">
                <a:solidFill>
                  <a:srgbClr val="66FF66"/>
                </a:solidFill>
              </a:rPr>
              <a:t> 2011. </a:t>
            </a:r>
            <a:r>
              <a:rPr lang="sr-Cyrl-CS" sz="4000" b="1" dirty="0" smtClean="0">
                <a:solidFill>
                  <a:srgbClr val="66FF66"/>
                </a:solidFill>
              </a:rPr>
              <a:t>године</a:t>
            </a:r>
            <a:r>
              <a:rPr lang="sr-Latn-CS" sz="4000" b="1" dirty="0" smtClean="0">
                <a:solidFill>
                  <a:srgbClr val="66FF66"/>
                </a:solidFill>
              </a:rPr>
              <a:t> </a:t>
            </a:r>
            <a:endParaRPr lang="en-US" sz="4000" b="1" dirty="0">
              <a:solidFill>
                <a:srgbClr val="66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urricanes in Action_WMV V9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1140</Words>
  <Application>Microsoft Office PowerPoint</Application>
  <PresentationFormat>On-screen Show (4:3)</PresentationFormat>
  <Paragraphs>127</Paragraphs>
  <Slides>23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Метеоролози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УПОЗНАЈМО НЕКЕ ВЈЕТРОВЕ: </vt:lpstr>
      <vt:lpstr>Домаћи рад: Израда вјетромјера и вјетроказа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RASTOVAC DARA-LAKTAŠI</dc:creator>
  <cp:lastModifiedBy>pc</cp:lastModifiedBy>
  <cp:revision>99</cp:revision>
  <dcterms:created xsi:type="dcterms:W3CDTF">2010-10-17T14:20:27Z</dcterms:created>
  <dcterms:modified xsi:type="dcterms:W3CDTF">2010-11-25T17:11:34Z</dcterms:modified>
</cp:coreProperties>
</file>