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40EEF-9C0F-4935-BA93-23D10B41FEC9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E6125-7E54-4C9C-95B6-E7C722C1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10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79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8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35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14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79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0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16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64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83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6125-7E54-4C9C-95B6-E7C722C1C3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47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2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36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6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0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6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5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9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3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F2CC2-F23B-4B72-9F67-83A30D5E315F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DBF4B-00C9-419A-8139-877C17C1D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1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928992" cy="648072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Comparison of   adjectives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4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Big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00B050"/>
                </a:solidFill>
              </a:rPr>
              <a:t>Nice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0070C0"/>
                </a:solidFill>
              </a:rPr>
              <a:t>Good 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chemeClr val="accent6"/>
                </a:solidFill>
              </a:rPr>
              <a:t>Fast 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Tall 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chemeClr val="accent4"/>
                </a:solidFill>
              </a:rPr>
              <a:t>Cheap</a:t>
            </a:r>
          </a:p>
          <a:p>
            <a:pPr marL="0" indent="0">
              <a:buNone/>
            </a:pPr>
            <a:endParaRPr lang="en-US" dirty="0" smtClean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Short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ew    </a:t>
            </a:r>
            <a:r>
              <a:rPr lang="en-US" dirty="0" smtClean="0">
                <a:solidFill>
                  <a:srgbClr val="00B0F0"/>
                </a:solidFill>
              </a:rPr>
              <a:t>Small     </a:t>
            </a:r>
            <a:r>
              <a:rPr lang="en-US" dirty="0" smtClean="0">
                <a:solidFill>
                  <a:srgbClr val="FF0000"/>
                </a:solidFill>
              </a:rPr>
              <a:t>Young     </a:t>
            </a:r>
            <a:r>
              <a:rPr lang="en-US" dirty="0" smtClean="0">
                <a:solidFill>
                  <a:srgbClr val="00B050"/>
                </a:solidFill>
              </a:rPr>
              <a:t>Long  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Easy</a:t>
            </a: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Interesting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C000"/>
                </a:solidFill>
              </a:rPr>
              <a:t>Beautiful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C00000"/>
                </a:solidFill>
              </a:rPr>
              <a:t>Expensive</a:t>
            </a:r>
            <a:r>
              <a:rPr lang="en-US" dirty="0" smtClean="0"/>
              <a:t> 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Amazing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Powerful    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Boring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en-US" dirty="0" smtClean="0">
                <a:solidFill>
                  <a:srgbClr val="FFC000"/>
                </a:solidFill>
              </a:rPr>
              <a:t>Important    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Difficult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7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r-Latn-CS" dirty="0" smtClean="0">
                <a:solidFill>
                  <a:srgbClr val="00B050"/>
                </a:solidFill>
              </a:rPr>
              <a:t>OPPOSITES</a:t>
            </a: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>
                <a:solidFill>
                  <a:srgbClr val="00B0F0"/>
                </a:solidFill>
              </a:rPr>
              <a:t>(Adjectives with different meaning)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5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sr-Latn-CS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sr-Latn-CS" dirty="0" smtClean="0">
                <a:solidFill>
                  <a:srgbClr val="00B0F0"/>
                </a:solidFill>
              </a:rPr>
              <a:t>Big – Small</a:t>
            </a:r>
            <a:r>
              <a:rPr lang="sr-Latn-CS" dirty="0" smtClean="0"/>
              <a:t>                    </a:t>
            </a:r>
            <a:r>
              <a:rPr lang="sr-Latn-CS" dirty="0" smtClean="0">
                <a:solidFill>
                  <a:srgbClr val="00B050"/>
                </a:solidFill>
              </a:rPr>
              <a:t>Fast – Slow</a:t>
            </a:r>
            <a:r>
              <a:rPr lang="sr-Latn-CS" dirty="0" smtClean="0"/>
              <a:t>     </a:t>
            </a:r>
          </a:p>
          <a:p>
            <a:pPr marL="0" indent="0">
              <a:buNone/>
            </a:pPr>
            <a:r>
              <a:rPr lang="sr-Latn-CS" dirty="0" smtClean="0">
                <a:solidFill>
                  <a:srgbClr val="00B050"/>
                </a:solidFill>
              </a:rPr>
              <a:t>Tall – Short – Long</a:t>
            </a:r>
            <a:r>
              <a:rPr lang="sr-Latn-CS" dirty="0" smtClean="0">
                <a:solidFill>
                  <a:srgbClr val="00B0F0"/>
                </a:solidFill>
              </a:rPr>
              <a:t>       Cheap – Expensive      </a:t>
            </a:r>
          </a:p>
          <a:p>
            <a:pPr marL="0" indent="0">
              <a:buNone/>
            </a:pPr>
            <a:r>
              <a:rPr lang="sr-Latn-CS" dirty="0" smtClean="0">
                <a:solidFill>
                  <a:srgbClr val="00B0F0"/>
                </a:solidFill>
              </a:rPr>
              <a:t>New – Old - Young       </a:t>
            </a:r>
            <a:r>
              <a:rPr lang="sr-Latn-CS" dirty="0" smtClean="0">
                <a:solidFill>
                  <a:srgbClr val="00B050"/>
                </a:solidFill>
              </a:rPr>
              <a:t>Easy – Difficult (Hard)     Interesting – Boring</a:t>
            </a:r>
            <a:r>
              <a:rPr lang="sr-Latn-CS" dirty="0" smtClean="0"/>
              <a:t>     </a:t>
            </a:r>
            <a:r>
              <a:rPr lang="sr-Latn-CS" dirty="0" smtClean="0">
                <a:solidFill>
                  <a:srgbClr val="00B0F0"/>
                </a:solidFill>
              </a:rPr>
              <a:t>Black – White </a:t>
            </a:r>
            <a:r>
              <a:rPr lang="sr-Latn-CS" dirty="0" smtClean="0"/>
              <a:t>      </a:t>
            </a:r>
          </a:p>
          <a:p>
            <a:pPr marL="0" indent="0">
              <a:buNone/>
            </a:pPr>
            <a:r>
              <a:rPr lang="sr-Latn-CS" dirty="0" smtClean="0">
                <a:solidFill>
                  <a:srgbClr val="00B0F0"/>
                </a:solidFill>
              </a:rPr>
              <a:t>Good – Bad</a:t>
            </a:r>
            <a:r>
              <a:rPr lang="sr-Latn-CS" dirty="0" smtClean="0"/>
              <a:t>                   </a:t>
            </a:r>
            <a:r>
              <a:rPr lang="sr-Latn-CS" dirty="0" smtClean="0">
                <a:solidFill>
                  <a:srgbClr val="00B050"/>
                </a:solidFill>
              </a:rPr>
              <a:t>Clever – Stupid – Inteligent</a:t>
            </a:r>
          </a:p>
          <a:p>
            <a:pPr marL="0" indent="0">
              <a:buNone/>
            </a:pPr>
            <a:r>
              <a:rPr lang="sr-Latn-CS" dirty="0" smtClean="0">
                <a:solidFill>
                  <a:srgbClr val="00B050"/>
                </a:solidFill>
              </a:rPr>
              <a:t>Beautiful – Ugly            </a:t>
            </a:r>
            <a:r>
              <a:rPr lang="sr-Latn-CS" dirty="0" smtClean="0">
                <a:solidFill>
                  <a:srgbClr val="00B0F0"/>
                </a:solidFill>
              </a:rPr>
              <a:t>Happy – Unhappy</a:t>
            </a:r>
          </a:p>
          <a:p>
            <a:pPr marL="0" indent="0">
              <a:buNone/>
            </a:pPr>
            <a:endParaRPr lang="sr-Latn-C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5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sr-Latn-CS" dirty="0" smtClean="0"/>
              <a:t>Degrees of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701293"/>
              </p:ext>
            </p:extLst>
          </p:nvPr>
        </p:nvGraphicFramePr>
        <p:xfrm>
          <a:off x="467544" y="1844824"/>
          <a:ext cx="8229600" cy="457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positive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comparative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superlative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old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old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 </a:t>
                      </a:r>
                      <a:r>
                        <a:rPr lang="sr-Latn-CS" sz="2400" dirty="0" smtClean="0"/>
                        <a:t>old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fast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fast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 </a:t>
                      </a:r>
                      <a:r>
                        <a:rPr lang="sr-Latn-CS" sz="2400" dirty="0" smtClean="0"/>
                        <a:t>fast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i="1" dirty="0" smtClean="0"/>
                        <a:t>double consonant</a:t>
                      </a:r>
                      <a:endParaRPr lang="en-US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big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big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ger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sr-Latn-CS" sz="2400" dirty="0" smtClean="0"/>
                        <a:t> big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gest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thin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thin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ner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sr-Latn-CS" sz="2400" dirty="0" smtClean="0"/>
                        <a:t> thin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nest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i="1" dirty="0" smtClean="0"/>
                        <a:t>y</a:t>
                      </a:r>
                      <a:r>
                        <a:rPr lang="sr-Latn-CS" sz="2400" i="1" baseline="0" dirty="0" smtClean="0"/>
                        <a:t> = i</a:t>
                      </a:r>
                      <a:endParaRPr lang="en-US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happy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happ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ier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sr-Latn-CS" sz="2400" dirty="0" smtClean="0"/>
                        <a:t> happ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iest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lucky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luck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ier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sr-Latn-CS" sz="2400" dirty="0" smtClean="0"/>
                        <a:t> luck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iest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35456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038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52547"/>
              </p:ext>
            </p:extLst>
          </p:nvPr>
        </p:nvGraphicFramePr>
        <p:xfrm>
          <a:off x="179512" y="1916832"/>
          <a:ext cx="8496945" cy="25922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32315"/>
                <a:gridCol w="2832315"/>
                <a:gridCol w="2832315"/>
              </a:tblGrid>
              <a:tr h="641391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positive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Comparative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superlative</a:t>
                      </a:r>
                      <a:endParaRPr lang="en-US" sz="2400" dirty="0"/>
                    </a:p>
                  </a:txBody>
                  <a:tcPr/>
                </a:tc>
              </a:tr>
              <a:tr h="650299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beautiful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more </a:t>
                      </a:r>
                      <a:r>
                        <a:rPr lang="sr-Latn-C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beautiful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 most </a:t>
                      </a:r>
                      <a:r>
                        <a:rPr lang="sr-Latn-C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beautiful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50299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interesting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more </a:t>
                      </a:r>
                      <a:r>
                        <a:rPr lang="en-U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interesting</a:t>
                      </a:r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sr-Latn-CS" sz="2400" baseline="0" dirty="0" smtClean="0">
                          <a:solidFill>
                            <a:srgbClr val="FF0000"/>
                          </a:solidFill>
                        </a:rPr>
                        <a:t> most </a:t>
                      </a:r>
                      <a:r>
                        <a:rPr lang="sr-Latn-CS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interesting </a:t>
                      </a:r>
                    </a:p>
                  </a:txBody>
                  <a:tcPr/>
                </a:tc>
              </a:tr>
              <a:tr h="650299">
                <a:tc>
                  <a:txBody>
                    <a:bodyPr/>
                    <a:lstStyle/>
                    <a:p>
                      <a:r>
                        <a:rPr lang="sr-Latn-CS" sz="2400" dirty="0" smtClean="0"/>
                        <a:t>expensive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more </a:t>
                      </a:r>
                      <a:r>
                        <a:rPr lang="sr-Latn-C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expensive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the most</a:t>
                      </a:r>
                      <a:r>
                        <a:rPr lang="sr-Latn-C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sr-Latn-CS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expensive</a:t>
                      </a:r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3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964510"/>
              </p:ext>
            </p:extLst>
          </p:nvPr>
        </p:nvGraphicFramePr>
        <p:xfrm>
          <a:off x="395536" y="1268759"/>
          <a:ext cx="8424936" cy="38557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08312"/>
                <a:gridCol w="2808312"/>
                <a:gridCol w="2808312"/>
              </a:tblGrid>
              <a:tr h="582165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positive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comparative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superlative</a:t>
                      </a:r>
                      <a:endParaRPr lang="en-US" sz="2800" dirty="0"/>
                    </a:p>
                  </a:txBody>
                  <a:tcPr/>
                </a:tc>
              </a:tr>
              <a:tr h="582165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good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better 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best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82165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bad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worse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worst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82165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little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less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least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82165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much / many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more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most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33590">
                <a:tc>
                  <a:txBody>
                    <a:bodyPr/>
                    <a:lstStyle/>
                    <a:p>
                      <a:r>
                        <a:rPr lang="sr-Latn-CS" sz="2800" dirty="0" smtClean="0"/>
                        <a:t>far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farther</a:t>
                      </a:r>
                    </a:p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further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farthest</a:t>
                      </a:r>
                    </a:p>
                    <a:p>
                      <a:r>
                        <a:rPr lang="sr-Latn-CS" sz="2800" dirty="0" smtClean="0">
                          <a:solidFill>
                            <a:srgbClr val="FF0000"/>
                          </a:solidFill>
                        </a:rPr>
                        <a:t>the furthest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0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661648" cy="63367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r-Latn-CS" sz="2800" dirty="0" smtClean="0"/>
              <a:t>         Use the comparatives of the adjectives in brackets:</a:t>
            </a:r>
          </a:p>
          <a:p>
            <a:pPr marL="0" indent="0">
              <a:buNone/>
            </a:pPr>
            <a:endParaRPr lang="sr-Latn-CS" sz="2800" dirty="0" smtClean="0"/>
          </a:p>
          <a:p>
            <a:pPr marL="0" indent="0">
              <a:buNone/>
            </a:pPr>
            <a:endParaRPr lang="sr-Latn-CS" sz="2800" dirty="0" smtClean="0"/>
          </a:p>
          <a:p>
            <a:pPr>
              <a:buFont typeface="Arial" charset="0"/>
              <a:buChar char="•"/>
            </a:pPr>
            <a:r>
              <a:rPr lang="sr-Latn-CS" sz="2800" dirty="0" smtClean="0"/>
              <a:t>Jack is ________than Mary.(</a:t>
            </a:r>
            <a:r>
              <a:rPr lang="sr-Latn-CS" sz="2800" dirty="0" smtClean="0">
                <a:solidFill>
                  <a:srgbClr val="FF0000"/>
                </a:solidFill>
              </a:rPr>
              <a:t>tall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Who is________, Fred or his brother?(</a:t>
            </a:r>
            <a:r>
              <a:rPr lang="sr-Latn-CS" sz="2800" dirty="0" smtClean="0">
                <a:solidFill>
                  <a:srgbClr val="FF0000"/>
                </a:solidFill>
              </a:rPr>
              <a:t>old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Japanesse is ____________than English.(</a:t>
            </a:r>
            <a:r>
              <a:rPr lang="sr-Latn-CS" sz="2800" dirty="0" smtClean="0">
                <a:solidFill>
                  <a:srgbClr val="FF0000"/>
                </a:solidFill>
              </a:rPr>
              <a:t>difficult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Computer is ___________ than telephone. (</a:t>
            </a:r>
            <a:r>
              <a:rPr lang="sr-Latn-CS" sz="2800" dirty="0" smtClean="0">
                <a:solidFill>
                  <a:srgbClr val="FF0000"/>
                </a:solidFill>
              </a:rPr>
              <a:t>expensive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en-AU" sz="2800" dirty="0" smtClean="0"/>
              <a:t>Is </a:t>
            </a:r>
            <a:r>
              <a:rPr lang="en-AU" sz="2800" dirty="0"/>
              <a:t>Lisa _________ pupil than David? (</a:t>
            </a:r>
            <a:r>
              <a:rPr lang="en-AU" sz="2800" dirty="0">
                <a:solidFill>
                  <a:srgbClr val="FF0000"/>
                </a:solidFill>
              </a:rPr>
              <a:t>good</a:t>
            </a:r>
            <a:r>
              <a:rPr lang="en-AU" sz="2800" dirty="0" smtClean="0"/>
              <a:t>)</a:t>
            </a:r>
            <a:endParaRPr lang="sr-Latn-CS" sz="2800" dirty="0" smtClean="0"/>
          </a:p>
          <a:p>
            <a:pPr>
              <a:buFont typeface="Arial" charset="0"/>
              <a:buChar char="•"/>
            </a:pPr>
            <a:endParaRPr lang="en-AU" sz="2800" dirty="0"/>
          </a:p>
          <a:p>
            <a:pPr marL="0" indent="0">
              <a:buNone/>
            </a:pPr>
            <a:endParaRPr lang="sr-Latn-CS" sz="2800" dirty="0" smtClean="0"/>
          </a:p>
          <a:p>
            <a:pPr marL="0" indent="0">
              <a:buNone/>
            </a:pPr>
            <a:endParaRPr lang="sr-Latn-CS" sz="2800" dirty="0" smtClean="0"/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79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552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sr-Latn-CS" dirty="0" smtClean="0"/>
          </a:p>
          <a:p>
            <a:pPr marL="0" indent="0">
              <a:buNone/>
            </a:pPr>
            <a:endParaRPr lang="sr-Latn-CS" dirty="0"/>
          </a:p>
          <a:p>
            <a:r>
              <a:rPr lang="sr-Latn-CS" dirty="0" smtClean="0"/>
              <a:t>Jack is </a:t>
            </a:r>
            <a:r>
              <a:rPr lang="sr-Latn-CS" dirty="0" smtClean="0">
                <a:solidFill>
                  <a:srgbClr val="FF0000"/>
                </a:solidFill>
              </a:rPr>
              <a:t>taller</a:t>
            </a:r>
            <a:r>
              <a:rPr lang="sr-Latn-CS" dirty="0" smtClean="0"/>
              <a:t> than Mary.</a:t>
            </a:r>
          </a:p>
          <a:p>
            <a:r>
              <a:rPr lang="sr-Latn-CS" dirty="0" smtClean="0"/>
              <a:t>Who is </a:t>
            </a:r>
            <a:r>
              <a:rPr lang="sr-Latn-CS" dirty="0" smtClean="0">
                <a:solidFill>
                  <a:srgbClr val="FF0000"/>
                </a:solidFill>
              </a:rPr>
              <a:t>older</a:t>
            </a:r>
            <a:r>
              <a:rPr lang="sr-Latn-CS" dirty="0" smtClean="0"/>
              <a:t>, Fred or his brother?</a:t>
            </a:r>
          </a:p>
          <a:p>
            <a:r>
              <a:rPr lang="sr-Latn-CS" dirty="0" smtClean="0"/>
              <a:t>Japanesse is </a:t>
            </a:r>
            <a:r>
              <a:rPr lang="sr-Latn-CS" dirty="0" smtClean="0">
                <a:solidFill>
                  <a:srgbClr val="FF0000"/>
                </a:solidFill>
              </a:rPr>
              <a:t>more difficult </a:t>
            </a:r>
            <a:r>
              <a:rPr lang="sr-Latn-CS" dirty="0" smtClean="0"/>
              <a:t>than English.</a:t>
            </a:r>
          </a:p>
          <a:p>
            <a:r>
              <a:rPr lang="sr-Latn-CS" dirty="0" smtClean="0"/>
              <a:t>Computer is </a:t>
            </a:r>
            <a:r>
              <a:rPr lang="sr-Latn-CS" dirty="0" smtClean="0">
                <a:solidFill>
                  <a:srgbClr val="FF0000"/>
                </a:solidFill>
              </a:rPr>
              <a:t>more expensive </a:t>
            </a:r>
            <a:r>
              <a:rPr lang="sr-Latn-CS" dirty="0" smtClean="0"/>
              <a:t>than telephone.</a:t>
            </a:r>
          </a:p>
          <a:p>
            <a:r>
              <a:rPr lang="sr-Latn-CS" dirty="0" smtClean="0"/>
              <a:t>Is Lisa </a:t>
            </a:r>
            <a:r>
              <a:rPr lang="sr-Latn-CS" dirty="0" smtClean="0">
                <a:solidFill>
                  <a:srgbClr val="FF0000"/>
                </a:solidFill>
              </a:rPr>
              <a:t>better</a:t>
            </a:r>
            <a:r>
              <a:rPr lang="sr-Latn-CS" dirty="0" smtClean="0"/>
              <a:t> pupil than David?</a:t>
            </a:r>
          </a:p>
        </p:txBody>
      </p:sp>
    </p:spTree>
    <p:extLst>
      <p:ext uri="{BB962C8B-B14F-4D97-AF65-F5344CB8AC3E}">
        <p14:creationId xmlns:p14="http://schemas.microsoft.com/office/powerpoint/2010/main" val="214446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552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r-Latn-CS" sz="2800" dirty="0" smtClean="0"/>
              <a:t>Use the superlatives of the adjectives in brackets:</a:t>
            </a:r>
          </a:p>
          <a:p>
            <a:pPr marL="0" indent="0">
              <a:buNone/>
            </a:pPr>
            <a:endParaRPr lang="sr-Latn-CS" sz="2800" dirty="0"/>
          </a:p>
          <a:p>
            <a:pPr>
              <a:buFont typeface="Arial" charset="0"/>
              <a:buChar char="•"/>
            </a:pPr>
            <a:r>
              <a:rPr lang="sr-Latn-CS" sz="2800" dirty="0" smtClean="0"/>
              <a:t>Zdravko Colic is _________ singer in our country.(</a:t>
            </a:r>
            <a:r>
              <a:rPr lang="sr-Latn-CS" sz="2800" dirty="0" smtClean="0">
                <a:solidFill>
                  <a:srgbClr val="FF0000"/>
                </a:solidFill>
              </a:rPr>
              <a:t>good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Is Marko _________boy in your class?(</a:t>
            </a:r>
            <a:r>
              <a:rPr lang="sr-Latn-CS" sz="2800" dirty="0" smtClean="0">
                <a:solidFill>
                  <a:srgbClr val="FF0000"/>
                </a:solidFill>
              </a:rPr>
              <a:t>tall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Chinese is __________ language in the world.(</a:t>
            </a:r>
            <a:r>
              <a:rPr lang="sr-Latn-CS" sz="2800" dirty="0" smtClean="0">
                <a:solidFill>
                  <a:srgbClr val="FF0000"/>
                </a:solidFill>
              </a:rPr>
              <a:t>difficult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This is ____________ film I</a:t>
            </a:r>
            <a:r>
              <a:rPr lang="en-US" sz="2800" dirty="0" smtClean="0"/>
              <a:t>`ve ever watched.</a:t>
            </a:r>
            <a:r>
              <a:rPr lang="sr-Latn-CS" sz="2800" dirty="0" smtClean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bad</a:t>
            </a:r>
            <a:r>
              <a:rPr lang="sr-Latn-CS" sz="2800" dirty="0" smtClean="0"/>
              <a:t>)</a:t>
            </a:r>
          </a:p>
          <a:p>
            <a:pPr>
              <a:buFont typeface="Arial" charset="0"/>
              <a:buChar char="•"/>
            </a:pPr>
            <a:r>
              <a:rPr lang="sr-Latn-CS" sz="2800" dirty="0" smtClean="0"/>
              <a:t>What is  _________ river in the world?(</a:t>
            </a:r>
            <a:r>
              <a:rPr lang="sr-Latn-CS" sz="2800" dirty="0" smtClean="0">
                <a:solidFill>
                  <a:srgbClr val="FF0000"/>
                </a:solidFill>
              </a:rPr>
              <a:t>long</a:t>
            </a:r>
            <a:r>
              <a:rPr lang="sr-Latn-C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309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sr-Latn-CS" sz="2800" dirty="0" smtClean="0"/>
          </a:p>
          <a:p>
            <a:pPr marL="0" indent="0">
              <a:buNone/>
            </a:pPr>
            <a:endParaRPr lang="en-AU" sz="2800" dirty="0"/>
          </a:p>
          <a:p>
            <a:pPr>
              <a:buFont typeface="Arial" charset="0"/>
              <a:buChar char="•"/>
            </a:pPr>
            <a:r>
              <a:rPr lang="en-AU" sz="2800" dirty="0" err="1" smtClean="0"/>
              <a:t>Zdravko</a:t>
            </a:r>
            <a:r>
              <a:rPr lang="en-AU" sz="2800" dirty="0" smtClean="0"/>
              <a:t> </a:t>
            </a:r>
            <a:r>
              <a:rPr lang="en-AU" sz="2800" dirty="0"/>
              <a:t>Colic is </a:t>
            </a:r>
            <a:r>
              <a:rPr lang="sr-Latn-CS" sz="2800" dirty="0" smtClean="0">
                <a:solidFill>
                  <a:srgbClr val="FF0000"/>
                </a:solidFill>
              </a:rPr>
              <a:t>the best </a:t>
            </a:r>
            <a:r>
              <a:rPr lang="en-AU" sz="2800" dirty="0" smtClean="0"/>
              <a:t>singer </a:t>
            </a:r>
            <a:r>
              <a:rPr lang="en-AU" sz="2800" dirty="0"/>
              <a:t>in our country</a:t>
            </a:r>
            <a:r>
              <a:rPr lang="en-AU" sz="2800" dirty="0" smtClean="0"/>
              <a:t>.</a:t>
            </a:r>
            <a:endParaRPr lang="sr-Latn-CS" sz="2800" dirty="0" smtClean="0"/>
          </a:p>
          <a:p>
            <a:pPr>
              <a:buFont typeface="Arial" charset="0"/>
              <a:buChar char="•"/>
            </a:pPr>
            <a:r>
              <a:rPr lang="en-AU" sz="2800" dirty="0"/>
              <a:t>Is Marko </a:t>
            </a:r>
            <a:r>
              <a:rPr lang="sr-Latn-CS" sz="2800" dirty="0" smtClean="0">
                <a:solidFill>
                  <a:srgbClr val="FF0000"/>
                </a:solidFill>
              </a:rPr>
              <a:t>the tallest </a:t>
            </a:r>
            <a:r>
              <a:rPr lang="en-AU" sz="2800" dirty="0" smtClean="0"/>
              <a:t>boy </a:t>
            </a:r>
            <a:r>
              <a:rPr lang="en-AU" sz="2800" dirty="0"/>
              <a:t>in your class</a:t>
            </a:r>
            <a:r>
              <a:rPr lang="en-AU" sz="2800" dirty="0" smtClean="0"/>
              <a:t>?</a:t>
            </a:r>
            <a:endParaRPr lang="sr-Latn-CS" sz="2800" dirty="0" smtClean="0"/>
          </a:p>
          <a:p>
            <a:pPr>
              <a:buFont typeface="Arial" charset="0"/>
              <a:buChar char="•"/>
            </a:pPr>
            <a:r>
              <a:rPr lang="en-AU" sz="2800" dirty="0"/>
              <a:t>Chinese is </a:t>
            </a:r>
            <a:r>
              <a:rPr lang="sr-Latn-CS" sz="2800" dirty="0" smtClean="0">
                <a:solidFill>
                  <a:srgbClr val="FF0000"/>
                </a:solidFill>
              </a:rPr>
              <a:t>the most difficult </a:t>
            </a:r>
            <a:r>
              <a:rPr lang="en-AU" sz="2800" dirty="0" smtClean="0"/>
              <a:t>language </a:t>
            </a:r>
            <a:r>
              <a:rPr lang="en-AU" sz="2800" dirty="0"/>
              <a:t>in the world</a:t>
            </a:r>
            <a:r>
              <a:rPr lang="en-AU" sz="2800" dirty="0" smtClean="0"/>
              <a:t>.</a:t>
            </a:r>
            <a:endParaRPr lang="en-AU" sz="2800" dirty="0"/>
          </a:p>
          <a:p>
            <a:pPr>
              <a:buFont typeface="Arial" charset="0"/>
              <a:buChar char="•"/>
            </a:pPr>
            <a:r>
              <a:rPr lang="en-AU" sz="2800" dirty="0"/>
              <a:t>This is </a:t>
            </a:r>
            <a:r>
              <a:rPr lang="sr-Latn-CS" sz="2800" dirty="0" smtClean="0">
                <a:solidFill>
                  <a:srgbClr val="FF0000"/>
                </a:solidFill>
              </a:rPr>
              <a:t>the worst </a:t>
            </a:r>
            <a:r>
              <a:rPr lang="en-AU" sz="2800" dirty="0" smtClean="0"/>
              <a:t>film </a:t>
            </a:r>
            <a:r>
              <a:rPr lang="en-AU" sz="2800" dirty="0"/>
              <a:t>I`ve ever watched</a:t>
            </a:r>
            <a:r>
              <a:rPr lang="en-AU" sz="2800" dirty="0" smtClean="0"/>
              <a:t>.</a:t>
            </a:r>
            <a:endParaRPr lang="en-AU" sz="2800" dirty="0"/>
          </a:p>
          <a:p>
            <a:pPr>
              <a:buFont typeface="Arial" charset="0"/>
              <a:buChar char="•"/>
            </a:pPr>
            <a:r>
              <a:rPr lang="en-AU" sz="2800" dirty="0"/>
              <a:t>What is </a:t>
            </a:r>
            <a:r>
              <a:rPr lang="sr-Latn-CS" sz="2800" dirty="0" smtClean="0">
                <a:solidFill>
                  <a:srgbClr val="FF0000"/>
                </a:solidFill>
              </a:rPr>
              <a:t>the longest </a:t>
            </a:r>
            <a:r>
              <a:rPr lang="en-AU" sz="2800" dirty="0" smtClean="0"/>
              <a:t>river </a:t>
            </a:r>
            <a:r>
              <a:rPr lang="en-AU" sz="2800" dirty="0"/>
              <a:t>in the world</a:t>
            </a:r>
            <a:r>
              <a:rPr lang="en-AU" sz="2800" dirty="0" smtClean="0"/>
              <a:t>?</a:t>
            </a:r>
            <a:endParaRPr lang="en-AU" sz="2800" dirty="0"/>
          </a:p>
          <a:p>
            <a:pPr>
              <a:buFont typeface="Arial" charset="0"/>
              <a:buChar char="•"/>
            </a:pPr>
            <a:endParaRPr lang="en-AU" sz="2800" dirty="0"/>
          </a:p>
          <a:p>
            <a:pPr marL="0" indent="0">
              <a:buNone/>
            </a:pPr>
            <a:endParaRPr lang="sr-Latn-CS" sz="2800" dirty="0" smtClean="0"/>
          </a:p>
        </p:txBody>
      </p:sp>
    </p:spTree>
    <p:extLst>
      <p:ext uri="{BB962C8B-B14F-4D97-AF65-F5344CB8AC3E}">
        <p14:creationId xmlns:p14="http://schemas.microsoft.com/office/powerpoint/2010/main" val="37704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408712"/>
          </a:xfrm>
        </p:spPr>
        <p:txBody>
          <a:bodyPr/>
          <a:lstStyle/>
          <a:p>
            <a:pPr marL="0" indent="0">
              <a:buNone/>
            </a:pPr>
            <a:r>
              <a:rPr lang="sr-Latn-CS" dirty="0" smtClean="0"/>
              <a:t>                              </a:t>
            </a:r>
            <a:r>
              <a:rPr lang="sr-Latn-CS" dirty="0" smtClean="0">
                <a:solidFill>
                  <a:srgbClr val="FF0000"/>
                </a:solidFill>
              </a:rPr>
              <a:t>Thank you!</a:t>
            </a:r>
          </a:p>
          <a:p>
            <a:pPr marL="0" indent="0">
              <a:buNone/>
            </a:pPr>
            <a:endParaRPr lang="sr-Latn-CS" dirty="0"/>
          </a:p>
          <a:p>
            <a:pPr marL="0" indent="0">
              <a:buNone/>
            </a:pPr>
            <a:r>
              <a:rPr lang="sr-Latn-CS" dirty="0" smtClean="0"/>
              <a:t>                          </a:t>
            </a:r>
            <a:r>
              <a:rPr lang="sr-Latn-CS" dirty="0" smtClean="0">
                <a:solidFill>
                  <a:srgbClr val="00B050"/>
                </a:solidFill>
              </a:rPr>
              <a:t>Have a nice day!</a:t>
            </a:r>
          </a:p>
          <a:p>
            <a:pPr marL="0" indent="0">
              <a:buNone/>
            </a:pPr>
            <a:endParaRPr lang="sr-Latn-C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r-Latn-C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r-Latn-C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r-Latn-CS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284984"/>
            <a:ext cx="23812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1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374</Words>
  <Application>Microsoft Office PowerPoint</Application>
  <PresentationFormat>On-screen Show (4:3)</PresentationFormat>
  <Paragraphs>120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Comparison of   adjectives</vt:lpstr>
      <vt:lpstr>PowerPoint Presentation</vt:lpstr>
      <vt:lpstr>OPPOSITES (Adjectives with different meaning)</vt:lpstr>
      <vt:lpstr>Degrees of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  adjectives</dc:title>
  <dc:creator>Admin</dc:creator>
  <cp:lastModifiedBy>Admin</cp:lastModifiedBy>
  <cp:revision>15</cp:revision>
  <dcterms:created xsi:type="dcterms:W3CDTF">2013-01-27T18:36:36Z</dcterms:created>
  <dcterms:modified xsi:type="dcterms:W3CDTF">2013-01-28T18:02:38Z</dcterms:modified>
</cp:coreProperties>
</file>