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6" r:id="rId13"/>
    <p:sldId id="267" r:id="rId14"/>
    <p:sldId id="271" r:id="rId15"/>
    <p:sldId id="269" r:id="rId16"/>
    <p:sldId id="274" r:id="rId17"/>
    <p:sldId id="275" r:id="rId18"/>
    <p:sldId id="276" r:id="rId19"/>
    <p:sldId id="277" r:id="rId20"/>
    <p:sldId id="278" r:id="rId21"/>
    <p:sldId id="279" r:id="rId22"/>
    <p:sldId id="273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003E6C"/>
    <a:srgbClr val="CC0099"/>
    <a:srgbClr val="CC00CC"/>
    <a:srgbClr val="EEB500"/>
    <a:srgbClr val="4C04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EA3016F-04CD-40FC-ABEA-8AD667C3C6A2}" type="datetimeFigureOut">
              <a:rPr lang="sr-Latn-CS"/>
              <a:pPr>
                <a:defRPr/>
              </a:pPr>
              <a:t>9.5.2013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1BD75F8-B84A-4F03-A2F0-8B637AF803F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238332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D9ECF1-9D42-4327-99F5-F6721DEA5596}" type="datetimeFigureOut">
              <a:rPr lang="sr-Latn-CS"/>
              <a:pPr>
                <a:defRPr/>
              </a:pPr>
              <a:t>9.5.2013</a:t>
            </a:fld>
            <a:endParaRPr lang="sr-Latn-C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r-Latn-C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r-Latn-C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5ED1957-81D7-4503-AAD7-2FDC3D49F8D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6269355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E21D94-C0D0-45B5-828E-60C48E256617}" type="slidenum">
              <a:rPr lang="sr-Latn-CS" smtClean="0"/>
              <a:pPr eaLnBrk="1" hangingPunct="1"/>
              <a:t>11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216926C-B3F5-4FA5-A63F-5BDF91FB5E1B}" type="slidenum">
              <a:rPr lang="sr-Latn-CS" smtClean="0"/>
              <a:pPr eaLnBrk="1" hangingPunct="1"/>
              <a:t>12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9F38893-38FF-4D43-9842-BA4753183642}" type="slidenum">
              <a:rPr lang="sr-Latn-CS" smtClean="0"/>
              <a:pPr eaLnBrk="1" hangingPunct="1"/>
              <a:t>15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FF8C68D-308A-4705-ABF4-E0A156FEF694}" type="slidenum">
              <a:rPr lang="sr-Latn-CS" smtClean="0"/>
              <a:pPr eaLnBrk="1" hangingPunct="1"/>
              <a:t>16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6571DF0-2EA4-44C3-9C59-814D97A3F991}" type="slidenum">
              <a:rPr lang="sr-Latn-CS" smtClean="0"/>
              <a:pPr eaLnBrk="1" hangingPunct="1"/>
              <a:t>17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E0CD311-5D7A-4112-934C-89DD6CC3F150}" type="slidenum">
              <a:rPr lang="sr-Latn-CS" smtClean="0"/>
              <a:pPr eaLnBrk="1" hangingPunct="1"/>
              <a:t>18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DC71345-E9F6-468B-B07D-FBCB2C6EA50E}" type="slidenum">
              <a:rPr lang="sr-Latn-CS" smtClean="0"/>
              <a:pPr eaLnBrk="1" hangingPunct="1"/>
              <a:t>19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645FDB9-6793-4D7D-927E-6AA11E00D1BF}" type="slidenum">
              <a:rPr lang="sr-Latn-CS" smtClean="0"/>
              <a:pPr eaLnBrk="1" hangingPunct="1"/>
              <a:t>20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46576B-A452-4B8E-A20F-2E06B22A96BB}" type="slidenum">
              <a:rPr lang="sr-Latn-CS" smtClean="0"/>
              <a:pPr eaLnBrk="1" hangingPunct="1"/>
              <a:t>21</a:t>
            </a:fld>
            <a:endParaRPr lang="sr-Latn-C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462E3-C7ED-4647-90F9-1C6C2E434289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306F7-717E-47FF-AAE0-27BD17F45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44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53E1A-B36B-447D-A766-503445E0EEEF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3B4BE-1CA8-459E-A0B1-58DBBC2D6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564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8B5CB-26B7-4191-AEF2-EC27A2C7310A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F3FCE-8C07-436F-ABF0-64C79517D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57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F307E-A3F9-49EB-B175-56AF28C9F941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9A134-8180-4C31-ABBA-42BAD543AF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362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D91C4-1484-42B0-A448-37B94DCE26E2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1E5E8-CB96-4BBE-91C2-E3EA2D5FF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74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4E5F8-53E1-4ECF-A754-15B6DB1AAC1A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0B46C-73E2-4CAC-AAB3-CBFC9F6E3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079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F213B-B998-4F98-9559-886C7A64D791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CC5EB-90BC-4DCC-92E3-3BA454164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8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EB640-0063-400B-8245-1C51DEE3B364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BBFC7-50E4-4F02-877E-16CE9C19E7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35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D6AFF-692A-45B5-9D3A-47374D29AFC2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5E560-5AED-42F4-B734-A0F5463FE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0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3312-B464-4090-A983-1396AE3334D4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A5A55-D49C-4205-8F53-F02F001E67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2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04402-E84B-434A-8A11-631A1265EF0F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5C9A1-315B-4BA3-B804-8CF57FA98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44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1EB0C5-6CD0-4574-9E8C-AF1F34C91ED7}" type="datetimeFigureOut">
              <a:rPr lang="en-US"/>
              <a:pPr>
                <a:defRPr/>
              </a:pPr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DC940B-B842-4E75-8C18-C9F3EAD4B2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24.jpe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>
                <a:solidFill>
                  <a:schemeClr val="bg1"/>
                </a:solidFill>
                <a:latin typeface="Mistral" pitchFamily="66" charset="0"/>
              </a:rPr>
              <a:t/>
            </a:r>
            <a:br>
              <a:rPr lang="en-US" sz="5400" dirty="0" smtClean="0">
                <a:solidFill>
                  <a:schemeClr val="bg1"/>
                </a:solidFill>
                <a:latin typeface="Mistral" pitchFamily="66" charset="0"/>
              </a:rPr>
            </a:br>
            <a:r>
              <a:rPr lang="sr-Cyrl-RS" sz="5400" dirty="0" smtClean="0">
                <a:solidFill>
                  <a:srgbClr val="FFC000"/>
                </a:solidFill>
                <a:latin typeface="Monotype Corsiva" pitchFamily="66" charset="0"/>
              </a:rPr>
              <a:t>Здрава храна</a:t>
            </a:r>
            <a:br>
              <a:rPr lang="sr-Cyrl-RS" sz="5400" dirty="0" smtClean="0">
                <a:solidFill>
                  <a:srgbClr val="FFC000"/>
                </a:solidFill>
                <a:latin typeface="Monotype Corsiva" pitchFamily="66" charset="0"/>
              </a:rPr>
            </a:br>
            <a:r>
              <a:rPr lang="sr-Cyrl-RS" sz="5400" dirty="0" smtClean="0">
                <a:solidFill>
                  <a:srgbClr val="FFC000"/>
                </a:solidFill>
                <a:latin typeface="Monotype Corsiva" pitchFamily="66" charset="0"/>
              </a:rPr>
              <a:t>Гордана Игић</a:t>
            </a:r>
            <a:br>
              <a:rPr lang="sr-Cyrl-RS" sz="5400" dirty="0" smtClean="0">
                <a:solidFill>
                  <a:srgbClr val="FFC000"/>
                </a:solidFill>
                <a:latin typeface="Monotype Corsiva" pitchFamily="66" charset="0"/>
              </a:rPr>
            </a:br>
            <a:r>
              <a:rPr lang="sr-Cyrl-RS" sz="5400" dirty="0" smtClean="0">
                <a:solidFill>
                  <a:srgbClr val="FFC000"/>
                </a:solidFill>
                <a:latin typeface="Monotype Corsiva" pitchFamily="66" charset="0"/>
              </a:rPr>
              <a:t>Дејан Цакић</a:t>
            </a:r>
            <a:endParaRPr lang="en-US" sz="5400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0" y="4953000"/>
            <a:ext cx="8763000" cy="1219200"/>
          </a:xfrm>
        </p:spPr>
        <p:txBody>
          <a:bodyPr/>
          <a:lstStyle/>
          <a:p>
            <a:r>
              <a:rPr lang="sr-Cyrl-RS" sz="5400" dirty="0" smtClean="0">
                <a:solidFill>
                  <a:srgbClr val="FFC000"/>
                </a:solidFill>
                <a:latin typeface="Monotype Corsiva" pitchFamily="66" charset="0"/>
              </a:rPr>
              <a:t>ОШ „Стојан Љубић“ - Косанчић</a:t>
            </a:r>
            <a:endParaRPr lang="en-US" sz="5400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762000" y="76200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sr-Latn-CS" b="1">
              <a:solidFill>
                <a:srgbClr val="632523"/>
              </a:solidFill>
            </a:endParaRPr>
          </a:p>
        </p:txBody>
      </p:sp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457200" y="944563"/>
            <a:ext cx="8229600" cy="731837"/>
          </a:xfrm>
        </p:spPr>
        <p:txBody>
          <a:bodyPr/>
          <a:lstStyle/>
          <a:p>
            <a:r>
              <a:rPr lang="sr-Cyrl-RS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sr-Cyrl-RS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sr-Cyrl-RS" sz="3600" dirty="0" smtClean="0">
                <a:solidFill>
                  <a:srgbClr val="FFC000"/>
                </a:solidFill>
                <a:latin typeface="Monotype Corsiva" pitchFamily="66" charset="0"/>
              </a:rPr>
              <a:t>Наставни предмет: Чувари природе</a:t>
            </a:r>
            <a:r>
              <a:rPr lang="en-US" sz="3600" dirty="0" smtClean="0">
                <a:solidFill>
                  <a:srgbClr val="FFC000"/>
                </a:solidFill>
                <a:latin typeface="Monotype Corsiva" pitchFamily="66" charset="0"/>
              </a:rPr>
              <a:t> </a:t>
            </a:r>
            <a:r>
              <a:rPr lang="sr-Cyrl-RS" sz="3600" dirty="0" smtClean="0">
                <a:solidFill>
                  <a:srgbClr val="FFC000"/>
                </a:solidFill>
                <a:latin typeface="Monotype Corsiva" pitchFamily="66" charset="0"/>
              </a:rPr>
              <a:t>у неподељеном одељењу</a:t>
            </a:r>
            <a:br>
              <a:rPr lang="sr-Cyrl-RS" sz="3600" dirty="0" smtClean="0">
                <a:solidFill>
                  <a:srgbClr val="FFC000"/>
                </a:solidFill>
                <a:latin typeface="Monotype Corsiva" pitchFamily="66" charset="0"/>
              </a:rPr>
            </a:br>
            <a:endParaRPr lang="en-US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27563"/>
          </a:xfrm>
        </p:spPr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  <a:latin typeface="Monotype Corsiva" pitchFamily="66" charset="0"/>
              </a:rPr>
              <a:t>Наставна тема: Здрава храна</a:t>
            </a:r>
          </a:p>
          <a:p>
            <a:r>
              <a:rPr lang="sr-Cyrl-RS" dirty="0" smtClean="0">
                <a:solidFill>
                  <a:srgbClr val="FFC000"/>
                </a:solidFill>
                <a:latin typeface="Monotype Corsiva" pitchFamily="66" charset="0"/>
              </a:rPr>
              <a:t>Наставна јединица: </a:t>
            </a:r>
          </a:p>
          <a:p>
            <a:pPr lvl="1"/>
            <a:r>
              <a:rPr lang="sr-Cyrl-RS" dirty="0" smtClean="0">
                <a:solidFill>
                  <a:srgbClr val="FFC000"/>
                </a:solidFill>
                <a:latin typeface="Monotype Corsiva" pitchFamily="66" charset="0"/>
              </a:rPr>
              <a:t>Мој јеловник (1.разред)</a:t>
            </a:r>
          </a:p>
          <a:p>
            <a:pPr lvl="1"/>
            <a:r>
              <a:rPr lang="sr-Cyrl-RS" dirty="0" smtClean="0">
                <a:solidFill>
                  <a:srgbClr val="FFC000"/>
                </a:solidFill>
                <a:latin typeface="Monotype Corsiva" pitchFamily="66" charset="0"/>
              </a:rPr>
              <a:t>Правила понашања која доприносе очувању здравља (2.разред)</a:t>
            </a:r>
          </a:p>
          <a:p>
            <a:pPr lvl="1"/>
            <a:r>
              <a:rPr lang="sr-Cyrl-RS" dirty="0" smtClean="0">
                <a:solidFill>
                  <a:srgbClr val="FFC000"/>
                </a:solidFill>
                <a:latin typeface="Monotype Corsiva" pitchFamily="66" charset="0"/>
              </a:rPr>
              <a:t>Пирамида исхране (3.разред)</a:t>
            </a:r>
          </a:p>
          <a:p>
            <a:pPr lvl="1"/>
            <a:r>
              <a:rPr lang="sr-Cyrl-RS" dirty="0" smtClean="0">
                <a:solidFill>
                  <a:srgbClr val="FFC000"/>
                </a:solidFill>
                <a:latin typeface="Monotype Corsiva" pitchFamily="66" charset="0"/>
              </a:rPr>
              <a:t>Породица Здравковић (4.разред)</a:t>
            </a:r>
          </a:p>
          <a:p>
            <a:endParaRPr lang="en-US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sr-Cyrl-RS" sz="4000" dirty="0" smtClean="0">
                <a:solidFill>
                  <a:srgbClr val="FFC000"/>
                </a:solidFill>
                <a:latin typeface="Monotype Corsiva" pitchFamily="66" charset="0"/>
              </a:rPr>
              <a:t>  </a:t>
            </a:r>
            <a:r>
              <a:rPr lang="sr-Cyrl-RS" sz="4000" b="1" dirty="0" smtClean="0">
                <a:solidFill>
                  <a:srgbClr val="FFC000"/>
                </a:solidFill>
                <a:latin typeface="Monotype Corsiva" pitchFamily="66" charset="0"/>
              </a:rPr>
              <a:t>Циљеви часа             Специфични задаци</a:t>
            </a:r>
            <a:endParaRPr lang="en-US" sz="4000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RS" b="1" dirty="0" smtClean="0">
                <a:solidFill>
                  <a:srgbClr val="FFC000"/>
                </a:solidFill>
                <a:latin typeface="Monotype Corsiva" pitchFamily="66" charset="0"/>
              </a:rPr>
              <a:t>Развијање, уочавање и прихватање правилних навика у исхрани које подразумевају поред употребе здраве хране и правилног распореда оброка и усвајање хигијенских навика</a:t>
            </a:r>
            <a:endParaRPr lang="en-US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4100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Cyrl-CS" b="1" dirty="0" smtClean="0">
                <a:solidFill>
                  <a:srgbClr val="FFC000"/>
                </a:solidFill>
                <a:latin typeface="Monotype Corsiva" pitchFamily="66" charset="0"/>
              </a:rPr>
              <a:t>Уочавање зелене јабуке на производима као симбола здраве хране. Истицање склоности ка драмској уметности и утицај на штетност пушења. Карикирање негативних навика родитеља. Уочавање нездравог начина живота</a:t>
            </a:r>
            <a:r>
              <a:rPr lang="sr-Cyrl-CS" b="1" dirty="0" smtClean="0">
                <a:solidFill>
                  <a:srgbClr val="FFC000"/>
                </a:solidFill>
              </a:rPr>
              <a:t>. </a:t>
            </a:r>
            <a:endParaRPr lang="en-US" b="1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2"/>
          <p:cNvSpPr txBox="1">
            <a:spLocks noChangeArrowheads="1"/>
          </p:cNvSpPr>
          <p:nvPr/>
        </p:nvSpPr>
        <p:spPr bwMode="auto">
          <a:xfrm>
            <a:off x="762000" y="76200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sr-Latn-CS" b="1">
              <a:solidFill>
                <a:srgbClr val="632523"/>
              </a:solidFill>
            </a:endParaRP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218488" cy="585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sr-Cyrl-RS" sz="3600" b="1" dirty="0" smtClean="0">
                <a:solidFill>
                  <a:srgbClr val="FFC000"/>
                </a:solidFill>
                <a:latin typeface="Monotype Corsiva" pitchFamily="66" charset="0"/>
              </a:rPr>
              <a:t>Обилазак  воћњака и повртњака</a:t>
            </a:r>
            <a:endParaRPr lang="en-US" sz="3600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Cyrl-RS" b="1" dirty="0" smtClean="0">
                <a:solidFill>
                  <a:srgbClr val="FFC000"/>
                </a:solidFill>
                <a:latin typeface="Monotype Corsiva" pitchFamily="66" charset="0"/>
              </a:rPr>
              <a:t>На почетку часа обилазимо са ученицима воћњак и повртњак који се налази у близини наше школе.</a:t>
            </a:r>
          </a:p>
          <a:p>
            <a:pPr>
              <a:defRPr/>
            </a:pPr>
            <a:r>
              <a:rPr lang="sr-Cyrl-RS" b="1" dirty="0" smtClean="0">
                <a:solidFill>
                  <a:srgbClr val="FFC000"/>
                </a:solidFill>
                <a:latin typeface="Monotype Corsiva" pitchFamily="66" charset="0"/>
              </a:rPr>
              <a:t>Разговор о воћу и поврћу које видимо.</a:t>
            </a:r>
          </a:p>
          <a:p>
            <a:pPr>
              <a:defRPr/>
            </a:pPr>
            <a:r>
              <a:rPr lang="sr-Cyrl-RS" b="1" dirty="0" smtClean="0">
                <a:solidFill>
                  <a:srgbClr val="FFC000"/>
                </a:solidFill>
                <a:latin typeface="Monotype Corsiva" pitchFamily="66" charset="0"/>
              </a:rPr>
              <a:t>У учионици певамо песму „Јесен“ уз пратњу на ритмичким музичким инструментима.</a:t>
            </a:r>
          </a:p>
          <a:p>
            <a:pPr marL="0" indent="0">
              <a:buFont typeface="Arial" charset="0"/>
              <a:buNone/>
              <a:defRPr/>
            </a:pPr>
            <a:endParaRPr lang="en-US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4040188" cy="533400"/>
          </a:xfrm>
        </p:spPr>
        <p:txBody>
          <a:bodyPr/>
          <a:lstStyle/>
          <a:p>
            <a:r>
              <a:rPr lang="sr-Cyrl-RS" sz="3200" dirty="0" smtClean="0">
                <a:solidFill>
                  <a:srgbClr val="FFC000"/>
                </a:solidFill>
                <a:latin typeface="Monotype Corsiva" pitchFamily="66" charset="0"/>
              </a:rPr>
              <a:t>Разговор о храни </a:t>
            </a:r>
            <a:endParaRPr lang="en-US" dirty="0" smtClean="0">
              <a:solidFill>
                <a:srgbClr val="FFC000"/>
              </a:solidFill>
            </a:endParaRPr>
          </a:p>
        </p:txBody>
      </p:sp>
      <p:sp>
        <p:nvSpPr>
          <p:cNvPr id="7171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71600"/>
            <a:ext cx="4040188" cy="4754563"/>
          </a:xfrm>
        </p:spPr>
        <p:txBody>
          <a:bodyPr/>
          <a:lstStyle/>
          <a:p>
            <a:r>
              <a:rPr lang="sr-Cyrl-CS" sz="2800" b="1" dirty="0" smtClean="0">
                <a:solidFill>
                  <a:srgbClr val="FFC000"/>
                </a:solidFill>
                <a:latin typeface="Monotype Corsiva" pitchFamily="66" charset="0"/>
              </a:rPr>
              <a:t>Разговор о храни</a:t>
            </a:r>
            <a:endParaRPr lang="en-US" sz="2800" b="1" dirty="0" smtClean="0">
              <a:solidFill>
                <a:srgbClr val="FFC000"/>
              </a:solidFill>
              <a:latin typeface="Monotype Corsiva" pitchFamily="66" charset="0"/>
            </a:endParaRPr>
          </a:p>
          <a:p>
            <a:r>
              <a:rPr lang="sr-Cyrl-CS" sz="2800" b="1" dirty="0" smtClean="0">
                <a:solidFill>
                  <a:srgbClr val="FFC000"/>
                </a:solidFill>
                <a:latin typeface="Monotype Corsiva" pitchFamily="66" charset="0"/>
              </a:rPr>
              <a:t>Ко шта воли да једе? Шта мисле ученици да ли је њихов избор здрава храна?</a:t>
            </a:r>
          </a:p>
          <a:p>
            <a:r>
              <a:rPr lang="sr-Cyrl-CS" sz="2800" b="1" dirty="0" smtClean="0">
                <a:solidFill>
                  <a:srgbClr val="FFC000"/>
                </a:solidFill>
                <a:latin typeface="Monotype Corsiva" pitchFamily="66" charset="0"/>
              </a:rPr>
              <a:t>Ученици углавном воле да једу...</a:t>
            </a:r>
            <a:endParaRPr lang="en-US" sz="2800" b="1" dirty="0" smtClean="0">
              <a:solidFill>
                <a:srgbClr val="FFC000"/>
              </a:solidFill>
              <a:latin typeface="Monotype Corsiva" pitchFamily="66" charset="0"/>
            </a:endParaRPr>
          </a:p>
          <a:p>
            <a:endParaRPr lang="en-US" sz="2800" dirty="0" smtClean="0">
              <a:solidFill>
                <a:srgbClr val="FFC000"/>
              </a:solidFill>
            </a:endParaRPr>
          </a:p>
        </p:txBody>
      </p:sp>
      <p:pic>
        <p:nvPicPr>
          <p:cNvPr id="7172" name="Picture 5" descr="C:\Users\Korisnik\Desktop\Sabor konkurs\Capture\brza-hran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313" y="3113088"/>
            <a:ext cx="232410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6" descr="C:\Users\Korisnik\Desktop\Sabor konkurs\Capture\hrana-tex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825" y="1030288"/>
            <a:ext cx="233203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7" descr="C:\Users\Korisnik\Desktop\Sabor konkurs\Capture\BrzaHrana-burg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1022350"/>
            <a:ext cx="1920875" cy="36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Korisnik\Desktop\Sabor konkurs\Capture\dijete_prljave-ruk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47900"/>
            <a:ext cx="19812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C:\Users\Korisnik\Desktop\Sabor konkurs\Capture\81939_ruke701-afp-thomas-lohnes_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3910013"/>
            <a:ext cx="221932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C:\Users\Korisnik\Desktop\Sabor konkurs\Capture\images 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350" y="4098925"/>
            <a:ext cx="28860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1"/>
          <p:cNvSpPr>
            <a:spLocks noChangeArrowheads="1"/>
          </p:cNvSpPr>
          <p:nvPr/>
        </p:nvSpPr>
        <p:spPr bwMode="auto">
          <a:xfrm>
            <a:off x="555625" y="860425"/>
            <a:ext cx="79787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r-Cyrl-RS" sz="3200" dirty="0">
                <a:solidFill>
                  <a:srgbClr val="FFC000"/>
                </a:solidFill>
                <a:latin typeface="Monotype Corsiva" pitchFamily="66" charset="0"/>
              </a:rPr>
              <a:t>Значај   чистих  руку</a:t>
            </a:r>
          </a:p>
          <a:p>
            <a:r>
              <a:rPr lang="sr-Cyrl-RS" sz="3200" dirty="0">
                <a:solidFill>
                  <a:srgbClr val="FFC000"/>
                </a:solidFill>
                <a:latin typeface="Monotype Corsiva" pitchFamily="66" charset="0"/>
              </a:rPr>
              <a:t>	* Приказивање слајдова на видео биму</a:t>
            </a:r>
            <a:endParaRPr lang="en-US" sz="3200" dirty="0">
              <a:solidFill>
                <a:srgbClr val="FFC000"/>
              </a:solidFill>
              <a:latin typeface="Monotype Corsiva" pitchFamily="66" charset="0"/>
            </a:endParaRPr>
          </a:p>
        </p:txBody>
      </p:sp>
      <p:pic>
        <p:nvPicPr>
          <p:cNvPr id="8198" name="Picture 3" descr="C:\Users\Korisnik\Desktop\Sabor konkurs\Capture\16870_children-washing-hands_f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5634038"/>
            <a:ext cx="3008313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4" descr="C:\Users\Korisnik\Desktop\Sabor konkurs\Capture\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350" y="2141538"/>
            <a:ext cx="2879725" cy="195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5" descr="C:\Users\Korisnik\Desktop\Sabor konkurs\Capture\bactery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963" y="2209800"/>
            <a:ext cx="2286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7772400" cy="914400"/>
          </a:xfrm>
        </p:spPr>
        <p:txBody>
          <a:bodyPr/>
          <a:lstStyle/>
          <a:p>
            <a:r>
              <a:rPr lang="sr-Cyrl-CS" sz="3600" b="1" dirty="0" smtClean="0">
                <a:solidFill>
                  <a:srgbClr val="FFC000"/>
                </a:solidFill>
                <a:latin typeface="Monotype Corsiva" pitchFamily="66" charset="0"/>
              </a:rPr>
              <a:t>Значај здраве хране</a:t>
            </a:r>
            <a:r>
              <a:rPr lang="en-US" sz="3600" b="1" dirty="0" smtClean="0">
                <a:solidFill>
                  <a:srgbClr val="FFC000"/>
                </a:solidFill>
                <a:latin typeface="Monotype Corsiva" pitchFamily="66" charset="0"/>
              </a:rPr>
              <a:t/>
            </a:r>
            <a:br>
              <a:rPr lang="en-US" sz="3600" b="1" dirty="0" smtClean="0">
                <a:solidFill>
                  <a:srgbClr val="FFC000"/>
                </a:solidFill>
                <a:latin typeface="Monotype Corsiva" pitchFamily="66" charset="0"/>
              </a:rPr>
            </a:br>
            <a:endParaRPr lang="en-US" sz="3600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228600" y="1371600"/>
            <a:ext cx="8610600" cy="1752600"/>
          </a:xfrm>
        </p:spPr>
        <p:txBody>
          <a:bodyPr/>
          <a:lstStyle/>
          <a:p>
            <a:pPr algn="just"/>
            <a:r>
              <a:rPr lang="sr-Cyrl-CS" b="1" dirty="0" smtClean="0">
                <a:solidFill>
                  <a:srgbClr val="FFC000"/>
                </a:solidFill>
                <a:latin typeface="Monotype Corsiva" pitchFamily="66" charset="0"/>
              </a:rPr>
              <a:t>Истичем значај здраве хране на правилан раст и развој и значај витамина и осврт којих витамина има у ком воћу и поврћу. Такође ученицима објашњавам зашто је унос витамина значајан за наше тело и који витамини су значајни за шта.</a:t>
            </a:r>
            <a:endParaRPr lang="en-US" b="1" dirty="0" smtClean="0">
              <a:solidFill>
                <a:srgbClr val="FFC000"/>
              </a:solidFill>
              <a:latin typeface="Monotype Corsiva" pitchFamily="66" charset="0"/>
            </a:endParaRPr>
          </a:p>
          <a:p>
            <a:pPr algn="just"/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9220" name="Picture 2" descr="C:\Users\Korisnik\Desktop\Sabor konkurs\Capture\zdrava-hrana-600x3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25900"/>
            <a:ext cx="4545013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3" descr="C:\Users\Korisnik\Desktop\Sabor konkurs\Capture\vitamini_stalna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389313"/>
            <a:ext cx="3632200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sz="4000" b="1" dirty="0" smtClean="0">
                <a:latin typeface="Monotype Corsiva" pitchFamily="66" charset="0"/>
              </a:rPr>
              <a:t/>
            </a:r>
            <a:br>
              <a:rPr lang="sr-Cyrl-CS" sz="4000" b="1" dirty="0" smtClean="0">
                <a:latin typeface="Monotype Corsiva" pitchFamily="66" charset="0"/>
              </a:rPr>
            </a:br>
            <a:r>
              <a:rPr lang="sr-Cyrl-CS" sz="4000" b="1" dirty="0" smtClean="0">
                <a:solidFill>
                  <a:srgbClr val="FFC000"/>
                </a:solidFill>
                <a:latin typeface="Monotype Corsiva" pitchFamily="66" charset="0"/>
              </a:rPr>
              <a:t>Породица Здравковић</a:t>
            </a:r>
            <a:r>
              <a:rPr lang="en-US" sz="4000" b="1" dirty="0" smtClean="0">
                <a:solidFill>
                  <a:srgbClr val="FFC000"/>
                </a:solidFill>
                <a:latin typeface="Monotype Corsiva" pitchFamily="66" charset="0"/>
              </a:rPr>
              <a:t/>
            </a:r>
            <a:br>
              <a:rPr lang="en-US" sz="4000" b="1" dirty="0" smtClean="0">
                <a:solidFill>
                  <a:srgbClr val="FFC000"/>
                </a:solidFill>
                <a:latin typeface="Monotype Corsiva" pitchFamily="66" charset="0"/>
              </a:rPr>
            </a:br>
            <a:endParaRPr lang="en-US" sz="4000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CS" sz="2600" b="1" dirty="0" smtClean="0">
                <a:solidFill>
                  <a:srgbClr val="FFC000"/>
                </a:solidFill>
                <a:latin typeface="Monotype Corsiva" pitchFamily="66" charset="0"/>
              </a:rPr>
              <a:t>Ученици представљају унапред припремљену драматизацију о породици Здравковић. У тој породици постоје отац, мајка, ћерка и син. Отац и син се не хране здраво и имају здравствених проблема, док се мајка и ћерка хране здраво и немају тих проблема. </a:t>
            </a:r>
            <a:endParaRPr lang="en-US" sz="2600" b="1" dirty="0" smtClean="0">
              <a:solidFill>
                <a:srgbClr val="FFC000"/>
              </a:solidFill>
              <a:latin typeface="Monotype Corsiva" pitchFamily="66" charset="0"/>
            </a:endParaRPr>
          </a:p>
          <a:p>
            <a:endParaRPr lang="en-US" dirty="0" smtClean="0"/>
          </a:p>
        </p:txBody>
      </p:sp>
      <p:sp>
        <p:nvSpPr>
          <p:cNvPr id="10244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0245" name="Picture 4" descr="C:\Users\Korisnik\Desktop\Sabor konkurs\Capture\VideoJoiner130411211733.avi_0004025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429000"/>
            <a:ext cx="41402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2743200"/>
            <a:ext cx="2905125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971800"/>
            <a:ext cx="3459163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98475"/>
            <a:ext cx="26860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615950"/>
            <a:ext cx="2438400" cy="298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</p:spPr>
        <p:txBody>
          <a:bodyPr/>
          <a:lstStyle/>
          <a:p>
            <a:r>
              <a:rPr lang="sr-Cyrl-CS" sz="3600" b="1" dirty="0" smtClean="0">
                <a:solidFill>
                  <a:srgbClr val="FFC000"/>
                </a:solidFill>
                <a:latin typeface="Monotype Corsiva" pitchFamily="66" charset="0"/>
              </a:rPr>
              <a:t>Дегустација здраве хране са шведског стола</a:t>
            </a:r>
            <a:r>
              <a:rPr lang="en-US" b="1" dirty="0" smtClean="0">
                <a:solidFill>
                  <a:srgbClr val="FFC000"/>
                </a:solidFill>
                <a:latin typeface="Monotype Corsiva" pitchFamily="66" charset="0"/>
              </a:rPr>
              <a:t/>
            </a:r>
            <a:br>
              <a:rPr lang="en-US" b="1" dirty="0" smtClean="0">
                <a:solidFill>
                  <a:srgbClr val="FFC000"/>
                </a:solidFill>
                <a:latin typeface="Monotype Corsiva" pitchFamily="66" charset="0"/>
              </a:rPr>
            </a:br>
            <a:endParaRPr lang="en-US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b="1" dirty="0" smtClean="0">
                <a:solidFill>
                  <a:srgbClr val="FFC000"/>
                </a:solidFill>
                <a:latin typeface="Monotype Corsiva" pitchFamily="66" charset="0"/>
              </a:rPr>
              <a:t>Са ученицима и њиховим родитељима смо поставили шведски сто здраве хране. На столу се налази разноврсно воће и поврће. Сви заједно дегустирамо воће и поврће и разговарамо које витамине уносимо. </a:t>
            </a:r>
            <a:endParaRPr lang="en-US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pic>
        <p:nvPicPr>
          <p:cNvPr id="13316" name="Picture 2" descr="C:\Users\Korisnik\Desktop\Sabor konkurs\Capture\zdrava prehra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733800"/>
            <a:ext cx="2971800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3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Korisnik\Desktop\Sabor konkurs\Capture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355975"/>
            <a:ext cx="3581400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  <a:latin typeface="Monotype Corsiva" pitchFamily="66" charset="0"/>
              </a:rPr>
              <a:t>Здрава храна</a:t>
            </a:r>
            <a:endParaRPr lang="en-US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pic>
        <p:nvPicPr>
          <p:cNvPr id="12292" name="Picture 3" descr="C:\Users\Korisnik\Desktop\Sabor konkurs\Capture\piramida-zdrave-ishran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54250"/>
            <a:ext cx="4268788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762000" y="76200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sr-Latn-CS" b="1">
              <a:solidFill>
                <a:srgbClr val="632523"/>
              </a:solidFill>
            </a:endParaRPr>
          </a:p>
        </p:txBody>
      </p:sp>
      <p:sp>
        <p:nvSpPr>
          <p:cNvPr id="143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solidFill>
                  <a:srgbClr val="FFC000"/>
                </a:solidFill>
                <a:latin typeface="Monotype Corsiva" pitchFamily="66" charset="0"/>
              </a:rPr>
              <a:t>Дегустација здраве хране</a:t>
            </a:r>
            <a:endParaRPr lang="en-US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1434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4341" name="Picture 3" descr="C:\Users\Korisnik\Desktop\Sabor konkurs\Capture\VideoJoiner130411211733.avi_000494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5943600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762000" y="76200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sr-Latn-CS" b="1">
              <a:solidFill>
                <a:srgbClr val="632523"/>
              </a:solidFill>
            </a:endParaRPr>
          </a:p>
        </p:txBody>
      </p:sp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solidFill>
                  <a:srgbClr val="FFC000"/>
                </a:solidFill>
                <a:latin typeface="Monotype Corsiva" pitchFamily="66" charset="0"/>
              </a:rPr>
              <a:t>Дегустација здраве хране</a:t>
            </a:r>
            <a:endParaRPr lang="en-US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pic>
        <p:nvPicPr>
          <p:cNvPr id="15364" name="Picture 2" descr="C:\Users\Korisnik\Desktop\Sabor konkurs\Capture\VideoJoiner130411211733.avi_000021080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1128713"/>
            <a:ext cx="4953000" cy="3817937"/>
          </a:xfrm>
          <a:noFill/>
        </p:spPr>
      </p:pic>
      <p:pic>
        <p:nvPicPr>
          <p:cNvPr id="15365" name="Picture 3" descr="C:\Users\Korisnik\Desktop\Sabor konkurs\Capture\VideoJoiner130411211733.avi_0000462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004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Korisnik\Desktop\Sabor konkurs\Capture\IMG_20120927_08304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7853363" cy="588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Korisnik\Desktop\Sabor konkurs\Capture\VideoJoiner130411211733.avi_0000722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685800"/>
            <a:ext cx="4368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 descr="C:\Users\Korisnik\Desktop\Sabor konkurs\Capture\VideoJoiner130411211733.avi_00010468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2895600"/>
            <a:ext cx="4368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C:\Users\Korisnik\Desktop\Sabor konkurs\Capture\VideoJoiner130411211733.avi_0001591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663825"/>
            <a:ext cx="4470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 descr="C:\Users\Korisnik\Desktop\Sabor konkurs\Capture\VideoJoiner130411211733.avi_0001500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44958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Placeholder 7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85800"/>
          </a:xfrm>
        </p:spPr>
        <p:txBody>
          <a:bodyPr/>
          <a:lstStyle/>
          <a:p>
            <a:r>
              <a:rPr lang="en-US" sz="3200" dirty="0" err="1" smtClean="0">
                <a:solidFill>
                  <a:srgbClr val="FFC000"/>
                </a:solidFill>
                <a:latin typeface="Monotype Corsiva" pitchFamily="66" charset="0"/>
              </a:rPr>
              <a:t>Dr</a:t>
            </a:r>
            <a:r>
              <a:rPr lang="en-US" sz="3200" dirty="0" smtClean="0">
                <a:solidFill>
                  <a:srgbClr val="FFC000"/>
                </a:solidFill>
                <a:latin typeface="Monotype Corsiva" pitchFamily="66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Monotype Corsiva" pitchFamily="66" charset="0"/>
              </a:rPr>
              <a:t>Feelgood</a:t>
            </a:r>
            <a:endParaRPr lang="en-US" sz="3200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20483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85800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2048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113" y="1557338"/>
            <a:ext cx="4041775" cy="2390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5" name="Rectangle 11"/>
          <p:cNvSpPr>
            <a:spLocks noChangeArrowheads="1"/>
          </p:cNvSpPr>
          <p:nvPr/>
        </p:nvSpPr>
        <p:spPr bwMode="auto">
          <a:xfrm>
            <a:off x="152400" y="4191000"/>
            <a:ext cx="457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r-Cyrl-CS" sz="2800" b="1" dirty="0">
                <a:solidFill>
                  <a:srgbClr val="FFC000"/>
                </a:solidFill>
                <a:latin typeface="Monotype Corsiva" pitchFamily="66" charset="0"/>
              </a:rPr>
              <a:t>Ученицима представљам презентацију др Филгуд у којој познати нутрициониста говори о значају здраве хране</a:t>
            </a:r>
            <a:endParaRPr lang="en-US" sz="2800" b="1" dirty="0">
              <a:solidFill>
                <a:srgbClr val="FFC000"/>
              </a:solidFill>
              <a:latin typeface="Monotype Corsiva" pitchFamily="66" charset="0"/>
            </a:endParaRPr>
          </a:p>
        </p:txBody>
      </p:sp>
      <p:pic>
        <p:nvPicPr>
          <p:cNvPr id="20486" name="Picture 3" descr="C:\Users\Korisnik\Desktop\Sabor konkurs\Capture\voce-i-povrce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3200400"/>
            <a:ext cx="3810000" cy="2971800"/>
          </a:xfr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Korisnik\Desktop\Sabor konkurs\Capture\VideoJoiner130411211733.avi_0004862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138" y="685800"/>
            <a:ext cx="3649662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 descr="C:\Users\Korisnik\Desktop\Sabor konkurs\Capture\VideoJoiner130411211733.avi_0004947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365760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C:\Users\Korisnik\Desktop\Sabor konkurs\Capture\VideoJoiner130411211733.avi_0004780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81400"/>
            <a:ext cx="36576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 descr="C:\Users\Korisnik\Desktop\Sabor konkurs\Capture\VideoJoiner130411211733.avi_00047412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138" y="3676650"/>
            <a:ext cx="3649662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sr-Cyrl-CS" b="1" dirty="0" smtClean="0">
                <a:solidFill>
                  <a:srgbClr val="FFC000"/>
                </a:solidFill>
                <a:latin typeface="Monotype Corsiva" pitchFamily="66" charset="0"/>
              </a:rPr>
              <a:t>Евалуација</a:t>
            </a:r>
            <a:r>
              <a:rPr lang="en-US" b="1" dirty="0" smtClean="0">
                <a:solidFill>
                  <a:srgbClr val="FFC000"/>
                </a:solidFill>
                <a:latin typeface="Monotype Corsiva" pitchFamily="66" charset="0"/>
              </a:rPr>
              <a:t/>
            </a:r>
            <a:br>
              <a:rPr lang="en-US" b="1" dirty="0" smtClean="0">
                <a:solidFill>
                  <a:srgbClr val="FFC000"/>
                </a:solidFill>
                <a:latin typeface="Monotype Corsiva" pitchFamily="66" charset="0"/>
              </a:rPr>
            </a:br>
            <a:endParaRPr lang="en-US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21507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CS" sz="3600" b="1" dirty="0" smtClean="0">
                <a:solidFill>
                  <a:srgbClr val="FFC000"/>
                </a:solidFill>
                <a:latin typeface="Monotype Corsiva" pitchFamily="66" charset="0"/>
              </a:rPr>
              <a:t>Разговор са ученицима ко је шта запамтио са данашњег часа </a:t>
            </a:r>
          </a:p>
          <a:p>
            <a:r>
              <a:rPr lang="sr-Cyrl-CS" sz="3600" b="1" dirty="0" smtClean="0">
                <a:solidFill>
                  <a:srgbClr val="FFC000"/>
                </a:solidFill>
                <a:latin typeface="Monotype Corsiva" pitchFamily="66" charset="0"/>
              </a:rPr>
              <a:t>Читање и записивање изрека о здрављу и храни.</a:t>
            </a:r>
            <a:endParaRPr lang="en-US" sz="3600" b="1" dirty="0" smtClean="0">
              <a:solidFill>
                <a:srgbClr val="FFC000"/>
              </a:solidFill>
              <a:latin typeface="Monotype Corsiva" pitchFamily="66" charset="0"/>
            </a:endParaRPr>
          </a:p>
          <a:p>
            <a:endParaRPr lang="en-US" sz="3600" b="1" dirty="0" smtClean="0">
              <a:latin typeface="Monotype Corsiva" pitchFamily="66" charset="0"/>
            </a:endParaRPr>
          </a:p>
          <a:p>
            <a:endParaRPr lang="en-US" sz="3600" b="1" dirty="0" smtClean="0">
              <a:latin typeface="Monotype Corsiva" pitchFamily="66" charset="0"/>
            </a:endParaRPr>
          </a:p>
        </p:txBody>
      </p:sp>
      <p:pic>
        <p:nvPicPr>
          <p:cNvPr id="21508" name="Picture 2" descr="C:\Users\Korisnik\Desktop\Sabor konkurs\Capture\VideoJoiner130411211733.avi_0001226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838200"/>
            <a:ext cx="4038600" cy="3962400"/>
          </a:xfr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600200"/>
          </a:xfrm>
        </p:spPr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  <a:latin typeface="Monotype Corsiva" pitchFamily="66" charset="0"/>
              </a:rPr>
              <a:t>Хвала на пажњи!</a:t>
            </a:r>
            <a:endParaRPr lang="en-US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22531" name="Subtitle 2"/>
          <p:cNvSpPr>
            <a:spLocks noGrp="1"/>
          </p:cNvSpPr>
          <p:nvPr>
            <p:ph type="subTitle" idx="1"/>
          </p:nvPr>
        </p:nvSpPr>
        <p:spPr>
          <a:xfrm>
            <a:off x="0" y="1905000"/>
            <a:ext cx="9144000" cy="4648200"/>
          </a:xfrm>
        </p:spPr>
        <p:txBody>
          <a:bodyPr/>
          <a:lstStyle/>
          <a:p>
            <a:pPr algn="l"/>
            <a:r>
              <a:rPr lang="sr-Cyrl-RS" sz="2800" b="1" dirty="0" smtClean="0">
                <a:solidFill>
                  <a:srgbClr val="FFC000"/>
                </a:solidFill>
                <a:latin typeface="Monotype Corsiva" pitchFamily="66" charset="0"/>
              </a:rPr>
              <a:t>Гордана Игић, учитељица, ОШ „Стојан Љубић“ – Косанчић</a:t>
            </a:r>
          </a:p>
          <a:p>
            <a:pPr algn="l"/>
            <a:r>
              <a:rPr lang="sr-Cyrl-RS" sz="2800" b="1" dirty="0" smtClean="0">
                <a:solidFill>
                  <a:srgbClr val="FFC000"/>
                </a:solidFill>
                <a:latin typeface="Monotype Corsiva" pitchFamily="66" charset="0"/>
              </a:rPr>
              <a:t>Дејан Цакић, учитељ, ОШ „Стојан Љубић“ – </a:t>
            </a:r>
            <a:r>
              <a:rPr lang="sr-Cyrl-RS" sz="2800" b="1" dirty="0" smtClean="0">
                <a:solidFill>
                  <a:srgbClr val="FFC000"/>
                </a:solidFill>
                <a:latin typeface="Monotype Corsiva" pitchFamily="66" charset="0"/>
              </a:rPr>
              <a:t>Косанчић</a:t>
            </a:r>
            <a:endParaRPr lang="en-US" sz="2800" b="1" dirty="0" smtClean="0">
              <a:solidFill>
                <a:srgbClr val="FFC000"/>
              </a:solidFill>
              <a:latin typeface="Monotype Corsiva" pitchFamily="66" charset="0"/>
            </a:endParaRPr>
          </a:p>
          <a:p>
            <a:pPr algn="l"/>
            <a:endParaRPr lang="en-US" sz="2800" b="1" dirty="0">
              <a:solidFill>
                <a:srgbClr val="FFC000"/>
              </a:solidFill>
              <a:latin typeface="Monotype Corsiva" pitchFamily="66" charset="0"/>
            </a:endParaRPr>
          </a:p>
          <a:p>
            <a:pPr algn="l"/>
            <a:endParaRPr lang="en-US" sz="2800" b="1" dirty="0" smtClean="0">
              <a:solidFill>
                <a:srgbClr val="FFC000"/>
              </a:solidFill>
              <a:latin typeface="Monotype Corsiva" pitchFamily="66" charset="0"/>
            </a:endParaRPr>
          </a:p>
          <a:p>
            <a:pPr algn="l"/>
            <a:endParaRPr lang="en-US" sz="2800" b="1" dirty="0">
              <a:solidFill>
                <a:srgbClr val="FFC000"/>
              </a:solidFill>
              <a:latin typeface="Monotype Corsiva" pitchFamily="66" charset="0"/>
            </a:endParaRPr>
          </a:p>
          <a:p>
            <a:pPr algn="l"/>
            <a:endParaRPr lang="en-US" sz="2800" b="1" dirty="0" smtClean="0">
              <a:solidFill>
                <a:srgbClr val="FFC000"/>
              </a:solidFill>
              <a:latin typeface="Monotype Corsiva" pitchFamily="66" charset="0"/>
            </a:endParaRPr>
          </a:p>
          <a:p>
            <a:pPr algn="l"/>
            <a:endParaRPr lang="en-US" sz="2800" b="1" dirty="0">
              <a:solidFill>
                <a:srgbClr val="FFC000"/>
              </a:solidFill>
              <a:latin typeface="Monotype Corsiva" pitchFamily="66" charset="0"/>
            </a:endParaRPr>
          </a:p>
          <a:p>
            <a:r>
              <a:rPr lang="sr-Cyrl-RS" sz="2800" b="1" dirty="0" smtClean="0">
                <a:solidFill>
                  <a:srgbClr val="FFC000"/>
                </a:solidFill>
                <a:latin typeface="Monotype Corsiva" pitchFamily="66" charset="0"/>
              </a:rPr>
              <a:t>Сабор учитеља, Београд, 15-16.јун 2013.</a:t>
            </a:r>
            <a:endParaRPr lang="sr-Cyrl-RS" sz="2800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pic>
        <p:nvPicPr>
          <p:cNvPr id="22532" name="Picture 4" descr="C:\Users\Korisnik\Desktop\Sabor konkurs\Capture\zdravahrana_zelenajabuk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048000"/>
            <a:ext cx="1828800" cy="233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390</Words>
  <Application>Microsoft Office PowerPoint</Application>
  <PresentationFormat>On-screen Show (4:3)</PresentationFormat>
  <Paragraphs>54</Paragraphs>
  <Slides>22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Mistral</vt:lpstr>
      <vt:lpstr>Monotype Corsiva</vt:lpstr>
      <vt:lpstr>Office Theme</vt:lpstr>
      <vt:lpstr> Здрава храна Гордана Игић Дејан Цакић</vt:lpstr>
      <vt:lpstr> Наставни предмет: Чувари природе у неподељеном одељењу </vt:lpstr>
      <vt:lpstr>  Циљеви часа             Специфични задаци</vt:lpstr>
      <vt:lpstr>PowerPoint Presentation</vt:lpstr>
      <vt:lpstr>Обилазак  воћњака и повртњака</vt:lpstr>
      <vt:lpstr>PowerPoint Presentation</vt:lpstr>
      <vt:lpstr>PowerPoint Presentation</vt:lpstr>
      <vt:lpstr>Значај здраве хране </vt:lpstr>
      <vt:lpstr> Породица Здравковић </vt:lpstr>
      <vt:lpstr>PowerPoint Presentation</vt:lpstr>
      <vt:lpstr>Дегустација здраве хране са шведског стола </vt:lpstr>
      <vt:lpstr>Здрава храна</vt:lpstr>
      <vt:lpstr>Дегустација здраве хране</vt:lpstr>
      <vt:lpstr>Дегустација здраве хране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Евалуација </vt:lpstr>
      <vt:lpstr>Хвала на пажњи!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katmil</dc:creator>
  <cp:lastModifiedBy>Korisnik</cp:lastModifiedBy>
  <cp:revision>40</cp:revision>
  <dcterms:created xsi:type="dcterms:W3CDTF">2009-01-26T09:44:29Z</dcterms:created>
  <dcterms:modified xsi:type="dcterms:W3CDTF">2013-05-09T15:12:56Z</dcterms:modified>
</cp:coreProperties>
</file>