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3" r:id="rId6"/>
    <p:sldId id="260" r:id="rId7"/>
    <p:sldId id="259" r:id="rId8"/>
    <p:sldId id="262" r:id="rId9"/>
    <p:sldId id="264" r:id="rId1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29" d="100"/>
          <a:sy n="29" d="100"/>
        </p:scale>
        <p:origin x="-44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5.wmf"/><Relationship Id="rId4" Type="http://schemas.openxmlformats.org/officeDocument/2006/relationships/image" Target="../media/image14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7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4.wmf"/><Relationship Id="rId4" Type="http://schemas.openxmlformats.org/officeDocument/2006/relationships/image" Target="../media/image1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D7B6C-9E6C-4763-856A-619129785E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EBE08E-8B85-4634-9DA6-8A44F6091E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F1DE17-E658-43A7-B3FC-9C468C63BD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D394BB-5107-4B61-AFCE-D7BEA3760F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506F4E-45C5-4A6E-A75D-E1EFC510E1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C13B05-EBF7-4DDB-B539-5A6B388081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8EB36F-F70A-459B-9444-693CDBF090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54CC27-96E2-42F0-89B7-3F01E5830B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0819C1-C30E-4DC2-936F-6A69601295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564E7B-C1CE-4BA6-A809-B57C01F35C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8EA46A-3A03-4EBF-8588-545A720EF2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D0AF69B-3F51-4E87-8FB5-A892B63C44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9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3.bin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7.bin"/><Relationship Id="rId5" Type="http://schemas.openxmlformats.org/officeDocument/2006/relationships/oleObject" Target="../embeddings/oleObject16.bin"/><Relationship Id="rId4" Type="http://schemas.openxmlformats.org/officeDocument/2006/relationships/oleObject" Target="../embeddings/oleObject15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3.bin"/><Relationship Id="rId5" Type="http://schemas.openxmlformats.org/officeDocument/2006/relationships/oleObject" Target="../embeddings/oleObject22.bin"/><Relationship Id="rId4" Type="http://schemas.openxmlformats.org/officeDocument/2006/relationships/oleObject" Target="../embeddings/oleObject2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4"/>
          <p:cNvSpPr txBox="1">
            <a:spLocks noChangeArrowheads="1"/>
          </p:cNvSpPr>
          <p:nvPr/>
        </p:nvSpPr>
        <p:spPr bwMode="auto">
          <a:xfrm>
            <a:off x="0" y="1598613"/>
            <a:ext cx="91440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 sz="6000" b="1" i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Џул</a:t>
            </a:r>
            <a:r>
              <a:rPr lang="en-US" sz="6000" b="1" i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-Ленц</a:t>
            </a:r>
            <a:r>
              <a:rPr lang="sr-Cyrl-CS" sz="6000" b="1" i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ов закон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Toplotno delovanje 0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CFDF8"/>
              </a:clrFrom>
              <a:clrTo>
                <a:srgbClr val="FCFDF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4600" y="1524000"/>
            <a:ext cx="4038600" cy="311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5"/>
          <p:cNvSpPr>
            <a:spLocks noChangeArrowheads="1"/>
          </p:cNvSpPr>
          <p:nvPr/>
        </p:nvSpPr>
        <p:spPr bwMode="auto">
          <a:xfrm>
            <a:off x="0" y="0"/>
            <a:ext cx="91440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Cyrl-CS" sz="2400" b="1">
                <a:latin typeface="Times New Roman" pitchFamily="18" charset="0"/>
                <a:cs typeface="Times New Roman" pitchFamily="18" charset="0"/>
              </a:rPr>
              <a:t>Претварање електричне енергије у топлоту</a:t>
            </a:r>
          </a:p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sr-Cyrl-CS">
                <a:latin typeface="Times New Roman" pitchFamily="18" charset="0"/>
                <a:cs typeface="Times New Roman" pitchFamily="18" charset="0"/>
              </a:rPr>
              <a:t>Ако отпорну жицу кроз коју протиче струја заронимо у суд са водом, топлота ће са жице прелазити на воду, тако да ће се она постепено загревати. Топлотна енергија која се ослобађа приликом протицања струје кроз проводник назива се </a:t>
            </a:r>
            <a:r>
              <a:rPr lang="sr-Cyrl-CS" b="1">
                <a:latin typeface="Times New Roman" pitchFamily="18" charset="0"/>
                <a:cs typeface="Times New Roman" pitchFamily="18" charset="0"/>
              </a:rPr>
              <a:t>Џулова топлота</a:t>
            </a:r>
            <a:r>
              <a:rPr lang="sr-Cyrl-CS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graphicFrame>
        <p:nvGraphicFramePr>
          <p:cNvPr id="3078" name="Object 6"/>
          <p:cNvGraphicFramePr>
            <a:graphicFrameLocks noChangeAspect="1"/>
          </p:cNvGraphicFramePr>
          <p:nvPr/>
        </p:nvGraphicFramePr>
        <p:xfrm>
          <a:off x="3810000" y="5257800"/>
          <a:ext cx="1462088" cy="728663"/>
        </p:xfrm>
        <a:graphic>
          <a:graphicData uri="http://schemas.openxmlformats.org/presentationml/2006/ole">
            <p:oleObj spid="_x0000_s3076" name="Equation" r:id="rId4" imgW="355138" imgH="177569" progId="Equation.DSMT4">
              <p:embed/>
            </p:oleObj>
          </a:graphicData>
        </a:graphic>
      </p:graphicFrame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0" y="4572000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>
                <a:latin typeface="Times New Roman" pitchFamily="18" charset="0"/>
                <a:cs typeface="Times New Roman" pitchFamily="18" charset="0"/>
              </a:rPr>
              <a:t>На овај начин се сва електрична енергија која је овде представљена радом </a:t>
            </a:r>
          </a:p>
          <a:p>
            <a:pPr algn="ctr"/>
            <a:r>
              <a:rPr lang="sr-Cyrl-CS">
                <a:latin typeface="Times New Roman" pitchFamily="18" charset="0"/>
                <a:cs typeface="Times New Roman" pitchFamily="18" charset="0"/>
              </a:rPr>
              <a:t>електричне струје, у отпорној жици, претвори у то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sr-Cyrl-CS">
                <a:latin typeface="Times New Roman" pitchFamily="18" charset="0"/>
                <a:cs typeface="Times New Roman" pitchFamily="18" charset="0"/>
              </a:rPr>
              <a:t>лоту, па можемо писати:</a:t>
            </a: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0" y="6064250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sr-Cyrl-CS">
                <a:latin typeface="Times New Roman" pitchFamily="18" charset="0"/>
                <a:cs typeface="Times New Roman" pitchFamily="18" charset="0"/>
              </a:rPr>
              <a:t> – ослобођена количина топлоте</a:t>
            </a:r>
          </a:p>
          <a:p>
            <a:pPr algn="ctr"/>
            <a:r>
              <a:rPr lang="en-US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Cyrl-CS">
                <a:latin typeface="Times New Roman" pitchFamily="18" charset="0"/>
                <a:cs typeface="Times New Roman" pitchFamily="18" charset="0"/>
              </a:rPr>
              <a:t> – извршени рад</a:t>
            </a: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0" grpId="0"/>
      <p:bldP spid="308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3352800" y="533400"/>
          <a:ext cx="2454275" cy="623888"/>
        </p:xfrm>
        <a:graphic>
          <a:graphicData uri="http://schemas.openxmlformats.org/presentationml/2006/ole">
            <p:oleObj spid="_x0000_s4098" name="Equation" r:id="rId3" imgW="596900" imgH="152400" progId="Equation.DSMT4">
              <p:embed/>
            </p:oleObj>
          </a:graphicData>
        </a:graphic>
      </p:graphicFrame>
      <p:graphicFrame>
        <p:nvGraphicFramePr>
          <p:cNvPr id="4102" name="Object 6"/>
          <p:cNvGraphicFramePr>
            <a:graphicFrameLocks noChangeAspect="1"/>
          </p:cNvGraphicFramePr>
          <p:nvPr/>
        </p:nvGraphicFramePr>
        <p:xfrm>
          <a:off x="3429000" y="3657600"/>
          <a:ext cx="2454275" cy="728663"/>
        </p:xfrm>
        <a:graphic>
          <a:graphicData uri="http://schemas.openxmlformats.org/presentationml/2006/ole">
            <p:oleObj spid="_x0000_s4099" name="Equation" r:id="rId4" imgW="596641" imgH="177723" progId="Equation.DSMT4">
              <p:embed/>
            </p:oleObj>
          </a:graphicData>
        </a:graphic>
      </p:graphicFrame>
      <p:sp>
        <p:nvSpPr>
          <p:cNvPr id="4100" name="Rectangle 10"/>
          <p:cNvSpPr>
            <a:spLocks noChangeArrowheads="1"/>
          </p:cNvSpPr>
          <p:nvPr/>
        </p:nvSpPr>
        <p:spPr bwMode="auto">
          <a:xfrm>
            <a:off x="0" y="0"/>
            <a:ext cx="914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>
                <a:latin typeface="Times New Roman" pitchFamily="18" charset="0"/>
                <a:cs typeface="Times New Roman" pitchFamily="18" charset="0"/>
              </a:rPr>
              <a:t>Пошто је</a:t>
            </a: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07" name="Rectangle 11"/>
          <p:cNvSpPr>
            <a:spLocks noChangeArrowheads="1"/>
          </p:cNvSpPr>
          <p:nvPr/>
        </p:nvSpPr>
        <p:spPr bwMode="auto">
          <a:xfrm>
            <a:off x="0" y="1524000"/>
            <a:ext cx="914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>
                <a:latin typeface="Times New Roman" pitchFamily="18" charset="0"/>
                <a:cs typeface="Times New Roman" pitchFamily="18" charset="0"/>
              </a:rPr>
              <a:t>и</a:t>
            </a: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08" name="Object 12"/>
          <p:cNvGraphicFramePr>
            <a:graphicFrameLocks noChangeAspect="1"/>
          </p:cNvGraphicFramePr>
          <p:nvPr/>
        </p:nvGraphicFramePr>
        <p:xfrm>
          <a:off x="3886200" y="1981200"/>
          <a:ext cx="1462088" cy="728663"/>
        </p:xfrm>
        <a:graphic>
          <a:graphicData uri="http://schemas.openxmlformats.org/presentationml/2006/ole">
            <p:oleObj spid="_x0000_s4102" name="Equation" r:id="rId5" imgW="355138" imgH="177569" progId="Equation.DSMT4">
              <p:embed/>
            </p:oleObj>
          </a:graphicData>
        </a:graphic>
      </p:graphicFrame>
      <p:sp>
        <p:nvSpPr>
          <p:cNvPr id="4109" name="Rectangle 13"/>
          <p:cNvSpPr>
            <a:spLocks noChangeArrowheads="1"/>
          </p:cNvSpPr>
          <p:nvPr/>
        </p:nvSpPr>
        <p:spPr bwMode="auto">
          <a:xfrm>
            <a:off x="0" y="2971800"/>
            <a:ext cx="914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>
                <a:latin typeface="Times New Roman" pitchFamily="18" charset="0"/>
                <a:cs typeface="Times New Roman" pitchFamily="18" charset="0"/>
              </a:rPr>
              <a:t>за ослобођену количину топлоте се добија следећи израз:</a:t>
            </a: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7" grpId="0"/>
      <p:bldP spid="410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6" name="Object 4"/>
          <p:cNvGraphicFramePr>
            <a:graphicFrameLocks noChangeAspect="1"/>
          </p:cNvGraphicFramePr>
          <p:nvPr/>
        </p:nvGraphicFramePr>
        <p:xfrm>
          <a:off x="3124200" y="2776538"/>
          <a:ext cx="2924175" cy="728662"/>
        </p:xfrm>
        <a:graphic>
          <a:graphicData uri="http://schemas.openxmlformats.org/presentationml/2006/ole">
            <p:oleObj spid="_x0000_s5122" name="Equation" r:id="rId3" imgW="710891" imgH="177723" progId="Equation.DSMT4">
              <p:embed/>
            </p:oleObj>
          </a:graphicData>
        </a:graphic>
      </p:graphicFrame>
      <p:graphicFrame>
        <p:nvGraphicFramePr>
          <p:cNvPr id="8197" name="Object 5"/>
          <p:cNvGraphicFramePr>
            <a:graphicFrameLocks noChangeAspect="1"/>
          </p:cNvGraphicFramePr>
          <p:nvPr/>
        </p:nvGraphicFramePr>
        <p:xfrm>
          <a:off x="3205163" y="3886200"/>
          <a:ext cx="2662237" cy="885825"/>
        </p:xfrm>
        <a:graphic>
          <a:graphicData uri="http://schemas.openxmlformats.org/presentationml/2006/ole">
            <p:oleObj spid="_x0000_s5123" name="Equation" r:id="rId4" imgW="647419" imgH="215806" progId="Equation.DSMT4">
              <p:embed/>
            </p:oleObj>
          </a:graphicData>
        </a:graphic>
      </p:graphicFrame>
      <p:graphicFrame>
        <p:nvGraphicFramePr>
          <p:cNvPr id="5124" name="Object 6"/>
          <p:cNvGraphicFramePr>
            <a:graphicFrameLocks noChangeAspect="1"/>
          </p:cNvGraphicFramePr>
          <p:nvPr/>
        </p:nvGraphicFramePr>
        <p:xfrm>
          <a:off x="3578225" y="1447800"/>
          <a:ext cx="1984375" cy="625475"/>
        </p:xfrm>
        <a:graphic>
          <a:graphicData uri="http://schemas.openxmlformats.org/presentationml/2006/ole">
            <p:oleObj spid="_x0000_s5124" name="Equation" r:id="rId5" imgW="482391" imgH="152334" progId="Equation.DSMT4">
              <p:embed/>
            </p:oleObj>
          </a:graphicData>
        </a:graphic>
      </p:graphicFrame>
      <p:sp>
        <p:nvSpPr>
          <p:cNvPr id="5125" name="Rectangle 7"/>
          <p:cNvSpPr>
            <a:spLocks noChangeArrowheads="1"/>
          </p:cNvSpPr>
          <p:nvPr/>
        </p:nvSpPr>
        <p:spPr bwMode="auto">
          <a:xfrm>
            <a:off x="0" y="914400"/>
            <a:ext cx="914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>
                <a:latin typeface="Times New Roman" pitchFamily="18" charset="0"/>
                <a:cs typeface="Times New Roman" pitchFamily="18" charset="0"/>
              </a:rPr>
              <a:t>Ако у последњу једначину уврстимо израз за напон који следи из Омовог закона</a:t>
            </a: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0" y="2286000"/>
            <a:ext cx="914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>
                <a:latin typeface="Times New Roman" pitchFamily="18" charset="0"/>
                <a:cs typeface="Times New Roman" pitchFamily="18" charset="0"/>
              </a:rPr>
              <a:t>добијамо</a:t>
            </a: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02" name="Rectangle 10"/>
          <p:cNvSpPr>
            <a:spLocks noChangeArrowheads="1"/>
          </p:cNvSpPr>
          <p:nvPr/>
        </p:nvSpPr>
        <p:spPr bwMode="auto">
          <a:xfrm>
            <a:off x="0" y="5240338"/>
            <a:ext cx="9144000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Cyrl-CS">
                <a:latin typeface="Times New Roman" pitchFamily="18" charset="0"/>
                <a:cs typeface="Times New Roman" pitchFamily="18" charset="0"/>
              </a:rPr>
              <a:t>Џул – Ленцов закон се најчешће изражава на овај начин:</a:t>
            </a:r>
          </a:p>
          <a:p>
            <a:endParaRPr lang="sr-Cyrl-CS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>
                <a:latin typeface="Times New Roman" pitchFamily="18" charset="0"/>
                <a:cs typeface="Times New Roman" pitchFamily="18" charset="0"/>
              </a:rPr>
              <a:t>Количина топлоте ослобођена у проводнику кроз који протиче</a:t>
            </a:r>
            <a:r>
              <a:rPr lang="sr-Cyrl-CS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електрична струја једнака је производу квадрата јачине те струје,</a:t>
            </a:r>
            <a:r>
              <a:rPr lang="sr-Cyrl-CS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електричне отпорности проводника и времену протицања електричне</a:t>
            </a:r>
            <a:r>
              <a:rPr lang="sr-Cyrl-CS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струје.</a:t>
            </a:r>
          </a:p>
        </p:txBody>
      </p:sp>
      <p:sp>
        <p:nvSpPr>
          <p:cNvPr id="5128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Cyrl-CS" sz="2400" b="1">
                <a:latin typeface="Times New Roman" pitchFamily="18" charset="0"/>
                <a:cs typeface="Times New Roman" pitchFamily="18" charset="0"/>
              </a:rPr>
              <a:t>Џул – Ленцов закон</a:t>
            </a:r>
            <a:endParaRPr lang="en-US" sz="2400" b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0" grpId="0"/>
      <p:bldP spid="820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ChangeArrowheads="1"/>
          </p:cNvSpPr>
          <p:nvPr/>
        </p:nvSpPr>
        <p:spPr bwMode="auto">
          <a:xfrm>
            <a:off x="0" y="0"/>
            <a:ext cx="91440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Cyrl-CS" b="1">
                <a:latin typeface="Times New Roman" pitchFamily="18" charset="0"/>
                <a:cs typeface="Times New Roman" pitchFamily="18" charset="0"/>
              </a:rPr>
              <a:t>Пример</a:t>
            </a:r>
          </a:p>
          <a:p>
            <a:r>
              <a:rPr lang="en-US">
                <a:latin typeface="Times New Roman" pitchFamily="18" charset="0"/>
                <a:cs typeface="Times New Roman" pitchFamily="18" charset="0"/>
              </a:rPr>
              <a:t>Кроз металну жицу отпора 20 Ω пролази струја јачине 4 А. Колика се количина</a:t>
            </a:r>
            <a:r>
              <a:rPr lang="sr-Cyrl-CS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топлоте</a:t>
            </a:r>
            <a:r>
              <a:rPr lang="sr-Cyrl-CS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ослободи у жици у току 5 минута?</a:t>
            </a:r>
          </a:p>
        </p:txBody>
      </p:sp>
      <p:graphicFrame>
        <p:nvGraphicFramePr>
          <p:cNvPr id="10246" name="Object 6"/>
          <p:cNvGraphicFramePr>
            <a:graphicFrameLocks noChangeAspect="1"/>
          </p:cNvGraphicFramePr>
          <p:nvPr/>
        </p:nvGraphicFramePr>
        <p:xfrm>
          <a:off x="3297238" y="1143000"/>
          <a:ext cx="2417762" cy="2451100"/>
        </p:xfrm>
        <a:graphic>
          <a:graphicData uri="http://schemas.openxmlformats.org/presentationml/2006/ole">
            <p:oleObj spid="_x0000_s6147" name="Equation" r:id="rId3" imgW="927100" imgH="939800" progId="Equation.DSMT4">
              <p:embed/>
            </p:oleObj>
          </a:graphicData>
        </a:graphic>
      </p:graphicFrame>
      <p:graphicFrame>
        <p:nvGraphicFramePr>
          <p:cNvPr id="10247" name="Object 7"/>
          <p:cNvGraphicFramePr>
            <a:graphicFrameLocks noChangeAspect="1"/>
          </p:cNvGraphicFramePr>
          <p:nvPr/>
        </p:nvGraphicFramePr>
        <p:xfrm>
          <a:off x="2635250" y="3954463"/>
          <a:ext cx="3841750" cy="2446337"/>
        </p:xfrm>
        <a:graphic>
          <a:graphicData uri="http://schemas.openxmlformats.org/presentationml/2006/ole">
            <p:oleObj spid="_x0000_s6148" name="Equation" r:id="rId4" imgW="1333500" imgH="8509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Line 8"/>
          <p:cNvSpPr>
            <a:spLocks noChangeShapeType="1"/>
          </p:cNvSpPr>
          <p:nvPr/>
        </p:nvSpPr>
        <p:spPr bwMode="auto">
          <a:xfrm>
            <a:off x="2743200" y="5486400"/>
            <a:ext cx="4114800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1" name="Line 9"/>
          <p:cNvSpPr>
            <a:spLocks noChangeShapeType="1"/>
          </p:cNvSpPr>
          <p:nvPr/>
        </p:nvSpPr>
        <p:spPr bwMode="auto">
          <a:xfrm>
            <a:off x="2743200" y="6307138"/>
            <a:ext cx="4114800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2" name="Line 10"/>
          <p:cNvSpPr>
            <a:spLocks noChangeShapeType="1"/>
          </p:cNvSpPr>
          <p:nvPr/>
        </p:nvSpPr>
        <p:spPr bwMode="auto">
          <a:xfrm>
            <a:off x="2743200" y="5486400"/>
            <a:ext cx="0" cy="82073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3" name="Line 11"/>
          <p:cNvSpPr>
            <a:spLocks noChangeShapeType="1"/>
          </p:cNvSpPr>
          <p:nvPr/>
        </p:nvSpPr>
        <p:spPr bwMode="auto">
          <a:xfrm>
            <a:off x="6858000" y="5486400"/>
            <a:ext cx="0" cy="82073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7174" name="Group 16"/>
          <p:cNvGrpSpPr>
            <a:grpSpLocks/>
          </p:cNvGrpSpPr>
          <p:nvPr/>
        </p:nvGrpSpPr>
        <p:grpSpPr bwMode="auto">
          <a:xfrm>
            <a:off x="2895600" y="2116138"/>
            <a:ext cx="3300413" cy="4284662"/>
            <a:chOff x="1824" y="1333"/>
            <a:chExt cx="2079" cy="2699"/>
          </a:xfrm>
        </p:grpSpPr>
        <p:sp>
          <p:nvSpPr>
            <p:cNvPr id="7176" name="Rectangle 7"/>
            <p:cNvSpPr>
              <a:spLocks noChangeArrowheads="1"/>
            </p:cNvSpPr>
            <p:nvPr/>
          </p:nvSpPr>
          <p:spPr bwMode="auto">
            <a:xfrm>
              <a:off x="1824" y="3648"/>
              <a:ext cx="2064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>
                  <a:latin typeface="Times New Roman" pitchFamily="18" charset="0"/>
                </a:rPr>
                <a:t>Ленц, Эмилий Христианович</a:t>
              </a:r>
            </a:p>
            <a:p>
              <a:pPr algn="ctr"/>
              <a:r>
                <a:rPr lang="sr-Cyrl-CS">
                  <a:latin typeface="Times New Roman" pitchFamily="18" charset="0"/>
                </a:rPr>
                <a:t>(</a:t>
              </a:r>
              <a:r>
                <a:rPr lang="en-US">
                  <a:latin typeface="Times New Roman" pitchFamily="18" charset="0"/>
                </a:rPr>
                <a:t>1804 – 1864)</a:t>
              </a:r>
            </a:p>
          </p:txBody>
        </p:sp>
        <p:pic>
          <p:nvPicPr>
            <p:cNvPr id="7177" name="Picture 12" descr="31-06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824" y="1333"/>
              <a:ext cx="2079" cy="2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175" name="Text Box 14"/>
          <p:cNvSpPr txBox="1">
            <a:spLocks noChangeArrowheads="1"/>
          </p:cNvSpPr>
          <p:nvPr/>
        </p:nvSpPr>
        <p:spPr bwMode="auto">
          <a:xfrm>
            <a:off x="0" y="0"/>
            <a:ext cx="9144000" cy="183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Cyrl-CS" sz="2400" b="1">
                <a:latin typeface="Times New Roman" pitchFamily="18" charset="0"/>
              </a:rPr>
              <a:t>Ленц</a:t>
            </a:r>
          </a:p>
          <a:p>
            <a:endParaRPr lang="en-US">
              <a:latin typeface="Times New Roman" pitchFamily="18" charset="0"/>
            </a:endParaRPr>
          </a:p>
          <a:p>
            <a:pPr algn="ctr"/>
            <a:r>
              <a:rPr lang="sr-Cyrl-CS">
                <a:latin typeface="Times New Roman" pitchFamily="18" charset="0"/>
              </a:rPr>
              <a:t>Руски физичар, професор универзитета у Петрограду и академик. </a:t>
            </a:r>
          </a:p>
          <a:p>
            <a:pPr algn="ctr"/>
            <a:r>
              <a:rPr lang="sr-Cyrl-CS">
                <a:latin typeface="Times New Roman" pitchFamily="18" charset="0"/>
              </a:rPr>
              <a:t>Главне радове је дао из области електромагнетизма. </a:t>
            </a:r>
          </a:p>
          <a:p>
            <a:pPr algn="ctr"/>
            <a:r>
              <a:rPr lang="sr-Cyrl-CS">
                <a:latin typeface="Times New Roman" pitchFamily="18" charset="0"/>
              </a:rPr>
              <a:t>Независно од Џула (о коме је већ било речи у седмом разреду) је 1842. године</a:t>
            </a:r>
          </a:p>
          <a:p>
            <a:pPr algn="ctr"/>
            <a:r>
              <a:rPr lang="sr-Cyrl-CS">
                <a:latin typeface="Times New Roman" pitchFamily="18" charset="0"/>
              </a:rPr>
              <a:t> дошао до закона топлотног дејства електричне струје. </a:t>
            </a:r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ct 4"/>
          <p:cNvGraphicFramePr>
            <a:graphicFrameLocks noChangeAspect="1"/>
          </p:cNvGraphicFramePr>
          <p:nvPr/>
        </p:nvGraphicFramePr>
        <p:xfrm>
          <a:off x="3413125" y="609600"/>
          <a:ext cx="2301875" cy="682625"/>
        </p:xfrm>
        <a:graphic>
          <a:graphicData uri="http://schemas.openxmlformats.org/presentationml/2006/ole">
            <p:oleObj spid="_x0000_s8194" name="Equation" r:id="rId3" imgW="596641" imgH="177723" progId="Equation.DSMT4">
              <p:embed/>
            </p:oleObj>
          </a:graphicData>
        </a:graphic>
      </p:graphicFrame>
      <p:graphicFrame>
        <p:nvGraphicFramePr>
          <p:cNvPr id="5125" name="Object 5"/>
          <p:cNvGraphicFramePr>
            <a:graphicFrameLocks noChangeAspect="1"/>
          </p:cNvGraphicFramePr>
          <p:nvPr/>
        </p:nvGraphicFramePr>
        <p:xfrm>
          <a:off x="3962400" y="2043113"/>
          <a:ext cx="1209675" cy="1123950"/>
        </p:xfrm>
        <a:graphic>
          <a:graphicData uri="http://schemas.openxmlformats.org/presentationml/2006/ole">
            <p:oleObj spid="_x0000_s8195" name="Equation" r:id="rId4" imgW="368140" imgH="342751" progId="Equation.DSMT4">
              <p:embed/>
            </p:oleObj>
          </a:graphicData>
        </a:graphic>
      </p:graphicFrame>
      <p:graphicFrame>
        <p:nvGraphicFramePr>
          <p:cNvPr id="5126" name="Object 6"/>
          <p:cNvGraphicFramePr>
            <a:graphicFrameLocks noChangeAspect="1"/>
          </p:cNvGraphicFramePr>
          <p:nvPr/>
        </p:nvGraphicFramePr>
        <p:xfrm>
          <a:off x="3532188" y="3886200"/>
          <a:ext cx="2106612" cy="1089025"/>
        </p:xfrm>
        <a:graphic>
          <a:graphicData uri="http://schemas.openxmlformats.org/presentationml/2006/ole">
            <p:oleObj spid="_x0000_s8196" name="Equation" r:id="rId5" imgW="660113" imgH="342751" progId="Equation.DSMT4">
              <p:embed/>
            </p:oleObj>
          </a:graphicData>
        </a:graphic>
      </p:graphicFrame>
      <p:sp>
        <p:nvSpPr>
          <p:cNvPr id="8197" name="Rectangle 8"/>
          <p:cNvSpPr>
            <a:spLocks noChangeArrowheads="1"/>
          </p:cNvSpPr>
          <p:nvPr/>
        </p:nvSpPr>
        <p:spPr bwMode="auto">
          <a:xfrm>
            <a:off x="0" y="0"/>
            <a:ext cx="914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>
                <a:latin typeface="Times New Roman" pitchFamily="18" charset="0"/>
                <a:cs typeface="Times New Roman" pitchFamily="18" charset="0"/>
              </a:rPr>
              <a:t>Џул – Ленцов закон се може написати на још један начин. Ако у формулу</a:t>
            </a: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0" y="1600200"/>
            <a:ext cx="914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>
                <a:latin typeface="Times New Roman" pitchFamily="18" charset="0"/>
                <a:cs typeface="Times New Roman" pitchFamily="18" charset="0"/>
              </a:rPr>
              <a:t>уврстимо израз за јачину струје који следи из Омовог закона</a:t>
            </a: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0" y="3429000"/>
            <a:ext cx="914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>
                <a:latin typeface="Times New Roman" pitchFamily="18" charset="0"/>
                <a:cs typeface="Times New Roman" pitchFamily="18" charset="0"/>
              </a:rPr>
              <a:t>добијамо:</a:t>
            </a: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131" name="Object 11"/>
          <p:cNvGraphicFramePr>
            <a:graphicFrameLocks noChangeAspect="1"/>
          </p:cNvGraphicFramePr>
          <p:nvPr/>
        </p:nvGraphicFramePr>
        <p:xfrm>
          <a:off x="3657600" y="5275263"/>
          <a:ext cx="1828800" cy="1201737"/>
        </p:xfrm>
        <a:graphic>
          <a:graphicData uri="http://schemas.openxmlformats.org/presentationml/2006/ole">
            <p:oleObj spid="_x0000_s8200" name="Equation" r:id="rId6" imgW="558800" imgH="3683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9" grpId="0"/>
      <p:bldP spid="51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ct 5"/>
          <p:cNvGraphicFramePr>
            <a:graphicFrameLocks noChangeAspect="1"/>
          </p:cNvGraphicFramePr>
          <p:nvPr/>
        </p:nvGraphicFramePr>
        <p:xfrm>
          <a:off x="3581400" y="304800"/>
          <a:ext cx="2052638" cy="682625"/>
        </p:xfrm>
        <a:graphic>
          <a:graphicData uri="http://schemas.openxmlformats.org/presentationml/2006/ole">
            <p:oleObj spid="_x0000_s9218" name="Equation" r:id="rId3" imgW="647419" imgH="215806" progId="Equation.DSMT4">
              <p:embed/>
            </p:oleObj>
          </a:graphicData>
        </a:graphic>
      </p:graphicFrame>
      <p:sp>
        <p:nvSpPr>
          <p:cNvPr id="9219" name="Rectangle 7"/>
          <p:cNvSpPr>
            <a:spLocks noChangeArrowheads="1"/>
          </p:cNvSpPr>
          <p:nvPr/>
        </p:nvSpPr>
        <p:spPr bwMode="auto">
          <a:xfrm>
            <a:off x="0" y="1524000"/>
            <a:ext cx="914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>
                <a:latin typeface="Times New Roman" pitchFamily="18" charset="0"/>
                <a:cs typeface="Times New Roman" pitchFamily="18" charset="0"/>
              </a:rPr>
              <a:t>Овај израз за израчунавање количине топлоте је погодан кад су отпорници редно везани. </a:t>
            </a: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9220" name="Group 39"/>
          <p:cNvGrpSpPr>
            <a:grpSpLocks/>
          </p:cNvGrpSpPr>
          <p:nvPr/>
        </p:nvGrpSpPr>
        <p:grpSpPr bwMode="auto">
          <a:xfrm>
            <a:off x="2133600" y="3276600"/>
            <a:ext cx="4876800" cy="2012950"/>
            <a:chOff x="1344" y="2352"/>
            <a:chExt cx="3072" cy="1268"/>
          </a:xfrm>
        </p:grpSpPr>
        <p:grpSp>
          <p:nvGrpSpPr>
            <p:cNvPr id="9228" name="Group 10"/>
            <p:cNvGrpSpPr>
              <a:grpSpLocks/>
            </p:cNvGrpSpPr>
            <p:nvPr/>
          </p:nvGrpSpPr>
          <p:grpSpPr bwMode="auto">
            <a:xfrm>
              <a:off x="1344" y="2352"/>
              <a:ext cx="1536" cy="192"/>
              <a:chOff x="3696" y="3408"/>
              <a:chExt cx="1536" cy="192"/>
            </a:xfrm>
          </p:grpSpPr>
          <p:sp>
            <p:nvSpPr>
              <p:cNvPr id="9240" name="Rectangle 11"/>
              <p:cNvSpPr>
                <a:spLocks noChangeArrowheads="1"/>
              </p:cNvSpPr>
              <p:nvPr/>
            </p:nvSpPr>
            <p:spPr bwMode="auto">
              <a:xfrm>
                <a:off x="4080" y="3408"/>
                <a:ext cx="768" cy="192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41" name="Line 12"/>
              <p:cNvSpPr>
                <a:spLocks noChangeShapeType="1"/>
              </p:cNvSpPr>
              <p:nvPr/>
            </p:nvSpPr>
            <p:spPr bwMode="auto">
              <a:xfrm>
                <a:off x="3696" y="3504"/>
                <a:ext cx="38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42" name="Line 13"/>
              <p:cNvSpPr>
                <a:spLocks noChangeShapeType="1"/>
              </p:cNvSpPr>
              <p:nvPr/>
            </p:nvSpPr>
            <p:spPr bwMode="auto">
              <a:xfrm>
                <a:off x="4848" y="3504"/>
                <a:ext cx="38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229" name="Group 14"/>
            <p:cNvGrpSpPr>
              <a:grpSpLocks/>
            </p:cNvGrpSpPr>
            <p:nvPr/>
          </p:nvGrpSpPr>
          <p:grpSpPr bwMode="auto">
            <a:xfrm>
              <a:off x="2880" y="2352"/>
              <a:ext cx="1536" cy="192"/>
              <a:chOff x="3696" y="3408"/>
              <a:chExt cx="1536" cy="192"/>
            </a:xfrm>
          </p:grpSpPr>
          <p:sp>
            <p:nvSpPr>
              <p:cNvPr id="9237" name="Rectangle 15"/>
              <p:cNvSpPr>
                <a:spLocks noChangeArrowheads="1"/>
              </p:cNvSpPr>
              <p:nvPr/>
            </p:nvSpPr>
            <p:spPr bwMode="auto">
              <a:xfrm>
                <a:off x="4080" y="3408"/>
                <a:ext cx="768" cy="192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38" name="Line 16"/>
              <p:cNvSpPr>
                <a:spLocks noChangeShapeType="1"/>
              </p:cNvSpPr>
              <p:nvPr/>
            </p:nvSpPr>
            <p:spPr bwMode="auto">
              <a:xfrm>
                <a:off x="3696" y="3504"/>
                <a:ext cx="38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39" name="Line 17"/>
              <p:cNvSpPr>
                <a:spLocks noChangeShapeType="1"/>
              </p:cNvSpPr>
              <p:nvPr/>
            </p:nvSpPr>
            <p:spPr bwMode="auto">
              <a:xfrm>
                <a:off x="4848" y="3504"/>
                <a:ext cx="38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aphicFrame>
          <p:nvGraphicFramePr>
            <p:cNvPr id="9230" name="Object 18"/>
            <p:cNvGraphicFramePr>
              <a:graphicFrameLocks noChangeAspect="1"/>
            </p:cNvGraphicFramePr>
            <p:nvPr/>
          </p:nvGraphicFramePr>
          <p:xfrm>
            <a:off x="1939" y="2544"/>
            <a:ext cx="317" cy="396"/>
          </p:xfrm>
          <a:graphic>
            <a:graphicData uri="http://schemas.openxmlformats.org/presentationml/2006/ole">
              <p:oleObj spid="_x0000_s9230" name="Equation" r:id="rId4" imgW="152334" imgH="190417" progId="Equation.DSMT4">
                <p:embed/>
              </p:oleObj>
            </a:graphicData>
          </a:graphic>
        </p:graphicFrame>
        <p:graphicFrame>
          <p:nvGraphicFramePr>
            <p:cNvPr id="9231" name="Object 19"/>
            <p:cNvGraphicFramePr>
              <a:graphicFrameLocks noChangeAspect="1"/>
            </p:cNvGraphicFramePr>
            <p:nvPr/>
          </p:nvGraphicFramePr>
          <p:xfrm>
            <a:off x="3470" y="2544"/>
            <a:ext cx="370" cy="396"/>
          </p:xfrm>
          <a:graphic>
            <a:graphicData uri="http://schemas.openxmlformats.org/presentationml/2006/ole">
              <p:oleObj spid="_x0000_s9231" name="Equation" r:id="rId5" imgW="177646" imgH="190335" progId="Equation.DSMT4">
                <p:embed/>
              </p:oleObj>
            </a:graphicData>
          </a:graphic>
        </p:graphicFrame>
        <p:sp>
          <p:nvSpPr>
            <p:cNvPr id="9232" name="Line 20"/>
            <p:cNvSpPr>
              <a:spLocks noChangeShapeType="1"/>
            </p:cNvSpPr>
            <p:nvPr/>
          </p:nvSpPr>
          <p:spPr bwMode="auto">
            <a:xfrm>
              <a:off x="1344" y="2448"/>
              <a:ext cx="0" cy="10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33" name="Line 21"/>
            <p:cNvSpPr>
              <a:spLocks noChangeShapeType="1"/>
            </p:cNvSpPr>
            <p:nvPr/>
          </p:nvSpPr>
          <p:spPr bwMode="auto">
            <a:xfrm>
              <a:off x="4416" y="2448"/>
              <a:ext cx="0" cy="10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34" name="Line 22"/>
            <p:cNvSpPr>
              <a:spLocks noChangeShapeType="1"/>
            </p:cNvSpPr>
            <p:nvPr/>
          </p:nvSpPr>
          <p:spPr bwMode="auto">
            <a:xfrm>
              <a:off x="1344" y="3456"/>
              <a:ext cx="115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oval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35" name="Line 23"/>
            <p:cNvSpPr>
              <a:spLocks noChangeShapeType="1"/>
            </p:cNvSpPr>
            <p:nvPr/>
          </p:nvSpPr>
          <p:spPr bwMode="auto">
            <a:xfrm flipH="1">
              <a:off x="3264" y="3456"/>
              <a:ext cx="115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oval" w="med" len="med"/>
            </a:ln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9236" name="Object 24"/>
            <p:cNvGraphicFramePr>
              <a:graphicFrameLocks noChangeAspect="1"/>
            </p:cNvGraphicFramePr>
            <p:nvPr/>
          </p:nvGraphicFramePr>
          <p:xfrm>
            <a:off x="2736" y="3303"/>
            <a:ext cx="317" cy="317"/>
          </p:xfrm>
          <a:graphic>
            <a:graphicData uri="http://schemas.openxmlformats.org/presentationml/2006/ole">
              <p:oleObj spid="_x0000_s9236" name="Equation" r:id="rId6" imgW="152268" imgH="152268" progId="Equation.DSMT4">
                <p:embed/>
              </p:oleObj>
            </a:graphicData>
          </a:graphic>
        </p:graphicFrame>
      </p:grpSp>
      <p:grpSp>
        <p:nvGrpSpPr>
          <p:cNvPr id="5" name="Group 34"/>
          <p:cNvGrpSpPr>
            <a:grpSpLocks/>
          </p:cNvGrpSpPr>
          <p:nvPr/>
        </p:nvGrpSpPr>
        <p:grpSpPr bwMode="auto">
          <a:xfrm>
            <a:off x="2209800" y="2743200"/>
            <a:ext cx="457200" cy="538163"/>
            <a:chOff x="1344" y="1680"/>
            <a:chExt cx="288" cy="339"/>
          </a:xfrm>
        </p:grpSpPr>
        <p:graphicFrame>
          <p:nvGraphicFramePr>
            <p:cNvPr id="9226" name="Object 25"/>
            <p:cNvGraphicFramePr>
              <a:graphicFrameLocks noChangeAspect="1"/>
            </p:cNvGraphicFramePr>
            <p:nvPr/>
          </p:nvGraphicFramePr>
          <p:xfrm>
            <a:off x="1346" y="1680"/>
            <a:ext cx="238" cy="291"/>
          </p:xfrm>
          <a:graphic>
            <a:graphicData uri="http://schemas.openxmlformats.org/presentationml/2006/ole">
              <p:oleObj spid="_x0000_s9226" name="Equation" r:id="rId7" imgW="114201" imgH="139579" progId="Equation.DSMT4">
                <p:embed/>
              </p:oleObj>
            </a:graphicData>
          </a:graphic>
        </p:graphicFrame>
        <p:sp>
          <p:nvSpPr>
            <p:cNvPr id="9227" name="Line 26"/>
            <p:cNvSpPr>
              <a:spLocks noChangeShapeType="1"/>
            </p:cNvSpPr>
            <p:nvPr/>
          </p:nvSpPr>
          <p:spPr bwMode="auto">
            <a:xfrm flipV="1">
              <a:off x="1344" y="2019"/>
              <a:ext cx="288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35"/>
          <p:cNvGrpSpPr>
            <a:grpSpLocks/>
          </p:cNvGrpSpPr>
          <p:nvPr/>
        </p:nvGrpSpPr>
        <p:grpSpPr bwMode="auto">
          <a:xfrm>
            <a:off x="4572000" y="2743200"/>
            <a:ext cx="457200" cy="538163"/>
            <a:chOff x="1344" y="1680"/>
            <a:chExt cx="288" cy="339"/>
          </a:xfrm>
        </p:grpSpPr>
        <p:graphicFrame>
          <p:nvGraphicFramePr>
            <p:cNvPr id="9224" name="Object 36"/>
            <p:cNvGraphicFramePr>
              <a:graphicFrameLocks noChangeAspect="1"/>
            </p:cNvGraphicFramePr>
            <p:nvPr/>
          </p:nvGraphicFramePr>
          <p:xfrm>
            <a:off x="1346" y="1680"/>
            <a:ext cx="238" cy="291"/>
          </p:xfrm>
          <a:graphic>
            <a:graphicData uri="http://schemas.openxmlformats.org/presentationml/2006/ole">
              <p:oleObj spid="_x0000_s9224" name="Equation" r:id="rId8" imgW="114201" imgH="139579" progId="Equation.DSMT4">
                <p:embed/>
              </p:oleObj>
            </a:graphicData>
          </a:graphic>
        </p:graphicFrame>
        <p:sp>
          <p:nvSpPr>
            <p:cNvPr id="9225" name="Line 37"/>
            <p:cNvSpPr>
              <a:spLocks noChangeShapeType="1"/>
            </p:cNvSpPr>
            <p:nvPr/>
          </p:nvSpPr>
          <p:spPr bwMode="auto">
            <a:xfrm flipV="1">
              <a:off x="1344" y="2019"/>
              <a:ext cx="288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256" name="Rectangle 40"/>
          <p:cNvSpPr>
            <a:spLocks noChangeArrowheads="1"/>
          </p:cNvSpPr>
          <p:nvPr/>
        </p:nvSpPr>
        <p:spPr bwMode="auto">
          <a:xfrm>
            <a:off x="0" y="6324600"/>
            <a:ext cx="914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>
                <a:latin typeface="Times New Roman" pitchFamily="18" charset="0"/>
                <a:cs typeface="Times New Roman" pitchFamily="18" charset="0"/>
              </a:rPr>
              <a:t>Код редне везе је јачина струје у свим отпорницима једнака.</a:t>
            </a: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5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2"/>
          <p:cNvGrpSpPr>
            <a:grpSpLocks/>
          </p:cNvGrpSpPr>
          <p:nvPr/>
        </p:nvGrpSpPr>
        <p:grpSpPr bwMode="auto">
          <a:xfrm>
            <a:off x="2819400" y="2011363"/>
            <a:ext cx="3505200" cy="3292475"/>
            <a:chOff x="1776" y="1795"/>
            <a:chExt cx="2208" cy="2074"/>
          </a:xfrm>
        </p:grpSpPr>
        <p:sp>
          <p:nvSpPr>
            <p:cNvPr id="10265" name="Line 43"/>
            <p:cNvSpPr>
              <a:spLocks noChangeShapeType="1"/>
            </p:cNvSpPr>
            <p:nvPr/>
          </p:nvSpPr>
          <p:spPr bwMode="auto">
            <a:xfrm>
              <a:off x="1776" y="2016"/>
              <a:ext cx="0" cy="1632"/>
            </a:xfrm>
            <a:prstGeom prst="line">
              <a:avLst/>
            </a:prstGeom>
            <a:noFill/>
            <a:ln w="38100">
              <a:solidFill>
                <a:srgbClr val="993366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66" name="Line 44"/>
            <p:cNvSpPr>
              <a:spLocks noChangeShapeType="1"/>
            </p:cNvSpPr>
            <p:nvPr/>
          </p:nvSpPr>
          <p:spPr bwMode="auto">
            <a:xfrm>
              <a:off x="1776" y="2160"/>
              <a:ext cx="2208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67" name="Line 45"/>
            <p:cNvSpPr>
              <a:spLocks noChangeShapeType="1"/>
            </p:cNvSpPr>
            <p:nvPr/>
          </p:nvSpPr>
          <p:spPr bwMode="auto">
            <a:xfrm>
              <a:off x="1776" y="3504"/>
              <a:ext cx="2208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68" name="Line 46"/>
            <p:cNvSpPr>
              <a:spLocks noChangeShapeType="1"/>
            </p:cNvSpPr>
            <p:nvPr/>
          </p:nvSpPr>
          <p:spPr bwMode="auto">
            <a:xfrm>
              <a:off x="3984" y="2016"/>
              <a:ext cx="0" cy="1632"/>
            </a:xfrm>
            <a:prstGeom prst="line">
              <a:avLst/>
            </a:prstGeom>
            <a:noFill/>
            <a:ln w="38100">
              <a:solidFill>
                <a:srgbClr val="993366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10269" name="Object 47"/>
            <p:cNvGraphicFramePr>
              <a:graphicFrameLocks noChangeAspect="1"/>
            </p:cNvGraphicFramePr>
            <p:nvPr/>
          </p:nvGraphicFramePr>
          <p:xfrm>
            <a:off x="2688" y="1795"/>
            <a:ext cx="317" cy="317"/>
          </p:xfrm>
          <a:graphic>
            <a:graphicData uri="http://schemas.openxmlformats.org/presentationml/2006/ole">
              <p:oleObj spid="_x0000_s10269" name="Equation" r:id="rId3" imgW="152268" imgH="152268" progId="Equation.DSMT4">
                <p:embed/>
              </p:oleObj>
            </a:graphicData>
          </a:graphic>
        </p:graphicFrame>
        <p:graphicFrame>
          <p:nvGraphicFramePr>
            <p:cNvPr id="10270" name="Object 48"/>
            <p:cNvGraphicFramePr>
              <a:graphicFrameLocks noChangeAspect="1"/>
            </p:cNvGraphicFramePr>
            <p:nvPr/>
          </p:nvGraphicFramePr>
          <p:xfrm>
            <a:off x="2707" y="3552"/>
            <a:ext cx="317" cy="317"/>
          </p:xfrm>
          <a:graphic>
            <a:graphicData uri="http://schemas.openxmlformats.org/presentationml/2006/ole">
              <p:oleObj spid="_x0000_s10270" name="Equation" r:id="rId4" imgW="152268" imgH="152268" progId="Equation.DSMT4">
                <p:embed/>
              </p:oleObj>
            </a:graphicData>
          </a:graphic>
        </p:graphicFrame>
      </p:grpSp>
      <p:graphicFrame>
        <p:nvGraphicFramePr>
          <p:cNvPr id="10243" name="Object 4"/>
          <p:cNvGraphicFramePr>
            <a:graphicFrameLocks noChangeAspect="1"/>
          </p:cNvGraphicFramePr>
          <p:nvPr/>
        </p:nvGraphicFramePr>
        <p:xfrm>
          <a:off x="3810000" y="76200"/>
          <a:ext cx="1524000" cy="1001713"/>
        </p:xfrm>
        <a:graphic>
          <a:graphicData uri="http://schemas.openxmlformats.org/presentationml/2006/ole">
            <p:oleObj spid="_x0000_s10243" name="Equation" r:id="rId5" imgW="558800" imgH="368300" progId="Equation.DSMT4">
              <p:embed/>
            </p:oleObj>
          </a:graphicData>
        </a:graphic>
      </p:graphicFrame>
      <p:sp>
        <p:nvSpPr>
          <p:cNvPr id="10244" name="Rectangle 5"/>
          <p:cNvSpPr>
            <a:spLocks noChangeArrowheads="1"/>
          </p:cNvSpPr>
          <p:nvPr/>
        </p:nvSpPr>
        <p:spPr bwMode="auto">
          <a:xfrm>
            <a:off x="0" y="1219200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>
                <a:latin typeface="Times New Roman" pitchFamily="18" charset="0"/>
                <a:cs typeface="Times New Roman" pitchFamily="18" charset="0"/>
              </a:rPr>
              <a:t>Овај израз за израчунавање количине топлоте је погодан кад су отпорници паралелно везани.</a:t>
            </a: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0245" name="Group 41"/>
          <p:cNvGrpSpPr>
            <a:grpSpLocks/>
          </p:cNvGrpSpPr>
          <p:nvPr/>
        </p:nvGrpSpPr>
        <p:grpSpPr bwMode="auto">
          <a:xfrm>
            <a:off x="1828800" y="2819400"/>
            <a:ext cx="5486400" cy="3124200"/>
            <a:chOff x="1152" y="2304"/>
            <a:chExt cx="3456" cy="1968"/>
          </a:xfrm>
        </p:grpSpPr>
        <p:graphicFrame>
          <p:nvGraphicFramePr>
            <p:cNvPr id="10247" name="Object 16"/>
            <p:cNvGraphicFramePr>
              <a:graphicFrameLocks noChangeAspect="1"/>
            </p:cNvGraphicFramePr>
            <p:nvPr/>
          </p:nvGraphicFramePr>
          <p:xfrm>
            <a:off x="2688" y="3120"/>
            <a:ext cx="370" cy="396"/>
          </p:xfrm>
          <a:graphic>
            <a:graphicData uri="http://schemas.openxmlformats.org/presentationml/2006/ole">
              <p:oleObj spid="_x0000_s10247" name="Equation" r:id="rId6" imgW="177646" imgH="190335" progId="Equation.DSMT4">
                <p:embed/>
              </p:oleObj>
            </a:graphicData>
          </a:graphic>
        </p:graphicFrame>
        <p:sp>
          <p:nvSpPr>
            <p:cNvPr id="10248" name="Line 19"/>
            <p:cNvSpPr>
              <a:spLocks noChangeShapeType="1"/>
            </p:cNvSpPr>
            <p:nvPr/>
          </p:nvSpPr>
          <p:spPr bwMode="auto">
            <a:xfrm>
              <a:off x="4032" y="2717"/>
              <a:ext cx="576" cy="1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49" name="Line 21"/>
            <p:cNvSpPr>
              <a:spLocks noChangeShapeType="1"/>
            </p:cNvSpPr>
            <p:nvPr/>
          </p:nvSpPr>
          <p:spPr bwMode="auto">
            <a:xfrm>
              <a:off x="1152" y="2736"/>
              <a:ext cx="0" cy="13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50" name="Line 22"/>
            <p:cNvSpPr>
              <a:spLocks noChangeShapeType="1"/>
            </p:cNvSpPr>
            <p:nvPr/>
          </p:nvSpPr>
          <p:spPr bwMode="auto">
            <a:xfrm>
              <a:off x="4608" y="2736"/>
              <a:ext cx="0" cy="13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51" name="Line 23"/>
            <p:cNvSpPr>
              <a:spLocks noChangeShapeType="1"/>
            </p:cNvSpPr>
            <p:nvPr/>
          </p:nvSpPr>
          <p:spPr bwMode="auto">
            <a:xfrm>
              <a:off x="1152" y="4080"/>
              <a:ext cx="144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oval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52" name="Line 24"/>
            <p:cNvSpPr>
              <a:spLocks noChangeShapeType="1"/>
            </p:cNvSpPr>
            <p:nvPr/>
          </p:nvSpPr>
          <p:spPr bwMode="auto">
            <a:xfrm flipH="1">
              <a:off x="3168" y="4080"/>
              <a:ext cx="144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oval" w="med" len="med"/>
            </a:ln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10253" name="Object 25"/>
            <p:cNvGraphicFramePr>
              <a:graphicFrameLocks noChangeAspect="1"/>
            </p:cNvGraphicFramePr>
            <p:nvPr/>
          </p:nvGraphicFramePr>
          <p:xfrm>
            <a:off x="2736" y="3955"/>
            <a:ext cx="317" cy="317"/>
          </p:xfrm>
          <a:graphic>
            <a:graphicData uri="http://schemas.openxmlformats.org/presentationml/2006/ole">
              <p:oleObj spid="_x0000_s10253" name="Equation" r:id="rId7" imgW="152268" imgH="152268" progId="Equation.DSMT4">
                <p:embed/>
              </p:oleObj>
            </a:graphicData>
          </a:graphic>
        </p:graphicFrame>
        <p:grpSp>
          <p:nvGrpSpPr>
            <p:cNvPr id="10254" name="Group 33"/>
            <p:cNvGrpSpPr>
              <a:grpSpLocks/>
            </p:cNvGrpSpPr>
            <p:nvPr/>
          </p:nvGrpSpPr>
          <p:grpSpPr bwMode="auto">
            <a:xfrm>
              <a:off x="1728" y="2304"/>
              <a:ext cx="2304" cy="816"/>
              <a:chOff x="1728" y="2400"/>
              <a:chExt cx="2304" cy="816"/>
            </a:xfrm>
          </p:grpSpPr>
          <p:sp>
            <p:nvSpPr>
              <p:cNvPr id="10256" name="Rectangle 8"/>
              <p:cNvSpPr>
                <a:spLocks noChangeArrowheads="1"/>
              </p:cNvSpPr>
              <p:nvPr/>
            </p:nvSpPr>
            <p:spPr bwMode="auto">
              <a:xfrm>
                <a:off x="2496" y="2400"/>
                <a:ext cx="768" cy="192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57" name="Line 9"/>
              <p:cNvSpPr>
                <a:spLocks noChangeShapeType="1"/>
              </p:cNvSpPr>
              <p:nvPr/>
            </p:nvSpPr>
            <p:spPr bwMode="auto">
              <a:xfrm flipV="1">
                <a:off x="1776" y="2496"/>
                <a:ext cx="720" cy="317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58" name="Rectangle 12"/>
              <p:cNvSpPr>
                <a:spLocks noChangeArrowheads="1"/>
              </p:cNvSpPr>
              <p:nvPr/>
            </p:nvSpPr>
            <p:spPr bwMode="auto">
              <a:xfrm>
                <a:off x="2496" y="3024"/>
                <a:ext cx="768" cy="192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aphicFrame>
            <p:nvGraphicFramePr>
              <p:cNvPr id="10259" name="Object 15"/>
              <p:cNvGraphicFramePr>
                <a:graphicFrameLocks noChangeAspect="1"/>
              </p:cNvGraphicFramePr>
              <p:nvPr/>
            </p:nvGraphicFramePr>
            <p:xfrm>
              <a:off x="2736" y="2592"/>
              <a:ext cx="317" cy="396"/>
            </p:xfrm>
            <a:graphic>
              <a:graphicData uri="http://schemas.openxmlformats.org/presentationml/2006/ole">
                <p:oleObj spid="_x0000_s10259" name="Equation" r:id="rId8" imgW="152334" imgH="190417" progId="Equation.DSMT4">
                  <p:embed/>
                </p:oleObj>
              </a:graphicData>
            </a:graphic>
          </p:graphicFrame>
          <p:sp>
            <p:nvSpPr>
              <p:cNvPr id="10260" name="Oval 28"/>
              <p:cNvSpPr>
                <a:spLocks noChangeArrowheads="1"/>
              </p:cNvSpPr>
              <p:nvPr/>
            </p:nvSpPr>
            <p:spPr bwMode="auto">
              <a:xfrm>
                <a:off x="1728" y="2765"/>
                <a:ext cx="96" cy="96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61" name="Line 29"/>
              <p:cNvSpPr>
                <a:spLocks noChangeShapeType="1"/>
              </p:cNvSpPr>
              <p:nvPr/>
            </p:nvSpPr>
            <p:spPr bwMode="auto">
              <a:xfrm flipH="1" flipV="1">
                <a:off x="1776" y="2813"/>
                <a:ext cx="720" cy="317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62" name="Line 30"/>
              <p:cNvSpPr>
                <a:spLocks noChangeShapeType="1"/>
              </p:cNvSpPr>
              <p:nvPr/>
            </p:nvSpPr>
            <p:spPr bwMode="auto">
              <a:xfrm flipV="1">
                <a:off x="3264" y="2813"/>
                <a:ext cx="720" cy="317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63" name="Line 31"/>
              <p:cNvSpPr>
                <a:spLocks noChangeShapeType="1"/>
              </p:cNvSpPr>
              <p:nvPr/>
            </p:nvSpPr>
            <p:spPr bwMode="auto">
              <a:xfrm flipH="1" flipV="1">
                <a:off x="3264" y="2477"/>
                <a:ext cx="720" cy="317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64" name="Oval 32"/>
              <p:cNvSpPr>
                <a:spLocks noChangeArrowheads="1"/>
              </p:cNvSpPr>
              <p:nvPr/>
            </p:nvSpPr>
            <p:spPr bwMode="auto">
              <a:xfrm>
                <a:off x="3936" y="2764"/>
                <a:ext cx="96" cy="96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0255" name="Line 34"/>
            <p:cNvSpPr>
              <a:spLocks noChangeShapeType="1"/>
            </p:cNvSpPr>
            <p:nvPr/>
          </p:nvSpPr>
          <p:spPr bwMode="auto">
            <a:xfrm flipV="1">
              <a:off x="1152" y="2717"/>
              <a:ext cx="57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313" name="Rectangle 49"/>
          <p:cNvSpPr>
            <a:spLocks noChangeArrowheads="1"/>
          </p:cNvSpPr>
          <p:nvPr/>
        </p:nvSpPr>
        <p:spPr bwMode="auto">
          <a:xfrm>
            <a:off x="0" y="633888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>
                <a:latin typeface="Times New Roman" pitchFamily="18" charset="0"/>
                <a:cs typeface="Times New Roman" pitchFamily="18" charset="0"/>
              </a:rPr>
              <a:t>Код паралелне везе је напон на свим отпорницима једнак.</a:t>
            </a: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13" grpId="0"/>
    </p:bldLst>
  </p:timing>
</p:sld>
</file>

<file path=ppt/theme/theme1.xml><?xml version="1.0" encoding="utf-8"?>
<a:theme xmlns:a="http://schemas.openxmlformats.org/drawingml/2006/main" name="Džul-Lencov закон-Нихада Сејдовић-физика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Džul-Lencov закон-Нихада Сејдовић-физика</Template>
  <TotalTime>0</TotalTime>
  <Words>315</Words>
  <Application>Microsoft Office PowerPoint</Application>
  <PresentationFormat>On-screen Show (4:3)</PresentationFormat>
  <Paragraphs>34</Paragraphs>
  <Slides>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Times New Roman</vt:lpstr>
      <vt:lpstr>Džul-Lencov закон-Нихада Сејдовић-физика</vt:lpstr>
      <vt:lpstr>MathType 5.0 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Ivica</dc:creator>
  <cp:lastModifiedBy>Ivica</cp:lastModifiedBy>
  <cp:revision>1</cp:revision>
  <dcterms:created xsi:type="dcterms:W3CDTF">2013-03-10T13:15:44Z</dcterms:created>
  <dcterms:modified xsi:type="dcterms:W3CDTF">2013-03-10T13:16:09Z</dcterms:modified>
</cp:coreProperties>
</file>