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4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1DF78-59A1-4D55-999C-EC28EE5EDC1F}" type="datetimeFigureOut">
              <a:rPr lang="en-US" smtClean="0"/>
              <a:t>1/27/2013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D3037-1292-4625-9527-83C71AB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61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D3037-1292-4625-9527-83C71AB0DB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73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D3037-1292-4625-9527-83C71AB0DB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26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D3037-1292-4625-9527-83C71AB0DB0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65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D3037-1292-4625-9527-83C71AB0DB0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66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D3037-1292-4625-9527-83C71AB0DB0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992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D3037-1292-4625-9527-83C71AB0DB0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19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D3037-1292-4625-9527-83C71AB0DB0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80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D3037-1292-4625-9527-83C71AB0DB0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802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9BA6F7B-563E-47CB-91AC-88B7B15D083B}" type="datetimeFigureOut">
              <a:rPr lang="en-US" smtClean="0"/>
              <a:t>1/27/2013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D8FBCE6-1229-41E2-A7B6-366C7B34D85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9BA6F7B-563E-47CB-91AC-88B7B15D083B}" type="datetimeFigureOut">
              <a:rPr lang="en-US" smtClean="0"/>
              <a:t>1/27/2013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D8FBCE6-1229-41E2-A7B6-366C7B34D85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9BA6F7B-563E-47CB-91AC-88B7B15D083B}" type="datetimeFigureOut">
              <a:rPr lang="en-US" smtClean="0"/>
              <a:t>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D8FBCE6-1229-41E2-A7B6-366C7B34D85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6F7B-563E-47CB-91AC-88B7B15D083B}" type="datetimeFigureOut">
              <a:rPr lang="en-US" smtClean="0"/>
              <a:t>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CE6-1229-41E2-A7B6-366C7B34D85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6F7B-563E-47CB-91AC-88B7B15D083B}" type="datetimeFigureOut">
              <a:rPr lang="en-US" smtClean="0"/>
              <a:t>1/27/2013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CE6-1229-41E2-A7B6-366C7B34D85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BA6F7B-563E-47CB-91AC-88B7B15D083B}" type="datetimeFigureOut">
              <a:rPr lang="en-US" smtClean="0"/>
              <a:t>1/27/2013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D8FBCE6-1229-41E2-A7B6-366C7B34D85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6F7B-563E-47CB-91AC-88B7B15D083B}" type="datetimeFigureOut">
              <a:rPr lang="en-US" smtClean="0"/>
              <a:t>1/27/2013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CE6-1229-41E2-A7B6-366C7B34D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9BA6F7B-563E-47CB-91AC-88B7B15D083B}" type="datetimeFigureOut">
              <a:rPr lang="en-US" smtClean="0"/>
              <a:t>1/27/2013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D8FBCE6-1229-41E2-A7B6-366C7B34D854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BA6F7B-563E-47CB-91AC-88B7B15D083B}" type="datetimeFigureOut">
              <a:rPr lang="en-US" smtClean="0"/>
              <a:t>1/27/2013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D8FBCE6-1229-41E2-A7B6-366C7B34D854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6F7B-563E-47CB-91AC-88B7B15D083B}" type="datetimeFigureOut">
              <a:rPr lang="en-US" smtClean="0"/>
              <a:t>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CE6-1229-41E2-A7B6-366C7B34D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6F7B-563E-47CB-91AC-88B7B15D083B}" type="datetimeFigureOut">
              <a:rPr lang="en-US" smtClean="0"/>
              <a:t>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CE6-1229-41E2-A7B6-366C7B34D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9BA6F7B-563E-47CB-91AC-88B7B15D083B}" type="datetimeFigureOut">
              <a:rPr lang="en-US" smtClean="0"/>
              <a:t>1/27/2013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D8FBCE6-1229-41E2-A7B6-366C7B34D85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3728" y="980728"/>
            <a:ext cx="6172200" cy="3406530"/>
          </a:xfrm>
        </p:spPr>
        <p:txBody>
          <a:bodyPr>
            <a:noAutofit/>
          </a:bodyPr>
          <a:lstStyle/>
          <a:p>
            <a:pPr algn="ctr"/>
            <a:r>
              <a:rPr lang="en-AU" sz="5400" dirty="0">
                <a:latin typeface="Comic Sans MS" pitchFamily="66" charset="0"/>
              </a:rPr>
              <a:t>Verbs and expressions </a:t>
            </a:r>
            <a:br>
              <a:rPr lang="en-AU" sz="5400" dirty="0">
                <a:latin typeface="Comic Sans MS" pitchFamily="66" charset="0"/>
              </a:rPr>
            </a:br>
            <a:r>
              <a:rPr lang="sr-Latn-CS" sz="5400" dirty="0" smtClean="0">
                <a:latin typeface="Comic Sans MS" pitchFamily="66" charset="0"/>
              </a:rPr>
              <a:t> </a:t>
            </a:r>
            <a:r>
              <a:rPr lang="en-AU" sz="5400" dirty="0" smtClean="0">
                <a:latin typeface="Comic Sans MS" pitchFamily="66" charset="0"/>
              </a:rPr>
              <a:t>followed </a:t>
            </a:r>
            <a:r>
              <a:rPr lang="en-AU" sz="5400" dirty="0">
                <a:latin typeface="Comic Sans MS" pitchFamily="66" charset="0"/>
              </a:rPr>
              <a:t>by </a:t>
            </a:r>
            <a:br>
              <a:rPr lang="en-AU" sz="5400" dirty="0">
                <a:latin typeface="Comic Sans MS" pitchFamily="66" charset="0"/>
              </a:rPr>
            </a:br>
            <a:r>
              <a:rPr lang="en-AU" sz="5400" dirty="0">
                <a:latin typeface="Comic Sans MS" pitchFamily="66" charset="0"/>
              </a:rPr>
              <a:t>–ING form</a:t>
            </a:r>
            <a:endParaRPr lang="en-US" sz="5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51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55576" y="260648"/>
            <a:ext cx="7467600" cy="4104456"/>
          </a:xfrm>
        </p:spPr>
        <p:txBody>
          <a:bodyPr>
            <a:normAutofit/>
          </a:bodyPr>
          <a:lstStyle/>
          <a:p>
            <a:r>
              <a:rPr lang="sr-Latn-CS" sz="4000" dirty="0" smtClean="0">
                <a:latin typeface="Comic Sans MS" pitchFamily="66" charset="0"/>
              </a:rPr>
              <a:t>Do you like </a:t>
            </a:r>
            <a:r>
              <a:rPr lang="sr-Latn-CS" sz="4000" dirty="0" smtClean="0">
                <a:solidFill>
                  <a:srgbClr val="FF0000"/>
                </a:solidFill>
                <a:latin typeface="Comic Sans MS" pitchFamily="66" charset="0"/>
              </a:rPr>
              <a:t>playing</a:t>
            </a:r>
            <a:r>
              <a:rPr lang="sr-Latn-CS" sz="4000" dirty="0" smtClean="0">
                <a:latin typeface="Comic Sans MS" pitchFamily="66" charset="0"/>
              </a:rPr>
              <a:t> computer games?</a:t>
            </a:r>
          </a:p>
          <a:p>
            <a:r>
              <a:rPr lang="sr-Latn-CS" sz="4000" dirty="0" smtClean="0">
                <a:latin typeface="Comic Sans MS" pitchFamily="66" charset="0"/>
              </a:rPr>
              <a:t>Are you good at </a:t>
            </a:r>
            <a:r>
              <a:rPr lang="sr-Latn-CS" sz="4000" dirty="0" smtClean="0">
                <a:solidFill>
                  <a:srgbClr val="FF0000"/>
                </a:solidFill>
                <a:latin typeface="Comic Sans MS" pitchFamily="66" charset="0"/>
              </a:rPr>
              <a:t>making</a:t>
            </a:r>
            <a:r>
              <a:rPr lang="sr-Latn-CS" sz="4000" dirty="0" smtClean="0">
                <a:latin typeface="Comic Sans MS" pitchFamily="66" charset="0"/>
              </a:rPr>
              <a:t> cakes?</a:t>
            </a:r>
          </a:p>
          <a:p>
            <a:r>
              <a:rPr lang="sr-Latn-CS" sz="4000" dirty="0" smtClean="0">
                <a:latin typeface="Comic Sans MS" pitchFamily="66" charset="0"/>
              </a:rPr>
              <a:t>Do you enjoy </a:t>
            </a:r>
            <a:r>
              <a:rPr lang="sr-Latn-CS" sz="4000" dirty="0" smtClean="0">
                <a:solidFill>
                  <a:srgbClr val="FF0000"/>
                </a:solidFill>
                <a:latin typeface="Comic Sans MS" pitchFamily="66" charset="0"/>
              </a:rPr>
              <a:t>listening </a:t>
            </a:r>
            <a:r>
              <a:rPr lang="sr-Latn-C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to music?</a:t>
            </a:r>
            <a:endParaRPr lang="sr-Latn-CS" sz="4000" dirty="0" smtClean="0">
              <a:latin typeface="Comic Sans MS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64" y="4509120"/>
            <a:ext cx="7128792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21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9552" y="620688"/>
            <a:ext cx="7467600" cy="4873752"/>
          </a:xfrm>
        </p:spPr>
        <p:txBody>
          <a:bodyPr/>
          <a:lstStyle/>
          <a:p>
            <a:pPr marL="0" indent="0">
              <a:buNone/>
            </a:pPr>
            <a:r>
              <a:rPr lang="sr-Latn-CS" dirty="0" smtClean="0"/>
              <a:t> </a:t>
            </a:r>
            <a:r>
              <a:rPr lang="sr-Latn-CS" sz="3600" dirty="0" smtClean="0">
                <a:latin typeface="Comic Sans MS" pitchFamily="66" charset="0"/>
              </a:rPr>
              <a:t>Laura </a:t>
            </a:r>
            <a:r>
              <a:rPr lang="sr-Latn-CS" sz="3600" dirty="0" smtClean="0">
                <a:solidFill>
                  <a:srgbClr val="FF0000"/>
                </a:solidFill>
                <a:latin typeface="Comic Sans MS" pitchFamily="66" charset="0"/>
              </a:rPr>
              <a:t>likes </a:t>
            </a:r>
            <a:r>
              <a:rPr lang="sr-Latn-CS" sz="3600" dirty="0" smtClean="0">
                <a:solidFill>
                  <a:srgbClr val="00B050"/>
                </a:solidFill>
                <a:latin typeface="Comic Sans MS" pitchFamily="66" charset="0"/>
              </a:rPr>
              <a:t>working</a:t>
            </a:r>
            <a:r>
              <a:rPr lang="sr-Latn-CS" sz="36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sr-Latn-CS" sz="3600" dirty="0" smtClean="0">
                <a:latin typeface="Comic Sans MS" pitchFamily="66" charset="0"/>
              </a:rPr>
              <a:t>in a team.</a:t>
            </a:r>
            <a:endParaRPr lang="en-US" sz="3600" dirty="0" smtClean="0">
              <a:latin typeface="Comic Sans MS" pitchFamily="66" charset="0"/>
            </a:endParaRPr>
          </a:p>
          <a:p>
            <a:pPr marL="0" indent="0">
              <a:buNone/>
            </a:pPr>
            <a:endParaRPr lang="sr-Latn-CS" sz="36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sr-Latn-CS" sz="3600" dirty="0" smtClean="0">
                <a:latin typeface="Comic Sans MS" pitchFamily="66" charset="0"/>
              </a:rPr>
              <a:t>Melanie </a:t>
            </a:r>
            <a:r>
              <a:rPr lang="sr-Latn-CS" sz="3600" dirty="0" smtClean="0">
                <a:solidFill>
                  <a:srgbClr val="FF0000"/>
                </a:solidFill>
                <a:latin typeface="Comic Sans MS" pitchFamily="66" charset="0"/>
              </a:rPr>
              <a:t>hates </a:t>
            </a:r>
            <a:r>
              <a:rPr lang="sr-Latn-CS" sz="3600" dirty="0" smtClean="0">
                <a:solidFill>
                  <a:srgbClr val="00B050"/>
                </a:solidFill>
                <a:latin typeface="Comic Sans MS" pitchFamily="66" charset="0"/>
              </a:rPr>
              <a:t>getting</a:t>
            </a:r>
            <a:r>
              <a:rPr lang="sr-Latn-CS" sz="3600" dirty="0" smtClean="0">
                <a:latin typeface="Comic Sans MS" pitchFamily="66" charset="0"/>
              </a:rPr>
              <a:t> up early.</a:t>
            </a:r>
            <a:endParaRPr lang="en-US" sz="3600" dirty="0" smtClean="0">
              <a:latin typeface="Comic Sans MS" pitchFamily="66" charset="0"/>
            </a:endParaRPr>
          </a:p>
          <a:p>
            <a:pPr marL="0" indent="0">
              <a:buNone/>
            </a:pPr>
            <a:endParaRPr lang="sr-Latn-CS" sz="36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sr-Latn-CS" sz="3600" dirty="0" smtClean="0">
                <a:latin typeface="Comic Sans MS" pitchFamily="66" charset="0"/>
              </a:rPr>
              <a:t>I </a:t>
            </a:r>
            <a:r>
              <a:rPr lang="sr-Latn-CS" sz="3600" dirty="0" smtClean="0">
                <a:solidFill>
                  <a:srgbClr val="FF0000"/>
                </a:solidFill>
                <a:latin typeface="Comic Sans MS" pitchFamily="66" charset="0"/>
              </a:rPr>
              <a:t>can’</a:t>
            </a: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t stand </a:t>
            </a:r>
            <a:r>
              <a:rPr lang="en-US" sz="3600" dirty="0" smtClean="0">
                <a:solidFill>
                  <a:srgbClr val="00B050"/>
                </a:solidFill>
                <a:latin typeface="Comic Sans MS" pitchFamily="66" charset="0"/>
              </a:rPr>
              <a:t>cooking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pPr marL="0" indent="0">
              <a:buNone/>
            </a:pPr>
            <a:endParaRPr lang="en-US" sz="36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Comic Sans MS" pitchFamily="66" charset="0"/>
              </a:rPr>
              <a:t>I </a:t>
            </a: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prefer </a:t>
            </a:r>
            <a:r>
              <a:rPr lang="en-US" sz="3600" dirty="0" smtClean="0">
                <a:solidFill>
                  <a:srgbClr val="00B050"/>
                </a:solidFill>
                <a:latin typeface="Comic Sans MS" pitchFamily="66" charset="0"/>
              </a:rPr>
              <a:t>doing</a:t>
            </a: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3600" dirty="0" smtClean="0">
                <a:latin typeface="Comic Sans MS" pitchFamily="66" charset="0"/>
              </a:rPr>
              <a:t>things in a group.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0360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3568" y="476672"/>
            <a:ext cx="7467600" cy="4873752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 smtClean="0">
                <a:latin typeface="Comic Sans MS" pitchFamily="66" charset="0"/>
              </a:rPr>
              <a:t>Verbs describing likes and dislikes</a:t>
            </a:r>
            <a:r>
              <a:rPr lang="sr-Latn-CS" sz="4000" dirty="0">
                <a:latin typeface="Comic Sans MS" pitchFamily="66" charset="0"/>
              </a:rPr>
              <a:t> </a:t>
            </a:r>
            <a:r>
              <a:rPr lang="sr-Latn-CS" sz="4000" dirty="0" smtClean="0">
                <a:latin typeface="Comic Sans MS" pitchFamily="66" charset="0"/>
              </a:rPr>
              <a:t> </a:t>
            </a:r>
            <a:r>
              <a:rPr lang="sr-Latn-CS" sz="4000" dirty="0" smtClean="0">
                <a:solidFill>
                  <a:srgbClr val="FF0000"/>
                </a:solidFill>
                <a:latin typeface="Comic Sans MS" pitchFamily="66" charset="0"/>
              </a:rPr>
              <a:t>like, enjoy, prefer, hate, mind, stand</a:t>
            </a:r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sr-Latn-CS" sz="4000" dirty="0" smtClean="0">
                <a:solidFill>
                  <a:srgbClr val="FF0000"/>
                </a:solidFill>
                <a:latin typeface="Comic Sans MS" pitchFamily="66" charset="0"/>
              </a:rPr>
              <a:t>... </a:t>
            </a:r>
            <a:r>
              <a:rPr lang="sr-Latn-C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are often followed by –</a:t>
            </a:r>
            <a:r>
              <a:rPr lang="sr-Latn-CS" sz="4000" dirty="0" smtClean="0">
                <a:solidFill>
                  <a:srgbClr val="00B050"/>
                </a:solidFill>
                <a:latin typeface="Comic Sans MS" pitchFamily="66" charset="0"/>
              </a:rPr>
              <a:t>ING</a:t>
            </a:r>
            <a:r>
              <a:rPr lang="sr-Latn-C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form of a verb (</a:t>
            </a:r>
            <a:r>
              <a:rPr lang="sr-Latn-CS" sz="4000" dirty="0" smtClean="0">
                <a:solidFill>
                  <a:srgbClr val="00B050"/>
                </a:solidFill>
                <a:latin typeface="Comic Sans MS" pitchFamily="66" charset="0"/>
              </a:rPr>
              <a:t>working, getting up, cooking, doing,...)</a:t>
            </a:r>
          </a:p>
          <a:p>
            <a:pPr marL="0" indent="0">
              <a:buNone/>
            </a:pPr>
            <a:endParaRPr lang="sr-Latn-CS" dirty="0">
              <a:solidFill>
                <a:srgbClr val="00B050"/>
              </a:solidFill>
              <a:latin typeface="Comic Sans MS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725144"/>
            <a:ext cx="1905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3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692696"/>
            <a:ext cx="7467600" cy="48737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r-Latn-CS" sz="3600" dirty="0" smtClean="0">
                <a:latin typeface="Comic Sans MS" pitchFamily="66" charset="0"/>
              </a:rPr>
              <a:t>I </a:t>
            </a:r>
            <a:r>
              <a:rPr lang="sr-Latn-C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am</a:t>
            </a:r>
            <a:r>
              <a:rPr lang="sr-Latn-CS" sz="3600" dirty="0" smtClean="0">
                <a:solidFill>
                  <a:srgbClr val="FF0000"/>
                </a:solidFill>
                <a:latin typeface="Comic Sans MS" pitchFamily="66" charset="0"/>
              </a:rPr>
              <a:t> good at</a:t>
            </a:r>
            <a:r>
              <a:rPr lang="sr-Latn-CS" sz="3600" dirty="0" smtClean="0">
                <a:latin typeface="Comic Sans MS" pitchFamily="66" charset="0"/>
              </a:rPr>
              <a:t> </a:t>
            </a:r>
            <a:r>
              <a:rPr lang="sr-Latn-CS" sz="3600" dirty="0" smtClean="0">
                <a:solidFill>
                  <a:srgbClr val="00B050"/>
                </a:solidFill>
                <a:latin typeface="Comic Sans MS" pitchFamily="66" charset="0"/>
              </a:rPr>
              <a:t>solving </a:t>
            </a:r>
            <a:r>
              <a:rPr lang="sr-Latn-CS" sz="3600" dirty="0" smtClean="0">
                <a:latin typeface="Comic Sans MS" pitchFamily="66" charset="0"/>
              </a:rPr>
              <a:t>problems.</a:t>
            </a:r>
          </a:p>
          <a:p>
            <a:pPr marL="0" indent="0">
              <a:buNone/>
            </a:pPr>
            <a:endParaRPr lang="sr-Latn-CS" sz="36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sr-Latn-CS" sz="3600" dirty="0" smtClean="0">
                <a:latin typeface="Comic Sans MS" pitchFamily="66" charset="0"/>
              </a:rPr>
              <a:t>He is </a:t>
            </a:r>
            <a:r>
              <a:rPr lang="sr-Latn-CS" sz="3600" dirty="0" smtClean="0">
                <a:solidFill>
                  <a:srgbClr val="FF0000"/>
                </a:solidFill>
                <a:latin typeface="Comic Sans MS" pitchFamily="66" charset="0"/>
              </a:rPr>
              <a:t>keen on* </a:t>
            </a:r>
            <a:r>
              <a:rPr lang="sr-Latn-CS" sz="3600" dirty="0" smtClean="0">
                <a:solidFill>
                  <a:srgbClr val="00B050"/>
                </a:solidFill>
                <a:latin typeface="Comic Sans MS" pitchFamily="66" charset="0"/>
              </a:rPr>
              <a:t>playing</a:t>
            </a:r>
            <a:r>
              <a:rPr lang="sr-Latn-CS" sz="3600" dirty="0" smtClean="0">
                <a:latin typeface="Comic Sans MS" pitchFamily="66" charset="0"/>
              </a:rPr>
              <a:t> team games.</a:t>
            </a:r>
          </a:p>
          <a:p>
            <a:pPr marL="0" indent="0">
              <a:buNone/>
            </a:pPr>
            <a:endParaRPr lang="sr-Latn-CS" sz="36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sr-Latn-CS" sz="3600" dirty="0" smtClean="0">
                <a:latin typeface="Comic Sans MS" pitchFamily="66" charset="0"/>
              </a:rPr>
              <a:t>We are </a:t>
            </a:r>
            <a:r>
              <a:rPr lang="sr-Latn-CS" sz="3600" dirty="0" smtClean="0">
                <a:solidFill>
                  <a:srgbClr val="FF0000"/>
                </a:solidFill>
                <a:latin typeface="Comic Sans MS" pitchFamily="66" charset="0"/>
              </a:rPr>
              <a:t>interested in </a:t>
            </a:r>
            <a:r>
              <a:rPr lang="sr-Latn-CS" sz="3600" dirty="0" smtClean="0">
                <a:solidFill>
                  <a:srgbClr val="00B050"/>
                </a:solidFill>
                <a:latin typeface="Comic Sans MS" pitchFamily="66" charset="0"/>
              </a:rPr>
              <a:t>collecting</a:t>
            </a:r>
            <a:r>
              <a:rPr lang="sr-Latn-CS" sz="3600" dirty="0" smtClean="0">
                <a:latin typeface="Comic Sans MS" pitchFamily="66" charset="0"/>
              </a:rPr>
              <a:t> stamps</a:t>
            </a:r>
            <a:r>
              <a:rPr lang="sr-Latn-CS" dirty="0" smtClean="0">
                <a:latin typeface="Comic Sans MS" pitchFamily="66" charset="0"/>
              </a:rPr>
              <a:t>.</a:t>
            </a:r>
          </a:p>
          <a:p>
            <a:pPr marL="0" indent="0">
              <a:buNone/>
            </a:pPr>
            <a:endParaRPr lang="sr-Latn-CS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sr-Latn-CS" dirty="0" smtClean="0">
                <a:latin typeface="Comic Sans MS" pitchFamily="66" charset="0"/>
              </a:rPr>
              <a:t>* Keen on = like</a:t>
            </a:r>
          </a:p>
          <a:p>
            <a:pPr marL="0" indent="0">
              <a:buNone/>
            </a:pPr>
            <a:endParaRPr lang="sr-Latn-C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98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3568" y="548680"/>
            <a:ext cx="7467600" cy="4873752"/>
          </a:xfrm>
        </p:spPr>
        <p:txBody>
          <a:bodyPr/>
          <a:lstStyle/>
          <a:p>
            <a:pPr marL="0" indent="0">
              <a:buNone/>
            </a:pPr>
            <a:r>
              <a:rPr lang="sr-Latn-CS" sz="4000" dirty="0" smtClean="0">
                <a:latin typeface="Comic Sans MS" pitchFamily="66" charset="0"/>
              </a:rPr>
              <a:t>We also use – </a:t>
            </a:r>
            <a:r>
              <a:rPr lang="sr-Latn-CS" sz="4000" dirty="0" smtClean="0">
                <a:solidFill>
                  <a:srgbClr val="00B050"/>
                </a:solidFill>
                <a:latin typeface="Comic Sans MS" pitchFamily="66" charset="0"/>
              </a:rPr>
              <a:t>ING</a:t>
            </a:r>
            <a:r>
              <a:rPr lang="sr-Latn-CS" sz="4000" dirty="0" smtClean="0">
                <a:latin typeface="Comic Sans MS" pitchFamily="66" charset="0"/>
              </a:rPr>
              <a:t> form after</a:t>
            </a:r>
          </a:p>
          <a:p>
            <a:pPr marL="0" indent="0">
              <a:buNone/>
            </a:pPr>
            <a:r>
              <a:rPr lang="sr-Latn-CS" sz="4000" dirty="0" smtClean="0">
                <a:latin typeface="Comic Sans MS" pitchFamily="66" charset="0"/>
              </a:rPr>
              <a:t>the expressions with </a:t>
            </a:r>
          </a:p>
          <a:p>
            <a:pPr marL="0" indent="0">
              <a:buNone/>
            </a:pPr>
            <a:r>
              <a:rPr lang="sr-Latn-CS" sz="4000" dirty="0" smtClean="0">
                <a:latin typeface="Comic Sans MS" pitchFamily="66" charset="0"/>
              </a:rPr>
              <a:t>prepositions ( </a:t>
            </a:r>
            <a:r>
              <a:rPr lang="sr-Latn-CS" sz="4000" dirty="0" smtClean="0">
                <a:solidFill>
                  <a:srgbClr val="FF0000"/>
                </a:solidFill>
                <a:latin typeface="Comic Sans MS" pitchFamily="66" charset="0"/>
              </a:rPr>
              <a:t>good at,</a:t>
            </a:r>
          </a:p>
          <a:p>
            <a:pPr marL="0" indent="0">
              <a:buNone/>
            </a:pPr>
            <a:r>
              <a:rPr lang="sr-Latn-CS" sz="4000" dirty="0" smtClean="0">
                <a:solidFill>
                  <a:srgbClr val="FF0000"/>
                </a:solidFill>
                <a:latin typeface="Comic Sans MS" pitchFamily="66" charset="0"/>
              </a:rPr>
              <a:t> interested in, keen on,...</a:t>
            </a:r>
            <a:r>
              <a:rPr lang="sr-Latn-CS" sz="4000" dirty="0" smtClean="0">
                <a:latin typeface="Comic Sans MS" pitchFamily="66" charset="0"/>
              </a:rPr>
              <a:t>)</a:t>
            </a:r>
            <a:endParaRPr lang="en-US" sz="4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25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3568" y="620688"/>
            <a:ext cx="7467600" cy="4873752"/>
          </a:xfrm>
        </p:spPr>
        <p:txBody>
          <a:bodyPr/>
          <a:lstStyle/>
          <a:p>
            <a:pPr marL="0" indent="0">
              <a:buNone/>
            </a:pPr>
            <a:r>
              <a:rPr lang="sr-Latn-CS" dirty="0" smtClean="0"/>
              <a:t>   </a:t>
            </a:r>
            <a:r>
              <a:rPr lang="sr-Latn-CS" sz="4000" dirty="0" smtClean="0">
                <a:latin typeface="Comic Sans MS" pitchFamily="66" charset="0"/>
              </a:rPr>
              <a:t>Remember!</a:t>
            </a:r>
          </a:p>
          <a:p>
            <a:pPr marL="0" indent="0">
              <a:buNone/>
            </a:pPr>
            <a:r>
              <a:rPr lang="sr-Latn-CS" sz="4000" dirty="0" smtClean="0">
                <a:latin typeface="Comic Sans MS" pitchFamily="66" charset="0"/>
              </a:rPr>
              <a:t>After </a:t>
            </a:r>
            <a:r>
              <a:rPr lang="sr-Latn-CS" sz="4000" i="1" dirty="0" smtClean="0">
                <a:solidFill>
                  <a:srgbClr val="FF0000"/>
                </a:solidFill>
                <a:latin typeface="Comic Sans MS" pitchFamily="66" charset="0"/>
              </a:rPr>
              <a:t>want, would</a:t>
            </a:r>
            <a:r>
              <a:rPr lang="sr-Latn-CS" sz="4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sr-Latn-CS" sz="4000" dirty="0" smtClean="0">
                <a:latin typeface="Comic Sans MS" pitchFamily="66" charset="0"/>
              </a:rPr>
              <a:t>we don’t use –ing , but </a:t>
            </a:r>
            <a:r>
              <a:rPr lang="sr-Latn-CS" sz="4000" dirty="0" smtClean="0">
                <a:solidFill>
                  <a:srgbClr val="00B050"/>
                </a:solidFill>
                <a:latin typeface="Comic Sans MS" pitchFamily="66" charset="0"/>
              </a:rPr>
              <a:t>to + infinitive </a:t>
            </a:r>
          </a:p>
          <a:p>
            <a:pPr marL="0" indent="0">
              <a:buNone/>
            </a:pPr>
            <a:r>
              <a:rPr lang="sr-Latn-C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I </a:t>
            </a:r>
            <a:r>
              <a:rPr lang="sr-Latn-CS" sz="4000" dirty="0" smtClean="0">
                <a:solidFill>
                  <a:srgbClr val="FF0000"/>
                </a:solidFill>
                <a:latin typeface="Comic Sans MS" pitchFamily="66" charset="0"/>
              </a:rPr>
              <a:t>would</a:t>
            </a:r>
            <a:r>
              <a:rPr lang="sr-Latn-C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</a:t>
            </a:r>
            <a:r>
              <a:rPr lang="sr-Latn-CS" sz="4000" dirty="0" smtClean="0">
                <a:solidFill>
                  <a:srgbClr val="FF0000"/>
                </a:solidFill>
                <a:latin typeface="Comic Sans MS" pitchFamily="66" charset="0"/>
              </a:rPr>
              <a:t>like</a:t>
            </a:r>
            <a:r>
              <a:rPr lang="sr-Latn-C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</a:t>
            </a:r>
            <a:r>
              <a:rPr lang="sr-Latn-CS" sz="4000" dirty="0" smtClean="0">
                <a:solidFill>
                  <a:srgbClr val="00B050"/>
                </a:solidFill>
                <a:latin typeface="Comic Sans MS" pitchFamily="66" charset="0"/>
              </a:rPr>
              <a:t>to be</a:t>
            </a:r>
            <a:r>
              <a:rPr lang="sr-Latn-C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an actor</a:t>
            </a:r>
            <a:r>
              <a:rPr lang="sr-Latn-CS" sz="4000" dirty="0" smtClean="0">
                <a:solidFill>
                  <a:srgbClr val="00B050"/>
                </a:solidFill>
                <a:latin typeface="Comic Sans MS" pitchFamily="66" charset="0"/>
              </a:rPr>
              <a:t>.</a:t>
            </a:r>
          </a:p>
          <a:p>
            <a:pPr marL="0" indent="0">
              <a:buNone/>
            </a:pPr>
            <a:r>
              <a:rPr lang="sr-Latn-C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I </a:t>
            </a:r>
            <a:r>
              <a:rPr lang="sr-Latn-CS" sz="4000" dirty="0" smtClean="0">
                <a:solidFill>
                  <a:srgbClr val="FF0000"/>
                </a:solidFill>
                <a:latin typeface="Comic Sans MS" pitchFamily="66" charset="0"/>
              </a:rPr>
              <a:t>want</a:t>
            </a:r>
            <a:r>
              <a:rPr lang="sr-Latn-C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</a:t>
            </a:r>
            <a:r>
              <a:rPr lang="sr-Latn-CS" sz="4000" dirty="0" smtClean="0">
                <a:solidFill>
                  <a:srgbClr val="00B050"/>
                </a:solidFill>
                <a:latin typeface="Comic Sans MS" pitchFamily="66" charset="0"/>
              </a:rPr>
              <a:t>to be </a:t>
            </a:r>
            <a:r>
              <a:rPr lang="sr-Latn-C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on Survivor.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51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55576" y="404664"/>
            <a:ext cx="7467600" cy="4873752"/>
          </a:xfrm>
        </p:spPr>
        <p:txBody>
          <a:bodyPr/>
          <a:lstStyle/>
          <a:p>
            <a:pPr marL="0" indent="0">
              <a:buNone/>
            </a:pPr>
            <a:r>
              <a:rPr lang="sr-Latn-CS" dirty="0" smtClean="0"/>
              <a:t>                       </a:t>
            </a:r>
            <a:r>
              <a:rPr lang="sr-Latn-CS" sz="4000" dirty="0" smtClean="0">
                <a:solidFill>
                  <a:srgbClr val="FF0000"/>
                </a:solidFill>
                <a:latin typeface="Comic Sans MS" pitchFamily="66" charset="0"/>
              </a:rPr>
              <a:t>Thank you!</a:t>
            </a:r>
          </a:p>
          <a:p>
            <a:pPr marL="0" indent="0">
              <a:buNone/>
            </a:pPr>
            <a:endParaRPr lang="sr-Latn-CS" sz="4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sr-Latn-CS" sz="4000" dirty="0">
              <a:solidFill>
                <a:srgbClr val="FF0000"/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sr-Latn-CS" sz="4000" dirty="0" smtClean="0">
                <a:solidFill>
                  <a:srgbClr val="FF0000"/>
                </a:solidFill>
                <a:latin typeface="Comic Sans MS" pitchFamily="66" charset="0"/>
              </a:rPr>
              <a:t>          </a:t>
            </a:r>
            <a:r>
              <a:rPr lang="sr-Latn-CS" sz="4000" dirty="0" smtClean="0">
                <a:solidFill>
                  <a:srgbClr val="00B050"/>
                </a:solidFill>
                <a:latin typeface="Comic Sans MS" pitchFamily="66" charset="0"/>
              </a:rPr>
              <a:t>Have a nice day!</a:t>
            </a:r>
            <a:endParaRPr lang="en-US" sz="4000" dirty="0">
              <a:solidFill>
                <a:srgbClr val="00B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293096"/>
            <a:ext cx="31750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4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99</TotalTime>
  <Words>189</Words>
  <Application>Microsoft Office PowerPoint</Application>
  <PresentationFormat>On-screen Show (4:3)</PresentationFormat>
  <Paragraphs>39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Oriel</vt:lpstr>
      <vt:lpstr>Verbs and expressions   followed by  –ING 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Verbs and expressions followed by –ING form</dc:title>
  <dc:creator>Admin</dc:creator>
  <cp:lastModifiedBy>Admin</cp:lastModifiedBy>
  <cp:revision>10</cp:revision>
  <dcterms:created xsi:type="dcterms:W3CDTF">2013-01-27T16:17:48Z</dcterms:created>
  <dcterms:modified xsi:type="dcterms:W3CDTF">2013-01-27T17:57:47Z</dcterms:modified>
</cp:coreProperties>
</file>