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3"/>
  </p:notes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904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A785A6-5F4E-4905-9576-76112717E327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6F37F-2F90-4D52-B6A8-424DBB077E5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6F37F-2F90-4D52-B6A8-424DBB077E59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7FB6-9A40-47C3-8E74-FE20F18C40E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6BE6743-7EFB-497E-ADA4-7F3AFFCFF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7FB6-9A40-47C3-8E74-FE20F18C40E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6BE6743-7EFB-497E-ADA4-7F3AFFCFF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7FB6-9A40-47C3-8E74-FE20F18C40E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6BE6743-7EFB-497E-ADA4-7F3AFFCFF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40C07FB6-9A40-47C3-8E74-FE20F18C40E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6743-7EFB-497E-ADA4-7F3AFFCFF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7FB6-9A40-47C3-8E74-FE20F18C40E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6BE6743-7EFB-497E-ADA4-7F3AFFCFF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7FB6-9A40-47C3-8E74-FE20F18C40E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6BE6743-7EFB-497E-ADA4-7F3AFFCFF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7FB6-9A40-47C3-8E74-FE20F18C40E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6BE6743-7EFB-497E-ADA4-7F3AFFCFF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6BE6743-7EFB-497E-ADA4-7F3AFFCFF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7FB6-9A40-47C3-8E74-FE20F18C40E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6BE6743-7EFB-497E-ADA4-7F3AFFCFF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0C07FB6-9A40-47C3-8E74-FE20F18C40E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7FB6-9A40-47C3-8E74-FE20F18C40E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6743-7EFB-497E-ADA4-7F3AFFCFF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6BE6743-7EFB-497E-ADA4-7F3AFFCFF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7FB6-9A40-47C3-8E74-FE20F18C40E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0C07FB6-9A40-47C3-8E74-FE20F18C40E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6BE6743-7EFB-497E-ADA4-7F3AFFCFF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714488"/>
            <a:ext cx="8229600" cy="1928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dirty="0" smtClean="0">
                <a:cs typeface="Arial" pitchFamily="34" charset="0"/>
              </a:rPr>
              <a:t>РУКОВОЂЕЊЕ  ОДЕЉЕЊЕМ  ПРВОГ  РАЗРЕДА</a:t>
            </a:r>
            <a:endParaRPr lang="en-US" dirty="0">
              <a:cs typeface="Arial" pitchFamily="34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785786" y="4572008"/>
            <a:ext cx="3071834" cy="1500198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ДРАГИЦА  СТАНКОВИЋ</a:t>
            </a:r>
            <a:endParaRPr lang="en-US" dirty="0"/>
          </a:p>
        </p:txBody>
      </p:sp>
      <p:sp>
        <p:nvSpPr>
          <p:cNvPr id="5" name="Horizontal Scroll 4"/>
          <p:cNvSpPr/>
          <p:nvPr/>
        </p:nvSpPr>
        <p:spPr>
          <a:xfrm>
            <a:off x="3286116" y="5000636"/>
            <a:ext cx="1785950" cy="1214446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sz="3200" dirty="0" smtClean="0"/>
              <a:t>I 3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sr-Cyrl-RS" dirty="0" smtClean="0"/>
              <a:t> </a:t>
            </a:r>
            <a:r>
              <a:rPr lang="sr-Cyrl-RS" sz="3600" dirty="0" smtClean="0">
                <a:latin typeface="Times New Roman" pitchFamily="18" charset="0"/>
                <a:cs typeface="Times New Roman" pitchFamily="18" charset="0"/>
              </a:rPr>
              <a:t>УСТАНОВЉЕНА ПРАВИЛА  ПОНАШАЊА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29196"/>
          </a:xfrm>
        </p:spPr>
        <p:txBody>
          <a:bodyPr>
            <a:normAutofit fontScale="25000" lnSpcReduction="20000"/>
          </a:bodyPr>
          <a:lstStyle/>
          <a:p>
            <a:endParaRPr lang="sr-Cyrl-RS" b="1" i="1" dirty="0" smtClean="0"/>
          </a:p>
          <a:p>
            <a:pPr algn="ctr">
              <a:buNone/>
            </a:pPr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СВАКИ  ЂАК  ПРВАК  ДУЖАН  ЈЕ  ДА :</a:t>
            </a:r>
            <a:endParaRPr lang="sr-Cyrl-RS" sz="72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ДОЛАЗИ  У ШКОЛУ 15 МИНУТА ПРЕ  ПОЧЕТКА  ПРВОГ  ЧАСА  И  СТАНЕ  У</a:t>
            </a: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РЕД  НА  ОБЕЛЕЖЕНОМ  МЕСТУ</a:t>
            </a:r>
            <a:r>
              <a:rPr lang="sr-Cyrl-R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ПЛАТОА  ШКОЛЕ</a:t>
            </a:r>
          </a:p>
          <a:p>
            <a:pPr lvl="0"/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БУДЕ  НА  СВОМ  МЕСТУ  У УЧИОНИЦИ  КАДА СЕ ОГЛАСИ  ЗВОНО  ЗА  ПОЧЕТАК  ЧАСА</a:t>
            </a:r>
          </a:p>
          <a:p>
            <a:pPr lvl="0"/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ПАЖЉИВО  СЛУША  УЧИТЕЉА  НА  ЧАСУ</a:t>
            </a:r>
          </a:p>
          <a:p>
            <a:pPr lvl="0"/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ПОДИГНЕ  ДВА  ПРСТА  АКО  ЖЕЛИ  НЕШТО  ДА  КАЖЕ  ИЛИ  ПИТА</a:t>
            </a:r>
          </a:p>
          <a:p>
            <a:pPr lvl="0"/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СТРПЉИВО  САСЛУША  САГОВОРНИКА  НЕ  ПРЕКИДАЈУЋИ  ГА</a:t>
            </a:r>
          </a:p>
          <a:p>
            <a:pPr lvl="0"/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ПОШТУЈЕ УПУТСТВА УЧИТЕЉА  ЗА  ВРЕМЕ  МАЛОГ  ОДМОРА</a:t>
            </a:r>
          </a:p>
          <a:p>
            <a:pPr lvl="0"/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ПО ШКОЛСКИМ  ПРОСТОРИЈАМА  ХОДА  СМИРЕНО  И ПОЛАКО  НЕ  УГРОЖАВАЈУЋИ  ДРУГЕ</a:t>
            </a:r>
            <a:endParaRPr lang="sr-Cyrl-RS" sz="7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У  ФОРМИРАНОМ  РЕДУ, БЕЗ  ЖУРБЕ  И  ГУРАЊА  ИЗАЂЕ  НА  ВЕЛИКИ  ОДМОР</a:t>
            </a:r>
          </a:p>
          <a:p>
            <a:pPr lvl="0"/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У  ФОРМИРАНОМ  РЕДУ, БЕЗ  ЖУРБЕ  И  ГУРАЊА УЂЕ У ШКОЛУ  КАДА  СЕ ВЕЛИКИ  ОДМОР  ЗАВРШИ</a:t>
            </a:r>
          </a:p>
          <a:p>
            <a:pPr lvl="0"/>
            <a:endParaRPr lang="en-US" sz="7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7467600" cy="5715040"/>
          </a:xfrm>
        </p:spPr>
        <p:txBody>
          <a:bodyPr>
            <a:normAutofit fontScale="85000" lnSpcReduction="20000"/>
          </a:bodyPr>
          <a:lstStyle/>
          <a:p>
            <a:pPr lvl="0"/>
            <a:endParaRPr lang="sr-Cyrl-RS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sr-Cyrl-RS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sr-Cyrl-RS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ПРИКУПИ  ОТПАТКЕ  У  ШКОЛСКОМ  ДВОРИШТУ  ПОСЛЕ  ВЕЛИКОГ  ОДМОРА  КАДА ЈЕ  ЊЕГОВ  УЧИТЕЉ  ДЕЖУРАН</a:t>
            </a:r>
          </a:p>
          <a:p>
            <a:pPr lvl="0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ПОШТУЈЕ  УПУТСТВА  ДЕЖУРНОГ  УЧИТЕЉА</a:t>
            </a:r>
          </a:p>
          <a:p>
            <a:pPr lvl="0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КАДА  ЈЕ  ВРЕМЕ  СУНЧАНО  И ТОПЛО  ВЕЛИКИ  ОДМОР  ПРОВОДИ  НА  ТРАВНАТОЈ  ПОВРШИНИ  ШКОЛСКОГ  ДВОРИШТА  ОКО  ЧЕСМЕ</a:t>
            </a:r>
            <a:endParaRPr lang="sr-Cyrl-RS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КАДА  ЈЕ  ВРЕМЕ  ХЛАДНО  И  ВЕТРОВИТО  ВЕЛИКИ  ОДМОР  ПРОВОДИ  У ХОЛУ  ШКОЛЕ</a:t>
            </a:r>
          </a:p>
          <a:p>
            <a:pPr lvl="0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ОБРАТИ  СЕ  ДЕЖУРНОМ  УЧИТЕЉУ ИЛИ УЧЕНИКУ  ЗА  ВРЕМЕ  ОДМОРА  АКО  ЈЕ  НЕШТО  ХИТНО</a:t>
            </a:r>
          </a:p>
          <a:p>
            <a:pPr lvl="0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ЧУВА И  ПАЗИ  ШКОЛСКУ  ИМОВИНУ</a:t>
            </a:r>
          </a:p>
          <a:p>
            <a:pPr lvl="0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ПРЕ  НЕГО ШТО  ИЗАЂЕ  ИЗ  УЧИОНИЦЕ  ОЧИСТИ  СВОЈУ  КЛУПУ  И  МЕСТО  НА КОЈЕМ  ЈЕ  СЕДЕО</a:t>
            </a:r>
          </a:p>
          <a:p>
            <a:pPr lvl="0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У ФОРМИРАНОМ  РЕДУ,  БЕЗ  ГУРАЊА  И  ЖУРБЕ  НАПУСТИ  ШКОЛСКУ  ЗГРАДУ</a:t>
            </a:r>
          </a:p>
          <a:p>
            <a:pPr lvl="0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УПУТИ  СЕ  КУЋИ  БЕЗ ЗАДРЖАВАЊА У  ШКОЛСКОМ   ДВОРИШТУ  И  ВАН  ЊЕГА</a:t>
            </a:r>
          </a:p>
          <a:p>
            <a:pPr lvl="0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ПРИЈАВИ  УЧИТЕЉУ  АКО  НЕКО  УГРОЖАВА  ЊЕГОВ  БОРАВАК  У  ШКОЛИ</a:t>
            </a:r>
          </a:p>
          <a:p>
            <a:pPr lvl="0"/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42946"/>
          </a:xfrm>
        </p:spPr>
        <p:txBody>
          <a:bodyPr>
            <a:normAutofit fontScale="90000"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ТАБЛЕ 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СА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УСТАНОВЉЕНИМ 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ПРАВИЛИМА 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ПОСТАВИТИ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ИСПОД  ПАНОА СА СЕМАФОРОМ 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УЧЕНИЦИ 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МОГУ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СВАКОДНЕВНО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ДА ИХ ЧИТАЈУ 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6" descr="PC13003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1625" y="2197894"/>
            <a:ext cx="4038600" cy="3028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Content Placeholder 7" descr="PC13003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00600" y="2197894"/>
            <a:ext cx="4038600" cy="3028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БОНТОН  У  НАШОЈ  УЧИОНИЦИ</a:t>
            </a:r>
            <a:endParaRPr lang="en-US" dirty="0"/>
          </a:p>
        </p:txBody>
      </p:sp>
      <p:pic>
        <p:nvPicPr>
          <p:cNvPr id="5" name="Content Placeholder 4" descr="bicikl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2791" y="2071678"/>
            <a:ext cx="2514948" cy="335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Content Placeholder 5" descr="vijaca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23982" y="2000240"/>
            <a:ext cx="2725191" cy="3500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384"/>
          </a:xfrm>
        </p:spPr>
        <p:txBody>
          <a:bodyPr>
            <a:noAutofit/>
          </a:bodyPr>
          <a:lstStyle/>
          <a:p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ТАБЛУ СА УПУТСТВИМА ШТА ЈЕ ЛЕПО, А </a:t>
            </a:r>
            <a:r>
              <a:rPr lang="sr-Cyrl-RS" sz="1800" smtClean="0">
                <a:latin typeface="Times New Roman" pitchFamily="18" charset="0"/>
                <a:cs typeface="Times New Roman" pitchFamily="18" charset="0"/>
              </a:rPr>
              <a:t>ШТА НИЈЕ  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ЛЕПО РАДИТИ  У ШКОЛИ</a:t>
            </a:r>
            <a:r>
              <a:rPr lang="sr-Cyrl-RS" sz="1800" smtClean="0">
                <a:latin typeface="Times New Roman" pitchFamily="18" charset="0"/>
                <a:cs typeface="Times New Roman" pitchFamily="18" charset="0"/>
              </a:rPr>
              <a:t>, ОКАЧИТИ  ПОРЕД  ВРАТА У  УЧИОНИЦИ  КАКО  БИ  ЧЕСТО  БИЛА  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У ВИДНОМ  ПОЉУ УЧЕНИКА.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endParaRPr lang="sr-Cyrl-RS" sz="1800" dirty="0" smtClean="0"/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НИЈЕ  ЛЕПО  ПОДСМЕВАТИ  СЕ  ТУЂИМ  ОДГОВОРИМА – 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СВАКО  ИМА  ПРАВО  НА  СВОЈЕ  МИШЉЕЊЕ.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НИЈЕ  ЛЕПО  ПРЕКИДАТИ  ДРУГЕ  ДОК  ГОВОРЕ  И  УПАДАТИ  ИМ  У РЕЧ –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 СВАКО  ОД  НАС  ИМА  ПОТРЕБУ  ДА  БУДЕ ПАЖЉИВО  САСЛУШАН.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НИЈЕ  ЛЕПО  НАЗИВАТИ  ДРУГЕ  ПОГРДНИМ  ИМЕНИМА –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 СВАКО  ОД  НАС  ЖЕЛИ  ДА  БУДЕ  ПОШТОВАН  БАШ  ОНАКАВ  КАКАВ  ЈЕСТЕ.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НИЈЕ  ЛЕПО  ГУРАТИ  И  УДАРАТИ  ДРУГЕ –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 НЕМОЈ  ЧИНИТИ  НЕШТО  ШТО  НЕ </a:t>
            </a:r>
            <a:r>
              <a:rPr lang="sr-Cyrl-RS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ЖЕЛИШ  ДА  СЕ ТЕБИ  ДОГОДИ.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НИЈЕ  ЛЕПО  ТУЖАКАТИ  ДРУГЕ – 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ПРЕ НЕГО  ШТО  ПРИЈАВИШ  ДРУГА  ИЛИ  ДРУГАРИЦУ </a:t>
            </a:r>
            <a:r>
              <a:rPr lang="sr-Cyrl-RS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РАЗМИСЛИ  О  ТЕЖИНИ   ГРЕШКЕ  КОЈУ  ЈЕ  НАПРАВИО/ЛА.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 descr="PC13001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00600" y="2197894"/>
            <a:ext cx="4038600" cy="3028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endParaRPr lang="sr-Cyrl-RS" sz="1800" b="1" dirty="0" smtClean="0"/>
          </a:p>
          <a:p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ЛЕПО  ЈЕ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ПОШТОВАТИ  ОСОБУ  КОЈА  ТЕ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ПОДУЧАВА,  ЈЕР ОНА СА  ТОБОМ  ЖЕЛИ  ПОДЕЛИТИ  СВОЈЕ  ИСКУСТВО  И  ЗНАЊЕ.</a:t>
            </a:r>
          </a:p>
          <a:p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ЛЕПО  ЈЕ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ПОШТОВАТИ  ТУЂЕ МИШЉЕЊЕ, ЈЕР  АКО  РАЗЛИЧИТО  РАЗМИШЉАМО  ТО  НЕ  ЗНАЧИ   ДА  НИЈЕ  ИСПРАВНО.</a:t>
            </a:r>
          </a:p>
          <a:p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ЛЕПО  ЈЕ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ПАЖЉИВО  САСЛУШАТИ САГОВОРНИКА,  ЈЕР  НА  ТАЈ  НАЧИН  МОЖЕМО НАУЧИТИ  НЕШТО  НОВО.</a:t>
            </a:r>
          </a:p>
          <a:p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ЛЕПО  ЈЕ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ВРЛО  ЧЕСТО  КОРИСТИТИ  РЕЧИ: ХВАЛА, ОПРОСТИТЕ, МОЛИМ  И  ИЗВОЛИТЕ.</a:t>
            </a:r>
          </a:p>
          <a:p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ЛЕПО  ЈЕ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БИТИ  ПАЖЉИВ  И  УЧТИВ  ПРЕМА  ДРУГИМА, НА  ТАЈ  НАЧИН  ШИРИМО ДОБРО  РАСПОЛОЖЕЊЕ  И  ПРИЈАТНУ  АТМОСФЕРУ  ЗА  РАД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smtClean="0"/>
              <a:t>.</a:t>
            </a:r>
            <a:endParaRPr lang="en-US" sz="1800" dirty="0" smtClean="0"/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 descr="PC13001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00600" y="2197894"/>
            <a:ext cx="4038600" cy="3028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ШКОЛСКИ  СЕМАФОР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6" descr="PC11001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214554"/>
            <a:ext cx="4038600" cy="3028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sr-Cyrl-RS" sz="1800" b="1" dirty="0" smtClean="0">
                <a:latin typeface="Times New Roman" pitchFamily="18" charset="0"/>
                <a:cs typeface="Times New Roman" pitchFamily="18" charset="0"/>
              </a:rPr>
              <a:t>СИСТЕМ ЦРВЕНОГ СВЕТЛА –ЗЕЛЕНОГ СВЕТЛА</a:t>
            </a:r>
          </a:p>
          <a:p>
            <a:pPr>
              <a:buNone/>
            </a:pP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     Поштовање  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установљених правила  пратити на паноу који је назван </a:t>
            </a:r>
            <a:r>
              <a:rPr lang="sr-Cyrl-RS" sz="1800" b="1" i="1" dirty="0" smtClean="0">
                <a:latin typeface="Times New Roman" pitchFamily="18" charset="0"/>
                <a:cs typeface="Times New Roman" pitchFamily="18" charset="0"/>
              </a:rPr>
              <a:t>Школски семафор. 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Сваки ученик има свој џеп  на паноу  са именом на њему. У џепове се стављају  зелени, жути или црвени картони. Сви ученици 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стартују са 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зеленим картонима који остају у џеповима. Ако  се неки ученик  лоше понаша и не поштује  наведена правила, његов картон ће “променити” боју у жуто. Ако настави са лошим понашањем  ученик ће добити црвени картон .</a:t>
            </a:r>
          </a:p>
          <a:p>
            <a:pPr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C11001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85069" y="2197894"/>
            <a:ext cx="2271712" cy="3028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 Учитељ 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ће на црвеном картону написати датум 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 и  </a:t>
            </a: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кратко објашњење шта је ученик урадио. Ученик носи црвени картон кући родитељима који ће потписати као доказ да су обавештени. Ако ученик  три пута добије црвни  картон , учитељ позива родитеље ученика на разговор којем ће присуствовати педагог школе. </a:t>
            </a:r>
          </a:p>
          <a:p>
            <a:pPr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ДОДАТНА  МОТИВАЦИЈА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 descr="elek pozivnic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472" y="1785926"/>
            <a:ext cx="3643337" cy="4286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Сваког петка на часу одељењског стрешинства дискутовати са ученицима о понашању ученика током недеље, промени картица  (ако их је било) . Похвалити  једног или два ученика који су се посебно истицали током те недеље и били пример лепог понашања у школи . Тим ученицима уручити дипломе –похвалнице.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МОЈА  СТРАНА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Похваљени  ученици  ће  донети у школу своје  фотографије  и  фотографије  свега што желе да покажу  разреду  (могу и неки свој цртеж, омиљени стрип, часопис ). Те појединости које много говоре о ученицима биће окачене на посебном паноу  под називом  </a:t>
            </a:r>
            <a:r>
              <a:rPr lang="sr-Cyrl-RS" sz="2000" b="1" i="1" dirty="0" smtClean="0">
                <a:latin typeface="Times New Roman" pitchFamily="18" charset="0"/>
                <a:cs typeface="Times New Roman" pitchFamily="18" charset="0"/>
              </a:rPr>
              <a:t>Моја страна.  </a:t>
            </a:r>
          </a:p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Сваки ученик ће пожелети да разреду исприча нешто о себи и постави своје фотографије на пано. Потрудиће се да поправи своје понашање како би  дошло до тога.</a:t>
            </a:r>
          </a:p>
          <a:p>
            <a:endParaRPr lang="sr-Cyrl-RS" sz="20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20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i="1" dirty="0" smtClean="0">
                <a:latin typeface="Times New Roman" pitchFamily="18" charset="0"/>
                <a:cs typeface="Times New Roman" pitchFamily="18" charset="0"/>
              </a:rPr>
              <a:t>Ово је само један од начина  који могу олакшати руковођење одељењем  и мотивисати ученике да  се лепше понашају у школи. 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203</TotalTime>
  <Words>730</Words>
  <Application>Microsoft Office PowerPoint</Application>
  <PresentationFormat>On-screen Show (4:3)</PresentationFormat>
  <Paragraphs>66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Civic</vt:lpstr>
      <vt:lpstr>РУКОВОЂЕЊЕ  ОДЕЉЕЊЕМ  ПРВОГ  РАЗРЕДА</vt:lpstr>
      <vt:lpstr> УСТАНОВЉЕНА ПРАВИЛА  ПОНАШАЊА</vt:lpstr>
      <vt:lpstr>Slide 3</vt:lpstr>
      <vt:lpstr>   ТАБЛЕ  СА УСТАНОВЉЕНИМ  ПРАВИЛИМА  ПОСТАВИТИ  ИСПОД  ПАНОА СА СЕМАФОРОМ  ГДЕ  УЧЕНИЦИ  МОГУ  СВАКОДНЕВНО ДА ИХ ЧИТАЈУ .</vt:lpstr>
      <vt:lpstr>БОНТОН  У  НАШОЈ  УЧИОНИЦИ</vt:lpstr>
      <vt:lpstr>ТАБЛУ СА УПУТСТВИМА ШТА ЈЕ ЛЕПО, А ШТА НИЈЕ  ЛЕПО РАДИТИ  У ШКОЛИ, ОКАЧИТИ  ПОРЕД  ВРАТА У  УЧИОНИЦИ  КАКО  БИ  ЧЕСТО  БИЛА  У ВИДНОМ  ПОЉУ УЧЕНИКА.</vt:lpstr>
      <vt:lpstr>Slide 7</vt:lpstr>
      <vt:lpstr>ШКОЛСКИ  СЕМАФОР</vt:lpstr>
      <vt:lpstr>Slide 9</vt:lpstr>
      <vt:lpstr>ДОДАТНА  МОТИВАЦИЈА</vt:lpstr>
      <vt:lpstr>МОЈА  СТРАНА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РУКОВОЂЕЊЕ  ОДЕЉЕЊЕМ ПРВОГ  РАЗРЕДА</dc:title>
  <dc:creator>ugiurke</dc:creator>
  <cp:lastModifiedBy>ugiurke</cp:lastModifiedBy>
  <cp:revision>22</cp:revision>
  <dcterms:created xsi:type="dcterms:W3CDTF">2012-12-11T22:23:12Z</dcterms:created>
  <dcterms:modified xsi:type="dcterms:W3CDTF">2012-12-13T22:30:42Z</dcterms:modified>
</cp:coreProperties>
</file>