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7" r:id="rId2"/>
    <p:sldId id="269" r:id="rId3"/>
    <p:sldId id="260" r:id="rId4"/>
    <p:sldId id="259" r:id="rId5"/>
    <p:sldId id="263" r:id="rId6"/>
    <p:sldId id="264" r:id="rId7"/>
    <p:sldId id="257" r:id="rId8"/>
    <p:sldId id="268" r:id="rId9"/>
    <p:sldId id="270" r:id="rId10"/>
    <p:sldId id="27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4DB3C-C767-4BDD-8B20-DBCE61AC6003}" type="datetimeFigureOut">
              <a:rPr lang="en-US" smtClean="0"/>
              <a:t>04-Apr-14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3B0D37F-37B1-42AB-8C97-B84B6452263C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314DB3C-C767-4BDD-8B20-DBCE61AC6003}" type="datetimeFigureOut">
              <a:rPr lang="en-US" smtClean="0"/>
              <a:t>04-Apr-14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83B0D37F-37B1-42AB-8C97-B84B6452263C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4DB3C-C767-4BDD-8B20-DBCE61AC6003}" type="datetimeFigureOut">
              <a:rPr lang="en-US" smtClean="0"/>
              <a:t>04-Apr-14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D37F-37B1-42AB-8C97-B84B6452263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4DB3C-C767-4BDD-8B20-DBCE61AC6003}" type="datetimeFigureOut">
              <a:rPr lang="en-US" smtClean="0"/>
              <a:t>04-Apr-14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D37F-37B1-42AB-8C97-B84B6452263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D37F-37B1-42AB-8C97-B84B6452263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4DB3C-C767-4BDD-8B20-DBCE61AC6003}" type="datetimeFigureOut">
              <a:rPr lang="en-US" smtClean="0"/>
              <a:t>04-Apr-14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4DB3C-C767-4BDD-8B20-DBCE61AC6003}" type="datetimeFigureOut">
              <a:rPr lang="en-US" smtClean="0"/>
              <a:t>04-Apr-14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D37F-37B1-42AB-8C97-B84B6452263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4DB3C-C767-4BDD-8B20-DBCE61AC6003}" type="datetimeFigureOut">
              <a:rPr lang="en-US" smtClean="0"/>
              <a:t>04-Apr-14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D37F-37B1-42AB-8C97-B84B645226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314DB3C-C767-4BDD-8B20-DBCE61AC6003}" type="datetimeFigureOut">
              <a:rPr lang="en-US" smtClean="0"/>
              <a:t>04-Apr-14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3B0D37F-37B1-42AB-8C97-B84B6452263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4DB3C-C767-4BDD-8B20-DBCE61AC6003}" type="datetimeFigureOut">
              <a:rPr lang="en-US" smtClean="0"/>
              <a:t>04-Apr-14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3B0D37F-37B1-42AB-8C97-B84B6452263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4DB3C-C767-4BDD-8B20-DBCE61AC6003}" type="datetimeFigureOut">
              <a:rPr lang="en-US" smtClean="0"/>
              <a:t>04-Apr-14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D37F-37B1-42AB-8C97-B84B645226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4DB3C-C767-4BDD-8B20-DBCE61AC6003}" type="datetimeFigureOut">
              <a:rPr lang="en-US" smtClean="0"/>
              <a:t>04-Apr-14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D37F-37B1-42AB-8C97-B84B645226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314DB3C-C767-4BDD-8B20-DBCE61AC6003}" type="datetimeFigureOut">
              <a:rPr lang="en-US" smtClean="0"/>
              <a:t>04-Apr-14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83B0D37F-37B1-42AB-8C97-B84B6452263C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r-Cyrl-RS" sz="2800" dirty="0">
                <a:solidFill>
                  <a:schemeClr val="bg1"/>
                </a:solidFill>
              </a:rPr>
              <a:t>Општина Бојник</a:t>
            </a:r>
            <a:br>
              <a:rPr lang="sr-Cyrl-RS" sz="2800" dirty="0">
                <a:solidFill>
                  <a:schemeClr val="bg1"/>
                </a:solidFill>
              </a:rPr>
            </a:br>
            <a:r>
              <a:rPr lang="sr-Cyrl-RS" sz="2800" dirty="0">
                <a:solidFill>
                  <a:schemeClr val="bg1"/>
                </a:solidFill>
              </a:rPr>
              <a:t>Основна  школа  „Стојан Љубић“ Косанчић</a:t>
            </a:r>
            <a:br>
              <a:rPr lang="sr-Cyrl-RS" sz="2800" dirty="0">
                <a:solidFill>
                  <a:schemeClr val="bg1"/>
                </a:solidFill>
              </a:rPr>
            </a:br>
            <a:r>
              <a:rPr lang="sr-Cyrl-RS" sz="2800" dirty="0">
                <a:solidFill>
                  <a:schemeClr val="bg1"/>
                </a:solidFill>
              </a:rPr>
              <a:t>истурено  одељење  у Горњем Бријању</a:t>
            </a:r>
            <a:endParaRPr lang="en-US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32856"/>
            <a:ext cx="3610744" cy="3312368"/>
          </a:xfrm>
        </p:spPr>
      </p:pic>
      <p:pic>
        <p:nvPicPr>
          <p:cNvPr id="1026" name="Picture 2" descr="C:\Users\Korisnik\Desktop\SLIKE NASTUPI,ekskurzije\Zajednički čas\karta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412776"/>
            <a:ext cx="5076056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9181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467544" y="908720"/>
            <a:ext cx="8305800" cy="5112568"/>
          </a:xfrm>
        </p:spPr>
        <p:txBody>
          <a:bodyPr/>
          <a:lstStyle/>
          <a:p>
            <a:pPr algn="just"/>
            <a:r>
              <a:rPr lang="sr-Cyrl-RS" sz="2000" dirty="0" smtClean="0">
                <a:solidFill>
                  <a:schemeClr val="bg1"/>
                </a:solidFill>
              </a:rPr>
              <a:t>	</a:t>
            </a:r>
            <a:r>
              <a:rPr lang="en-US" sz="2000" dirty="0" err="1" smtClean="0">
                <a:solidFill>
                  <a:schemeClr val="bg1"/>
                </a:solidFill>
              </a:rPr>
              <a:t>Пуста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Река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је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име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реке</a:t>
            </a:r>
            <a:r>
              <a:rPr lang="en-US" sz="2000" dirty="0">
                <a:solidFill>
                  <a:schemeClr val="bg1"/>
                </a:solidFill>
              </a:rPr>
              <a:t> и </a:t>
            </a:r>
            <a:r>
              <a:rPr lang="en-US" sz="2000" dirty="0" err="1">
                <a:solidFill>
                  <a:schemeClr val="bg1"/>
                </a:solidFill>
              </a:rPr>
              <a:t>области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омеђене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њеним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сливом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  <a:r>
              <a:rPr lang="en-US" sz="2000" dirty="0" err="1">
                <a:solidFill>
                  <a:schemeClr val="bg1"/>
                </a:solidFill>
              </a:rPr>
              <a:t>Планине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Радан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Пасјача</a:t>
            </a:r>
            <a:r>
              <a:rPr lang="en-US" sz="2000" dirty="0">
                <a:solidFill>
                  <a:schemeClr val="bg1"/>
                </a:solidFill>
              </a:rPr>
              <a:t> и </a:t>
            </a:r>
            <a:r>
              <a:rPr lang="en-US" sz="2000" dirty="0" err="1">
                <a:solidFill>
                  <a:schemeClr val="bg1"/>
                </a:solidFill>
              </a:rPr>
              <a:t>нека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брда</a:t>
            </a:r>
            <a:r>
              <a:rPr lang="en-US" sz="2000" dirty="0">
                <a:solidFill>
                  <a:schemeClr val="bg1"/>
                </a:solidFill>
              </a:rPr>
              <a:t> и </a:t>
            </a:r>
            <a:r>
              <a:rPr lang="en-US" sz="2000" dirty="0" err="1">
                <a:solidFill>
                  <a:schemeClr val="bg1"/>
                </a:solidFill>
              </a:rPr>
              <a:t>ридови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су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висинске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границе</a:t>
            </a:r>
            <a:r>
              <a:rPr lang="en-US" sz="2000" dirty="0">
                <a:solidFill>
                  <a:schemeClr val="bg1"/>
                </a:solidFill>
              </a:rPr>
              <a:t>,  а </a:t>
            </a:r>
            <a:r>
              <a:rPr lang="en-US" sz="2000" dirty="0" err="1">
                <a:solidFill>
                  <a:schemeClr val="bg1"/>
                </a:solidFill>
              </a:rPr>
              <a:t>долина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Јужне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Мораве</a:t>
            </a:r>
            <a:r>
              <a:rPr lang="en-US" sz="2000" dirty="0">
                <a:solidFill>
                  <a:schemeClr val="bg1"/>
                </a:solidFill>
              </a:rPr>
              <a:t>, у </a:t>
            </a:r>
            <a:r>
              <a:rPr lang="en-US" sz="2000" dirty="0" err="1">
                <a:solidFill>
                  <a:schemeClr val="bg1"/>
                </a:solidFill>
              </a:rPr>
              <a:t>близини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Дољевца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је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низијска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граница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области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коју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народ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назива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Пуста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Река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  <a:r>
              <a:rPr lang="en-US" sz="2000" dirty="0" err="1">
                <a:solidFill>
                  <a:schemeClr val="bg1"/>
                </a:solidFill>
              </a:rPr>
              <a:t>Овај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назив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сигурно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не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одговара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за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земљоописно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име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плодне</a:t>
            </a:r>
            <a:r>
              <a:rPr lang="en-US" sz="2000" dirty="0">
                <a:solidFill>
                  <a:schemeClr val="bg1"/>
                </a:solidFill>
              </a:rPr>
              <a:t> и </a:t>
            </a:r>
            <a:r>
              <a:rPr lang="en-US" sz="2000" dirty="0" err="1">
                <a:solidFill>
                  <a:schemeClr val="bg1"/>
                </a:solidFill>
              </a:rPr>
              <a:t>простране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равнице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која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се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преко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широких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падина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прелива</a:t>
            </a:r>
            <a:r>
              <a:rPr lang="en-US" sz="2000" dirty="0">
                <a:solidFill>
                  <a:schemeClr val="bg1"/>
                </a:solidFill>
              </a:rPr>
              <a:t> у </a:t>
            </a:r>
            <a:r>
              <a:rPr lang="en-US" sz="2000" dirty="0" err="1">
                <a:solidFill>
                  <a:schemeClr val="bg1"/>
                </a:solidFill>
              </a:rPr>
              <a:t>питома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брда</a:t>
            </a:r>
            <a:r>
              <a:rPr lang="en-US" sz="2000" dirty="0">
                <a:solidFill>
                  <a:schemeClr val="bg1"/>
                </a:solidFill>
              </a:rPr>
              <a:t> и </a:t>
            </a:r>
            <a:r>
              <a:rPr lang="en-US" sz="2000" dirty="0" err="1">
                <a:solidFill>
                  <a:schemeClr val="bg1"/>
                </a:solidFill>
              </a:rPr>
              <a:t>горе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са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много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извора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воде</a:t>
            </a:r>
            <a:r>
              <a:rPr lang="en-US" sz="2000" dirty="0">
                <a:solidFill>
                  <a:schemeClr val="bg1"/>
                </a:solidFill>
              </a:rPr>
              <a:t> и </a:t>
            </a:r>
            <a:r>
              <a:rPr lang="en-US" sz="2000" dirty="0" err="1">
                <a:solidFill>
                  <a:schemeClr val="bg1"/>
                </a:solidFill>
              </a:rPr>
              <a:t>живе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природе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  <a:endParaRPr lang="en-US" sz="2000" dirty="0">
              <a:solidFill>
                <a:schemeClr val="bg1"/>
              </a:solidFill>
            </a:endParaRPr>
          </a:p>
          <a:p>
            <a:pPr algn="just"/>
            <a:r>
              <a:rPr lang="sr-Cyrl-RS" sz="2000" dirty="0" smtClean="0">
                <a:solidFill>
                  <a:schemeClr val="bg1"/>
                </a:solidFill>
              </a:rPr>
              <a:t>	</a:t>
            </a:r>
            <a:r>
              <a:rPr lang="en-US" sz="2000" dirty="0" err="1" smtClean="0">
                <a:solidFill>
                  <a:schemeClr val="bg1"/>
                </a:solidFill>
              </a:rPr>
              <a:t>Име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Пуста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Река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је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највероватније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настало</a:t>
            </a:r>
            <a:r>
              <a:rPr lang="en-US" sz="2000" dirty="0">
                <a:solidFill>
                  <a:schemeClr val="bg1"/>
                </a:solidFill>
              </a:rPr>
              <a:t> у </a:t>
            </a:r>
            <a:r>
              <a:rPr lang="en-US" sz="2000" dirty="0" err="1">
                <a:solidFill>
                  <a:schemeClr val="bg1"/>
                </a:solidFill>
              </a:rPr>
              <a:t>неком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историјском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тренутку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који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је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био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толико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болан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тежак</a:t>
            </a:r>
            <a:r>
              <a:rPr lang="en-US" sz="2000" dirty="0">
                <a:solidFill>
                  <a:schemeClr val="bg1"/>
                </a:solidFill>
              </a:rPr>
              <a:t> и </a:t>
            </a:r>
            <a:r>
              <a:rPr lang="en-US" sz="2000" dirty="0" err="1">
                <a:solidFill>
                  <a:schemeClr val="bg1"/>
                </a:solidFill>
              </a:rPr>
              <a:t>нем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да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је</a:t>
            </a:r>
            <a:r>
              <a:rPr lang="en-US" sz="2000" dirty="0">
                <a:solidFill>
                  <a:schemeClr val="bg1"/>
                </a:solidFill>
              </a:rPr>
              <a:t> "</a:t>
            </a:r>
            <a:r>
              <a:rPr lang="en-US" sz="2000" dirty="0" err="1">
                <a:solidFill>
                  <a:schemeClr val="bg1"/>
                </a:solidFill>
              </a:rPr>
              <a:t>песник</a:t>
            </a:r>
            <a:r>
              <a:rPr lang="en-US" sz="2000" dirty="0">
                <a:solidFill>
                  <a:schemeClr val="bg1"/>
                </a:solidFill>
              </a:rPr>
              <a:t>" </a:t>
            </a:r>
            <a:r>
              <a:rPr lang="en-US" sz="2000" dirty="0" err="1">
                <a:solidFill>
                  <a:schemeClr val="bg1"/>
                </a:solidFill>
              </a:rPr>
              <a:t>ту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слику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речне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долине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видео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као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Пуста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Река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  <a:r>
              <a:rPr lang="en-US" sz="2000" dirty="0" err="1">
                <a:solidFill>
                  <a:schemeClr val="bg1"/>
                </a:solidFill>
              </a:rPr>
              <a:t>Нажалост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 smtClean="0">
                <a:solidFill>
                  <a:schemeClr val="bg1"/>
                </a:solidFill>
              </a:rPr>
              <a:t>сада</a:t>
            </a:r>
            <a:r>
              <a:rPr lang="en-US" sz="2000" dirty="0" smtClean="0">
                <a:solidFill>
                  <a:schemeClr val="bg1"/>
                </a:solidFill>
              </a:rPr>
              <a:t>,</a:t>
            </a:r>
            <a:r>
              <a:rPr lang="sr-Cyrl-RS" sz="2000" dirty="0" smtClean="0">
                <a:solidFill>
                  <a:schemeClr val="bg1"/>
                </a:solidFill>
              </a:rPr>
              <a:t> 200</a:t>
            </a:r>
            <a:r>
              <a:rPr lang="en-US" sz="2000" dirty="0" smtClean="0">
                <a:solidFill>
                  <a:schemeClr val="bg1"/>
                </a:solidFill>
              </a:rPr>
              <a:t>6</a:t>
            </a:r>
            <a:r>
              <a:rPr lang="sr-Cyrl-RS" sz="2000" dirty="0" smtClean="0">
                <a:solidFill>
                  <a:schemeClr val="bg1"/>
                </a:solidFill>
              </a:rPr>
              <a:t>.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године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многа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села</a:t>
            </a:r>
            <a:r>
              <a:rPr lang="en-US" sz="2000" dirty="0">
                <a:solidFill>
                  <a:schemeClr val="bg1"/>
                </a:solidFill>
              </a:rPr>
              <a:t> и </a:t>
            </a:r>
            <a:r>
              <a:rPr lang="en-US" sz="2000" dirty="0" err="1">
                <a:solidFill>
                  <a:schemeClr val="bg1"/>
                </a:solidFill>
              </a:rPr>
              <a:t>засеоци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су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скоро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опустели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што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даје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слику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стварности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назива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Пуста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Река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  <a:endParaRPr lang="sr-Cyrl-RS" sz="2000" dirty="0" smtClean="0">
              <a:solidFill>
                <a:schemeClr val="bg1"/>
              </a:solidFill>
            </a:endParaRPr>
          </a:p>
          <a:p>
            <a:pPr algn="just"/>
            <a:r>
              <a:rPr lang="sr-Cyrl-RS" sz="2000" dirty="0">
                <a:solidFill>
                  <a:schemeClr val="bg1"/>
                </a:solidFill>
              </a:rPr>
              <a:t>	</a:t>
            </a:r>
            <a:r>
              <a:rPr lang="sr-Cyrl-RS" sz="2000" dirty="0" smtClean="0">
                <a:solidFill>
                  <a:schemeClr val="bg1"/>
                </a:solidFill>
              </a:rPr>
              <a:t>Знаменити људи нашег краја: Мр </a:t>
            </a:r>
            <a:r>
              <a:rPr lang="sr-Cyrl-RS" sz="2000" b="1" dirty="0" smtClean="0">
                <a:solidFill>
                  <a:schemeClr val="bg1"/>
                </a:solidFill>
              </a:rPr>
              <a:t>Стојан Станојевић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дипл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  <a:r>
              <a:rPr lang="en-US" sz="2000" dirty="0" err="1">
                <a:solidFill>
                  <a:schemeClr val="bg1"/>
                </a:solidFill>
              </a:rPr>
              <a:t>инж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  <a:r>
              <a:rPr lang="en-US" sz="2000" dirty="0" err="1">
                <a:solidFill>
                  <a:schemeClr val="bg1"/>
                </a:solidFill>
              </a:rPr>
              <a:t>електронике</a:t>
            </a:r>
            <a:r>
              <a:rPr lang="en-US" sz="2000" dirty="0">
                <a:solidFill>
                  <a:schemeClr val="bg1"/>
                </a:solidFill>
              </a:rPr>
              <a:t> и </a:t>
            </a:r>
            <a:r>
              <a:rPr lang="en-US" sz="2000" dirty="0" err="1">
                <a:solidFill>
                  <a:schemeClr val="bg1"/>
                </a:solidFill>
              </a:rPr>
              <a:t>магистар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наука</a:t>
            </a:r>
            <a:r>
              <a:rPr lang="sr-Cyrl-RS" sz="2000" dirty="0" smtClean="0">
                <a:solidFill>
                  <a:schemeClr val="bg1"/>
                </a:solidFill>
              </a:rPr>
              <a:t>; </a:t>
            </a:r>
            <a:r>
              <a:rPr lang="sr-Latn-CS" sz="2000" dirty="0">
                <a:solidFill>
                  <a:schemeClr val="bg1"/>
                </a:solidFill>
              </a:rPr>
              <a:t>Д</a:t>
            </a:r>
            <a:r>
              <a:rPr lang="sr-Cyrl-CS" sz="2000" dirty="0">
                <a:solidFill>
                  <a:schemeClr val="bg1"/>
                </a:solidFill>
              </a:rPr>
              <a:t>р </a:t>
            </a:r>
            <a:r>
              <a:rPr lang="sr-Cyrl-CS" sz="2000" b="1" dirty="0">
                <a:solidFill>
                  <a:schemeClr val="bg1"/>
                </a:solidFill>
              </a:rPr>
              <a:t>Милорад Златановић</a:t>
            </a:r>
            <a:r>
              <a:rPr lang="sr-Cyrl-CS" sz="2000" dirty="0">
                <a:solidFill>
                  <a:schemeClr val="bg1"/>
                </a:solidFill>
              </a:rPr>
              <a:t>, ред. проф. Грађевинског факултета у </a:t>
            </a:r>
            <a:r>
              <a:rPr lang="sr-Cyrl-CS" sz="2000" dirty="0" smtClean="0">
                <a:solidFill>
                  <a:schemeClr val="bg1"/>
                </a:solidFill>
              </a:rPr>
              <a:t>Нишу; </a:t>
            </a:r>
            <a:r>
              <a:rPr lang="en-US" sz="2000" b="1" dirty="0" smtClean="0">
                <a:solidFill>
                  <a:schemeClr val="bg1"/>
                </a:solidFill>
              </a:rPr>
              <a:t>Г</a:t>
            </a:r>
            <a:r>
              <a:rPr lang="ru-RU" sz="2000" b="1" dirty="0">
                <a:solidFill>
                  <a:schemeClr val="bg1"/>
                </a:solidFill>
              </a:rPr>
              <a:t>ојко Митровић</a:t>
            </a:r>
            <a:r>
              <a:rPr lang="ru-RU" sz="2000" dirty="0">
                <a:solidFill>
                  <a:schemeClr val="bg1"/>
                </a:solidFill>
              </a:rPr>
              <a:t>, дипл. </a:t>
            </a:r>
            <a:r>
              <a:rPr lang="sr-Cyrl-RS" sz="2000" dirty="0" smtClean="0">
                <a:solidFill>
                  <a:schemeClr val="bg1"/>
                </a:solidFill>
              </a:rPr>
              <a:t>Е</a:t>
            </a:r>
            <a:r>
              <a:rPr lang="ru-RU" sz="2000" dirty="0" smtClean="0">
                <a:solidFill>
                  <a:schemeClr val="bg1"/>
                </a:solidFill>
              </a:rPr>
              <a:t>кономиста;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Светлана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Ивковић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дипл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  <a:r>
              <a:rPr lang="en-US" sz="2000" dirty="0" err="1">
                <a:solidFill>
                  <a:schemeClr val="bg1"/>
                </a:solidFill>
              </a:rPr>
              <a:t>инж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  <a:r>
              <a:rPr lang="sr-Cyrl-RS" sz="2000" dirty="0" smtClean="0">
                <a:solidFill>
                  <a:schemeClr val="bg1"/>
                </a:solidFill>
              </a:rPr>
              <a:t>Е</a:t>
            </a:r>
            <a:r>
              <a:rPr lang="en-US" sz="2000" dirty="0" err="1" smtClean="0">
                <a:solidFill>
                  <a:schemeClr val="bg1"/>
                </a:solidFill>
              </a:rPr>
              <a:t>лектронике</a:t>
            </a:r>
            <a:r>
              <a:rPr lang="sr-Cyrl-RS" sz="2000" dirty="0" smtClean="0">
                <a:solidFill>
                  <a:schemeClr val="bg1"/>
                </a:solidFill>
              </a:rPr>
              <a:t>;</a:t>
            </a:r>
            <a:r>
              <a:rPr lang="en-US" sz="2000" b="1" u="sng" dirty="0">
                <a:solidFill>
                  <a:schemeClr val="bg1"/>
                </a:solidFill>
              </a:rPr>
              <a:t> </a:t>
            </a:r>
            <a:r>
              <a:rPr lang="en-US" sz="2000" b="1" u="sng" dirty="0" err="1">
                <a:solidFill>
                  <a:schemeClr val="bg1"/>
                </a:solidFill>
              </a:rPr>
              <a:t>мр</a:t>
            </a:r>
            <a:r>
              <a:rPr lang="en-US" sz="2000" b="1" u="sng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Јован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Ђошић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дипломирани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економиста</a:t>
            </a:r>
            <a:r>
              <a:rPr lang="sr-Cyrl-RS" sz="2000" dirty="0" smtClean="0">
                <a:solidFill>
                  <a:schemeClr val="bg1"/>
                </a:solidFill>
              </a:rPr>
              <a:t>.</a:t>
            </a:r>
            <a:endParaRPr lang="en-US" sz="2000" dirty="0">
              <a:solidFill>
                <a:schemeClr val="bg1"/>
              </a:solidFill>
            </a:endParaRPr>
          </a:p>
          <a:p>
            <a:pPr algn="just"/>
            <a:r>
              <a:rPr lang="en-US" sz="1800" dirty="0">
                <a:solidFill>
                  <a:schemeClr val="bg1"/>
                </a:solidFill>
              </a:rPr>
              <a:t> </a:t>
            </a:r>
          </a:p>
          <a:p>
            <a:pPr algn="just"/>
            <a:r>
              <a:rPr lang="sr-Cyrl-CS" dirty="0"/>
              <a:t> </a:t>
            </a:r>
            <a:endParaRPr lang="en-US" dirty="0"/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23528" y="332656"/>
            <a:ext cx="8305800" cy="576064"/>
          </a:xfrm>
        </p:spPr>
        <p:txBody>
          <a:bodyPr/>
          <a:lstStyle/>
          <a:p>
            <a:r>
              <a:rPr lang="sr-Cyrl-RS" dirty="0" smtClean="0">
                <a:solidFill>
                  <a:schemeClr val="bg1"/>
                </a:solidFill>
              </a:rPr>
              <a:t>Пуста река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20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57200" y="404664"/>
            <a:ext cx="4040188" cy="1080120"/>
          </a:xfrm>
        </p:spPr>
        <p:txBody>
          <a:bodyPr/>
          <a:lstStyle/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Највиши </a:t>
            </a:r>
            <a:r>
              <a:rPr lang="ru-RU" sz="1800" dirty="0">
                <a:solidFill>
                  <a:schemeClr val="bg1"/>
                </a:solidFill>
              </a:rPr>
              <a:t>врх </a:t>
            </a:r>
            <a:r>
              <a:rPr lang="ru-RU" sz="1800" dirty="0" smtClean="0">
                <a:solidFill>
                  <a:schemeClr val="bg1"/>
                </a:solidFill>
              </a:rPr>
              <a:t>Радан планине је Шапот </a:t>
            </a:r>
            <a:r>
              <a:rPr lang="ru-RU" sz="1800" dirty="0">
                <a:solidFill>
                  <a:schemeClr val="bg1"/>
                </a:solidFill>
              </a:rPr>
              <a:t>1.409 м</a:t>
            </a:r>
            <a:r>
              <a:rPr lang="ru-RU" sz="1800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1800" dirty="0" smtClean="0">
                <a:solidFill>
                  <a:schemeClr val="bg1"/>
                </a:solidFill>
              </a:rPr>
              <a:t>Пешачка стаза на Радану</a:t>
            </a:r>
            <a:r>
              <a:rPr lang="ru-RU" sz="1800" dirty="0">
                <a:solidFill>
                  <a:schemeClr val="bg1"/>
                </a:solidFill>
              </a:rPr>
              <a:t/>
            </a:r>
            <a:br>
              <a:rPr lang="ru-RU" sz="1800" dirty="0">
                <a:solidFill>
                  <a:schemeClr val="bg1"/>
                </a:solidFill>
              </a:rPr>
            </a:b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789040"/>
            <a:ext cx="3771900" cy="2647950"/>
          </a:xfrm>
        </p:spPr>
      </p:pic>
      <p:pic>
        <p:nvPicPr>
          <p:cNvPr id="11" name="Content Placeholder 10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789040"/>
            <a:ext cx="3771900" cy="2838450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3"/>
          </p:nvPr>
        </p:nvSpPr>
        <p:spPr>
          <a:xfrm>
            <a:off x="4499992" y="116632"/>
            <a:ext cx="4644008" cy="3528391"/>
          </a:xfrm>
        </p:spPr>
        <p:txBody>
          <a:bodyPr/>
          <a:lstStyle/>
          <a:p>
            <a:pPr algn="just"/>
            <a:r>
              <a:rPr lang="sr-Cyrl-RS" sz="1800" dirty="0" smtClean="0">
                <a:solidFill>
                  <a:schemeClr val="bg1"/>
                </a:solidFill>
              </a:rPr>
              <a:t>Брестовачко језеро </a:t>
            </a:r>
            <a:r>
              <a:rPr lang="sr-Cyrl-RS" sz="1800" dirty="0">
                <a:solidFill>
                  <a:schemeClr val="bg1"/>
                </a:solidFill>
              </a:rPr>
              <a:t>дужине 2.800 </a:t>
            </a:r>
            <a:r>
              <a:rPr lang="sr-Cyrl-RS" sz="1800" dirty="0" smtClean="0">
                <a:solidFill>
                  <a:schemeClr val="bg1"/>
                </a:solidFill>
              </a:rPr>
              <a:t>м.</a:t>
            </a:r>
            <a:r>
              <a:rPr lang="ru-RU" sz="1800" dirty="0">
                <a:solidFill>
                  <a:schemeClr val="bg1"/>
                </a:solidFill>
              </a:rPr>
              <a:t> Обалска линија представљена је са неколико полуострва, једним ртом и два залива</a:t>
            </a:r>
            <a:endParaRPr lang="sr-Cyrl-RS" sz="1800" dirty="0" smtClean="0">
              <a:solidFill>
                <a:schemeClr val="bg1"/>
              </a:solidFill>
            </a:endParaRPr>
          </a:p>
          <a:p>
            <a:pPr algn="just"/>
            <a:r>
              <a:rPr lang="ru-RU" sz="1800" dirty="0" smtClean="0">
                <a:solidFill>
                  <a:schemeClr val="bg1"/>
                </a:solidFill>
              </a:rPr>
              <a:t>Изнад </a:t>
            </a:r>
            <a:r>
              <a:rPr lang="ru-RU" sz="1800" dirty="0">
                <a:solidFill>
                  <a:schemeClr val="bg1"/>
                </a:solidFill>
              </a:rPr>
              <a:t>бране, на месту званом "Камен" још од давне 1946. године мештани Горњег Брестовца и шире околине редовно излазе на "Првомајски уранак", док се претходног дана 30. априла у вечерњим часовима ложи логорска ватра на месту званом "Над село".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583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16832"/>
            <a:ext cx="3960440" cy="4032448"/>
          </a:xfrm>
        </p:spPr>
      </p:pic>
      <p:pic>
        <p:nvPicPr>
          <p:cNvPr id="14" name="Content Placeholder 1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916832"/>
            <a:ext cx="4392488" cy="4032448"/>
          </a:xfrm>
        </p:spPr>
      </p:pic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865620"/>
              </p:ext>
            </p:extLst>
          </p:nvPr>
        </p:nvGraphicFramePr>
        <p:xfrm>
          <a:off x="179512" y="116632"/>
          <a:ext cx="8712968" cy="1584176"/>
        </p:xfrm>
        <a:graphic>
          <a:graphicData uri="http://schemas.openxmlformats.org/drawingml/2006/table">
            <a:tbl>
              <a:tblPr/>
              <a:tblGrid>
                <a:gridCol w="8712968"/>
              </a:tblGrid>
              <a:tr h="1584176">
                <a:tc>
                  <a:txBody>
                    <a:bodyPr/>
                    <a:lstStyle/>
                    <a:p>
                      <a:pPr algn="just"/>
                      <a:r>
                        <a:rPr lang="sr-Cyrl-R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П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o</a:t>
                      </a:r>
                      <a:r>
                        <a:rPr lang="sr-Cyrl-R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ред сп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o</a:t>
                      </a:r>
                      <a:r>
                        <a:rPr lang="sr-Cyrl-R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меника и сп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o</a:t>
                      </a:r>
                      <a:r>
                        <a:rPr lang="sr-Cyrl-R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мен пл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o</a:t>
                      </a:r>
                      <a:r>
                        <a:rPr lang="sr-Cyrl-R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ча жртвама 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II </a:t>
                      </a:r>
                      <a:r>
                        <a:rPr lang="sr-Cyrl-R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светск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o</a:t>
                      </a:r>
                      <a:r>
                        <a:rPr lang="sr-Cyrl-R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г рата и б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o</a:t>
                      </a:r>
                      <a:r>
                        <a:rPr lang="sr-Cyrl-R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рцима 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I </a:t>
                      </a:r>
                      <a:r>
                        <a:rPr lang="sr-Cyrl-R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Јужн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o</a:t>
                      </a:r>
                      <a:r>
                        <a:rPr lang="sr-Cyrl-R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м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o</a:t>
                      </a:r>
                      <a:r>
                        <a:rPr lang="sr-Cyrl-R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равске бригаде и Јабланичк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o</a:t>
                      </a:r>
                      <a:r>
                        <a:rPr lang="sr-Cyrl-R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г партаизанск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o</a:t>
                      </a:r>
                      <a:r>
                        <a:rPr lang="sr-Cyrl-R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г 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o</a:t>
                      </a:r>
                      <a:r>
                        <a:rPr lang="sr-Cyrl-R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дреда, п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o</a:t>
                      </a:r>
                      <a:r>
                        <a:rPr lang="sr-Cyrl-R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себн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o </a:t>
                      </a:r>
                      <a:r>
                        <a:rPr lang="sr-Cyrl-R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се истиче Сп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o</a:t>
                      </a:r>
                      <a:r>
                        <a:rPr lang="sr-Cyrl-R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мен гр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o</a:t>
                      </a:r>
                      <a:r>
                        <a:rPr lang="sr-Cyrl-R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бље у Б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o</a:t>
                      </a:r>
                      <a:r>
                        <a:rPr lang="sr-Cyrl-R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јнику где је 17. фебруара 1942. г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o</a:t>
                      </a:r>
                      <a:r>
                        <a:rPr lang="sr-Cyrl-R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дине стрељан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o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o</a:t>
                      </a:r>
                      <a:r>
                        <a:rPr lang="sr-Cyrl-R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к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o 500 </a:t>
                      </a:r>
                      <a:r>
                        <a:rPr lang="sr-Cyrl-R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житеља Б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o</a:t>
                      </a:r>
                      <a:r>
                        <a:rPr lang="sr-Cyrl-R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јника и Драг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o</a:t>
                      </a:r>
                      <a:r>
                        <a:rPr lang="sr-Cyrl-R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вца (шт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o </a:t>
                      </a:r>
                      <a:r>
                        <a:rPr lang="sr-Cyrl-R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је чинил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o </a:t>
                      </a:r>
                      <a:r>
                        <a:rPr lang="sr-Cyrl-R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прек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o 90% </a:t>
                      </a:r>
                      <a:r>
                        <a:rPr lang="sr-Cyrl-R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тадашњег стан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o</a:t>
                      </a:r>
                      <a:r>
                        <a:rPr lang="sr-Cyrl-RS" b="1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вништва).</a:t>
                      </a:r>
                      <a:endParaRPr lang="sr-Cyrl-R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011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340768"/>
            <a:ext cx="7272808" cy="5328592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sz="2800" dirty="0">
                <a:solidFill>
                  <a:schemeClr val="bg1"/>
                </a:solidFill>
                <a:effectLst/>
              </a:rPr>
              <a:t>Х</a:t>
            </a:r>
            <a:r>
              <a:rPr lang="sr-Cyrl-RS" sz="2800" dirty="0" smtClean="0">
                <a:solidFill>
                  <a:schemeClr val="bg1"/>
                </a:solidFill>
                <a:effectLst/>
              </a:rPr>
              <a:t>рам </a:t>
            </a:r>
            <a:r>
              <a:rPr lang="sr-Cyrl-RS" sz="2800" dirty="0">
                <a:solidFill>
                  <a:schemeClr val="bg1"/>
                </a:solidFill>
                <a:effectLst/>
              </a:rPr>
              <a:t>св.Никола у Бојнику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57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r-Cyrl-RS" dirty="0" smtClean="0">
                <a:solidFill>
                  <a:schemeClr val="bg1"/>
                </a:solidFill>
              </a:rPr>
              <a:t>Основна школа „Стојан Љубић“ Косанчић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700808"/>
            <a:ext cx="4572000" cy="4464496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4516438" cy="4464496"/>
          </a:xfrm>
        </p:spPr>
      </p:pic>
    </p:spTree>
    <p:extLst>
      <p:ext uri="{BB962C8B-B14F-4D97-AF65-F5344CB8AC3E}">
        <p14:creationId xmlns:p14="http://schemas.microsoft.com/office/powerpoint/2010/main" val="4069851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474780"/>
            <a:ext cx="5832648" cy="4978556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Црква у Гoрњем Бријању, храм Св. Саве завршен је 1897. гoдине.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6815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r-Cyrl-RS" sz="2800" dirty="0">
                <a:solidFill>
                  <a:schemeClr val="bg1"/>
                </a:solidFill>
              </a:rPr>
              <a:t/>
            </a:r>
            <a:br>
              <a:rPr lang="sr-Cyrl-RS" sz="2800" dirty="0">
                <a:solidFill>
                  <a:schemeClr val="bg1"/>
                </a:solidFill>
              </a:rPr>
            </a:br>
            <a:r>
              <a:rPr lang="sr-Cyrl-RS" sz="2800" dirty="0">
                <a:solidFill>
                  <a:schemeClr val="bg1"/>
                </a:solidFill>
              </a:rPr>
              <a:t>Основна  школа  „Стојан Љубић</a:t>
            </a:r>
            <a:r>
              <a:rPr lang="sr-Cyrl-RS" sz="2800" dirty="0" smtClean="0">
                <a:solidFill>
                  <a:schemeClr val="bg1"/>
                </a:solidFill>
              </a:rPr>
              <a:t>“</a:t>
            </a:r>
            <a:r>
              <a:rPr lang="sr-Cyrl-RS" sz="2800" dirty="0">
                <a:solidFill>
                  <a:schemeClr val="bg1"/>
                </a:solidFill>
              </a:rPr>
              <a:t/>
            </a:r>
            <a:br>
              <a:rPr lang="sr-Cyrl-RS" sz="2800" dirty="0">
                <a:solidFill>
                  <a:schemeClr val="bg1"/>
                </a:solidFill>
              </a:rPr>
            </a:br>
            <a:r>
              <a:rPr lang="sr-Cyrl-RS" sz="2800" dirty="0">
                <a:solidFill>
                  <a:schemeClr val="bg1"/>
                </a:solidFill>
              </a:rPr>
              <a:t>истурено  одељење  у Горњем Бријању</a:t>
            </a:r>
            <a:endParaRPr lang="en-US" sz="28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7786"/>
            <a:ext cx="4572000" cy="3661494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87786"/>
            <a:ext cx="4572000" cy="3661494"/>
          </a:xfrm>
        </p:spPr>
      </p:pic>
    </p:spTree>
    <p:extLst>
      <p:ext uri="{BB962C8B-B14F-4D97-AF65-F5344CB8AC3E}">
        <p14:creationId xmlns:p14="http://schemas.microsoft.com/office/powerpoint/2010/main" val="12510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>
            <a:normAutofit fontScale="90000"/>
          </a:bodyPr>
          <a:lstStyle/>
          <a:p>
            <a:r>
              <a:rPr lang="sr-Cyrl-RS" dirty="0" smtClean="0">
                <a:solidFill>
                  <a:schemeClr val="bg1"/>
                </a:solidFill>
              </a:rPr>
              <a:t>Ентеријер  Школе у Горњем Бријању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8" name="Content Placeholder 1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8885485"/>
              </p:ext>
            </p:extLst>
          </p:nvPr>
        </p:nvGraphicFramePr>
        <p:xfrm>
          <a:off x="323528" y="1556791"/>
          <a:ext cx="8229600" cy="4857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161911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61911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1911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7" name="Picture 26" descr="C:\Users\Korisnik\Desktop\Ugledni čas\P403003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268759"/>
            <a:ext cx="3893903" cy="2274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7" descr="C:\Users\Korisnik\Desktop\Ugledni čas\P403003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431" y="1268760"/>
            <a:ext cx="4315009" cy="2274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28" descr="C:\Users\Korisnik\Desktop\Ugledni čas\P403003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543279"/>
            <a:ext cx="2736304" cy="2838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29" descr="C:\Users\Korisnik\Desktop\Ugledni čas\P403003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543279"/>
            <a:ext cx="2736304" cy="2838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Picture 30" descr="C:\Users\Korisnik\Desktop\Ugledni čas\P4030032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543279"/>
            <a:ext cx="2952328" cy="28380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217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373223"/>
          </a:xfrm>
        </p:spPr>
        <p:txBody>
          <a:bodyPr/>
          <a:lstStyle/>
          <a:p>
            <a:r>
              <a:rPr lang="sr-Cyrl-RS" sz="1800" dirty="0">
                <a:solidFill>
                  <a:schemeClr val="bg1"/>
                </a:solidFill>
              </a:rPr>
              <a:t>Представа Зона Замфирова</a:t>
            </a:r>
            <a:endParaRPr lang="en-US" sz="1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825280"/>
          </a:xfrm>
        </p:spPr>
        <p:txBody>
          <a:bodyPr>
            <a:normAutofit/>
          </a:bodyPr>
          <a:lstStyle/>
          <a:p>
            <a:pPr algn="ctr"/>
            <a:r>
              <a:rPr lang="sr-Cyrl-RS" sz="3600" dirty="0" smtClean="0">
                <a:solidFill>
                  <a:schemeClr val="bg1"/>
                </a:solidFill>
              </a:rPr>
              <a:t>Драмска секција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517239"/>
          </a:xfrm>
        </p:spPr>
        <p:txBody>
          <a:bodyPr/>
          <a:lstStyle/>
          <a:p>
            <a:pPr algn="ctr"/>
            <a:r>
              <a:rPr lang="sr-Cyrl-RS" sz="1800" dirty="0">
                <a:solidFill>
                  <a:schemeClr val="bg1"/>
                </a:solidFill>
              </a:rPr>
              <a:t>Представа Село гори а баба се чешља</a:t>
            </a:r>
            <a:endParaRPr lang="en-US" sz="1800" dirty="0"/>
          </a:p>
        </p:txBody>
      </p:sp>
      <p:pic>
        <p:nvPicPr>
          <p:cNvPr id="9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20888"/>
            <a:ext cx="4495800" cy="3384376"/>
          </a:xfrm>
        </p:spPr>
      </p:pic>
      <p:pic>
        <p:nvPicPr>
          <p:cNvPr id="10" name="Content Placeholder 3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788" y="2420888"/>
            <a:ext cx="4494212" cy="3384376"/>
          </a:xfrm>
        </p:spPr>
      </p:pic>
    </p:spTree>
    <p:extLst>
      <p:ext uri="{BB962C8B-B14F-4D97-AF65-F5344CB8AC3E}">
        <p14:creationId xmlns:p14="http://schemas.microsoft.com/office/powerpoint/2010/main" val="108857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137</TotalTime>
  <Words>222</Words>
  <Application>Microsoft Office PowerPoint</Application>
  <PresentationFormat>On-screen Show (4:3)</PresentationFormat>
  <Paragraphs>21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Paper</vt:lpstr>
      <vt:lpstr>Општина Бојник Основна  школа  „Стојан Љубић“ Косанчић истурено  одељење  у Горњем Бријању</vt:lpstr>
      <vt:lpstr>Пуста река</vt:lpstr>
      <vt:lpstr>PowerPoint Presentation</vt:lpstr>
      <vt:lpstr>PowerPoint Presentation</vt:lpstr>
      <vt:lpstr>Храм св.Никола у Бојнику</vt:lpstr>
      <vt:lpstr>Основна школа „Стојан Љубић“ Косанчић</vt:lpstr>
      <vt:lpstr>Црква у Гoрњем Бријању, храм Св. Саве завршен је 1897. гoдине.</vt:lpstr>
      <vt:lpstr> Основна  школа  „Стојан Љубић“ истурено  одељење  у Горњем Бријању</vt:lpstr>
      <vt:lpstr>Ентеријер  Школе у Горњем Бријању</vt:lpstr>
      <vt:lpstr>Драмска секција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Црква у Гoрњем Бријању, храм Св. Саве завршен је 1897. гoдине.</dc:title>
  <dc:creator>Marina</dc:creator>
  <cp:lastModifiedBy>Korisnik</cp:lastModifiedBy>
  <cp:revision>16</cp:revision>
  <dcterms:created xsi:type="dcterms:W3CDTF">2014-04-01T04:11:14Z</dcterms:created>
  <dcterms:modified xsi:type="dcterms:W3CDTF">2014-04-04T07:53:46Z</dcterms:modified>
</cp:coreProperties>
</file>